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4" r:id="rId3"/>
    <p:sldId id="283" r:id="rId4"/>
    <p:sldId id="25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97" autoAdjust="0"/>
    <p:restoredTop sz="94660"/>
  </p:normalViewPr>
  <p:slideViewPr>
    <p:cSldViewPr>
      <p:cViewPr varScale="1">
        <p:scale>
          <a:sx n="69" d="100"/>
          <a:sy n="69" d="100"/>
        </p:scale>
        <p:origin x="-12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9C264BC-E50A-4B25-9B9C-AFFAB4BCF6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BF0F39-743E-40FB-BC9B-AD8A400489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88DF42-DD16-4784-A35C-3F893F828A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115D367-9431-48A3-AF64-433A39553F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DE37A30-6B9D-4301-A7E2-C1AD842C30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0D68337-C573-434E-B0E2-6B8293A866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262D66-83FF-4E78-86B9-6F32331A39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1A0F1B8-45FD-4899-80EA-BD654E8C26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B9E49B-02C4-4B76-B2D9-3D01BABEE6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6D23F33-DC1E-4D8B-ABA5-165EBD4D25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7BDCE51-2623-4FE3-86AF-7DC267FC86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6DDD2BD-B90C-4CB5-9AFD-5E734F5449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47800" y="533400"/>
            <a:ext cx="6172200" cy="11890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7200">
                <a:solidFill>
                  <a:srgbClr val="EA16C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7200">
              <a:solidFill>
                <a:srgbClr val="EA16C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21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2057400"/>
            <a:ext cx="4876800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 descr="21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4572000" y="2209800"/>
            <a:ext cx="4876800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_98_14329.gif"/>
          <p:cNvPicPr>
            <a:picLocks noChangeAspect="1"/>
          </p:cNvPicPr>
          <p:nvPr/>
        </p:nvPicPr>
        <p:blipFill>
          <a:blip r:embed="rId2"/>
          <a:srcRect l="33414" t="10345" r="2126" b="6897"/>
          <a:stretch>
            <a:fillRect/>
          </a:stretch>
        </p:blipFill>
        <p:spPr bwMode="auto">
          <a:xfrm>
            <a:off x="6324600" y="120650"/>
            <a:ext cx="24384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moving-pine-tree.jpg"/>
          <p:cNvPicPr>
            <a:picLocks noChangeAspect="1"/>
          </p:cNvPicPr>
          <p:nvPr/>
        </p:nvPicPr>
        <p:blipFill>
          <a:blip r:embed="rId3"/>
          <a:srcRect l="6604" r="4237" b="7143"/>
          <a:stretch>
            <a:fillRect/>
          </a:stretch>
        </p:blipFill>
        <p:spPr bwMode="auto">
          <a:xfrm>
            <a:off x="152400" y="152400"/>
            <a:ext cx="2743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5800" y="2336800"/>
            <a:ext cx="1219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6000">
                <a:latin typeface="NikoshBAN" pitchFamily="2" charset="0"/>
                <a:cs typeface="NikoshBAN" pitchFamily="2" charset="0"/>
              </a:rPr>
              <a:t>তরু</a:t>
            </a:r>
            <a:endParaRPr lang="en-US" sz="1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14600" y="4724400"/>
            <a:ext cx="3352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6000">
                <a:latin typeface="NikoshBAN" pitchFamily="2" charset="0"/>
                <a:cs typeface="NikoshBAN" pitchFamily="2" charset="0"/>
              </a:rPr>
              <a:t>তরুচ্ছায়া</a:t>
            </a:r>
            <a:endParaRPr lang="en-US" sz="1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086600" y="2362200"/>
            <a:ext cx="1219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6000">
                <a:latin typeface="NikoshBAN" pitchFamily="2" charset="0"/>
                <a:cs typeface="NikoshBAN" pitchFamily="2" charset="0"/>
              </a:rPr>
              <a:t>ছায়া</a:t>
            </a:r>
            <a:endParaRPr lang="en-US" sz="1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1219200" y="3200400"/>
            <a:ext cx="3048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7239000" y="3124200"/>
            <a:ext cx="3048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3352800" y="381000"/>
            <a:ext cx="1600200" cy="1981200"/>
          </a:xfrm>
          <a:prstGeom prst="mathPlus">
            <a:avLst/>
          </a:prstGeom>
          <a:solidFill>
            <a:srgbClr val="4F1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Equal 18"/>
          <p:cNvSpPr/>
          <p:nvPr/>
        </p:nvSpPr>
        <p:spPr>
          <a:xfrm>
            <a:off x="914400" y="4724400"/>
            <a:ext cx="1295400" cy="1219200"/>
          </a:xfrm>
          <a:prstGeom prst="mathEqual">
            <a:avLst/>
          </a:prstGeom>
          <a:solidFill>
            <a:srgbClr val="4F1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3497263"/>
            <a:ext cx="15240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স্বরধ্বনি</a:t>
            </a:r>
            <a:endParaRPr lang="en-US" sz="10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34200" y="3352800"/>
            <a:ext cx="1905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ব্যঞ্জনধ্বনি</a:t>
            </a:r>
            <a:endParaRPr lang="en-US" sz="105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  <p:bldP spid="17" grpId="0" animBg="1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nthroblog_1241241508_1-mati_blog.jpg"/>
          <p:cNvPicPr>
            <a:picLocks noChangeAspect="1"/>
          </p:cNvPicPr>
          <p:nvPr/>
        </p:nvPicPr>
        <p:blipFill>
          <a:blip r:embed="rId2"/>
          <a:srcRect l="20946" t="14221" r="66280" b="67117"/>
          <a:stretch>
            <a:fillRect/>
          </a:stretch>
        </p:blipFill>
        <p:spPr bwMode="auto">
          <a:xfrm>
            <a:off x="457200" y="381000"/>
            <a:ext cx="25066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KidsParts7.jpg"/>
          <p:cNvPicPr>
            <a:picLocks noChangeAspect="1"/>
          </p:cNvPicPr>
          <p:nvPr/>
        </p:nvPicPr>
        <p:blipFill>
          <a:blip r:embed="rId3"/>
          <a:srcRect l="79570" t="19658" r="4973" b="62277"/>
          <a:stretch>
            <a:fillRect/>
          </a:stretch>
        </p:blipFill>
        <p:spPr bwMode="auto">
          <a:xfrm>
            <a:off x="5486400" y="685800"/>
            <a:ext cx="10668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KidsParts7.jpg"/>
          <p:cNvPicPr>
            <a:picLocks noChangeAspect="1"/>
          </p:cNvPicPr>
          <p:nvPr/>
        </p:nvPicPr>
        <p:blipFill>
          <a:blip r:embed="rId3"/>
          <a:srcRect l="5482" t="59988" r="80144" b="24089"/>
          <a:stretch>
            <a:fillRect/>
          </a:stretch>
        </p:blipFill>
        <p:spPr bwMode="auto">
          <a:xfrm>
            <a:off x="8001000" y="685800"/>
            <a:ext cx="914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KidsParts3.jpg"/>
          <p:cNvPicPr>
            <a:picLocks noChangeAspect="1"/>
          </p:cNvPicPr>
          <p:nvPr/>
        </p:nvPicPr>
        <p:blipFill>
          <a:blip r:embed="rId4"/>
          <a:srcRect l="1843" t="41566" r="75114" b="43687"/>
          <a:stretch>
            <a:fillRect/>
          </a:stretch>
        </p:blipFill>
        <p:spPr bwMode="auto">
          <a:xfrm>
            <a:off x="6629400" y="685800"/>
            <a:ext cx="1295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5410200" y="609600"/>
            <a:ext cx="34290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2000" y="2209800"/>
            <a:ext cx="1295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880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মৃৎ</a:t>
            </a:r>
            <a:endParaRPr lang="en-US" sz="600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553200" y="2438400"/>
            <a:ext cx="1752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880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অঙ্গ</a:t>
            </a:r>
            <a:endParaRPr lang="en-US" sz="600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Plus 17"/>
          <p:cNvSpPr/>
          <p:nvPr/>
        </p:nvSpPr>
        <p:spPr>
          <a:xfrm>
            <a:off x="3276600" y="685800"/>
            <a:ext cx="1676400" cy="1600200"/>
          </a:xfrm>
          <a:prstGeom prst="mathPlus">
            <a:avLst/>
          </a:prstGeom>
          <a:solidFill>
            <a:srgbClr val="4F1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Equal 18"/>
          <p:cNvSpPr/>
          <p:nvPr/>
        </p:nvSpPr>
        <p:spPr>
          <a:xfrm>
            <a:off x="457200" y="4953000"/>
            <a:ext cx="1371600" cy="1219200"/>
          </a:xfrm>
          <a:prstGeom prst="mathEqual">
            <a:avLst/>
          </a:prstGeom>
          <a:solidFill>
            <a:srgbClr val="4F1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05000" y="4641850"/>
            <a:ext cx="32004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8600">
                <a:latin typeface="NikoshBAN" pitchFamily="2" charset="0"/>
                <a:cs typeface="NikoshBAN" pitchFamily="2" charset="0"/>
              </a:rPr>
              <a:t>মৃদঙ্গ</a:t>
            </a:r>
            <a:endParaRPr lang="en-US" sz="4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1371600" y="3276600"/>
            <a:ext cx="381000" cy="4572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6781800" y="3429000"/>
            <a:ext cx="381000" cy="4572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-152400" y="3724275"/>
            <a:ext cx="2438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5400">
                <a:latin typeface="NikoshBAN" pitchFamily="2" charset="0"/>
                <a:cs typeface="NikoshBAN" pitchFamily="2" charset="0"/>
              </a:rPr>
              <a:t>ব্যঞ্জনধ্বনি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553200" y="3724275"/>
            <a:ext cx="1905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5400">
                <a:latin typeface="NikoshBAN" pitchFamily="2" charset="0"/>
                <a:cs typeface="NikoshBAN" pitchFamily="2" charset="0"/>
              </a:rPr>
              <a:t>স্বরধ্বনি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1" grpId="0" animBg="1"/>
      <p:bldP spid="22" grpId="0" animBg="1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along Shak_2.jpg"/>
          <p:cNvPicPr>
            <a:picLocks noChangeAspect="1"/>
          </p:cNvPicPr>
          <p:nvPr/>
        </p:nvPicPr>
        <p:blipFill>
          <a:blip r:embed="rId2"/>
          <a:srcRect l="13393" t="8000" r="30357"/>
          <a:stretch>
            <a:fillRect/>
          </a:stretch>
        </p:blipFill>
        <p:spPr bwMode="auto">
          <a:xfrm>
            <a:off x="76200" y="76200"/>
            <a:ext cx="26670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vaat-150x150.jpg"/>
          <p:cNvPicPr>
            <a:picLocks noChangeAspect="1"/>
          </p:cNvPicPr>
          <p:nvPr/>
        </p:nvPicPr>
        <p:blipFill>
          <a:blip r:embed="rId3"/>
          <a:srcRect r="14285"/>
          <a:stretch>
            <a:fillRect/>
          </a:stretch>
        </p:blipFill>
        <p:spPr bwMode="auto">
          <a:xfrm>
            <a:off x="6324600" y="76200"/>
            <a:ext cx="25908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ilanthro_rice.jpg"/>
          <p:cNvPicPr>
            <a:picLocks noChangeAspect="1"/>
          </p:cNvPicPr>
          <p:nvPr/>
        </p:nvPicPr>
        <p:blipFill>
          <a:blip r:embed="rId4"/>
          <a:srcRect l="6000" r="10001"/>
          <a:stretch>
            <a:fillRect/>
          </a:stretch>
        </p:blipFill>
        <p:spPr bwMode="auto">
          <a:xfrm>
            <a:off x="2133600" y="4953000"/>
            <a:ext cx="3352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7.Palong Shak_2.jpg"/>
          <p:cNvPicPr>
            <a:picLocks noChangeAspect="1"/>
          </p:cNvPicPr>
          <p:nvPr/>
        </p:nvPicPr>
        <p:blipFill>
          <a:blip r:embed="rId2"/>
          <a:srcRect l="20651" t="35097" r="57575" b="24258"/>
          <a:stretch>
            <a:fillRect/>
          </a:stretch>
        </p:blipFill>
        <p:spPr>
          <a:xfrm>
            <a:off x="3051175" y="5184775"/>
            <a:ext cx="609600" cy="762000"/>
          </a:xfrm>
          <a:prstGeom prst="cloudCallout">
            <a:avLst/>
          </a:prstGeom>
          <a:effectLst>
            <a:softEdge rad="127000"/>
          </a:effectLst>
        </p:spPr>
      </p:pic>
      <p:pic>
        <p:nvPicPr>
          <p:cNvPr id="7" name="Picture 6" descr="17.Palong Shak_2.jpg"/>
          <p:cNvPicPr>
            <a:picLocks noChangeAspect="1"/>
          </p:cNvPicPr>
          <p:nvPr/>
        </p:nvPicPr>
        <p:blipFill>
          <a:blip r:embed="rId2"/>
          <a:srcRect l="20651" t="35097" r="57575" b="24258"/>
          <a:stretch>
            <a:fillRect/>
          </a:stretch>
        </p:blipFill>
        <p:spPr>
          <a:xfrm>
            <a:off x="3965575" y="5260975"/>
            <a:ext cx="609600" cy="762000"/>
          </a:xfrm>
          <a:prstGeom prst="pentagon">
            <a:avLst/>
          </a:prstGeom>
          <a:effectLst>
            <a:softEdge rad="127000"/>
          </a:effectLst>
        </p:spPr>
      </p:pic>
      <p:pic>
        <p:nvPicPr>
          <p:cNvPr id="8" name="Picture 7" descr="17.Palong Shak_2.jpg"/>
          <p:cNvPicPr>
            <a:picLocks noChangeAspect="1"/>
          </p:cNvPicPr>
          <p:nvPr/>
        </p:nvPicPr>
        <p:blipFill>
          <a:blip r:embed="rId2"/>
          <a:srcRect l="20651" t="35097" r="57575" b="24258"/>
          <a:stretch>
            <a:fillRect/>
          </a:stretch>
        </p:blipFill>
        <p:spPr>
          <a:xfrm>
            <a:off x="3581400" y="5181600"/>
            <a:ext cx="609600" cy="762000"/>
          </a:xfrm>
          <a:prstGeom prst="star7">
            <a:avLst/>
          </a:prstGeom>
          <a:effectLst>
            <a:softEdge rad="127000"/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" y="279400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7200">
                <a:solidFill>
                  <a:srgbClr val="4F12FA"/>
                </a:solidFill>
                <a:latin typeface="NikoshBAN" pitchFamily="2" charset="0"/>
                <a:cs typeface="NikoshBAN" pitchFamily="2" charset="0"/>
              </a:rPr>
              <a:t>শাক্</a:t>
            </a:r>
            <a:endParaRPr lang="en-US" sz="4800">
              <a:solidFill>
                <a:srgbClr val="4F12F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086600" y="2870200"/>
            <a:ext cx="1676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7200">
                <a:solidFill>
                  <a:srgbClr val="4F12FA"/>
                </a:solidFill>
                <a:latin typeface="NikoshBAN" pitchFamily="2" charset="0"/>
                <a:cs typeface="NikoshBAN" pitchFamily="2" charset="0"/>
              </a:rPr>
              <a:t>ভাত</a:t>
            </a:r>
            <a:endParaRPr lang="en-US" sz="4800">
              <a:solidFill>
                <a:srgbClr val="4F12F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Plus 10"/>
          <p:cNvSpPr/>
          <p:nvPr/>
        </p:nvSpPr>
        <p:spPr>
          <a:xfrm>
            <a:off x="3505200" y="609600"/>
            <a:ext cx="1752600" cy="1905000"/>
          </a:xfrm>
          <a:prstGeom prst="mathPl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Equal 11"/>
          <p:cNvSpPr/>
          <p:nvPr/>
        </p:nvSpPr>
        <p:spPr>
          <a:xfrm>
            <a:off x="685800" y="4953000"/>
            <a:ext cx="1219200" cy="1295400"/>
          </a:xfrm>
          <a:prstGeom prst="mathEqua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19800" y="4906963"/>
            <a:ext cx="28194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72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শাক‌ভাত</a:t>
            </a:r>
            <a:endParaRPr lang="en-US" sz="720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1219200" y="3733800"/>
            <a:ext cx="304800" cy="3810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0" y="3970338"/>
            <a:ext cx="2133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80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ব্যঞ্জনধ্বনি</a:t>
            </a:r>
            <a:endParaRPr lang="en-US" sz="240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934200" y="3970338"/>
            <a:ext cx="2286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80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ব্যঞ্জনধ্বনি</a:t>
            </a:r>
            <a:endParaRPr lang="en-US" sz="240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7315200" y="3810000"/>
            <a:ext cx="304800" cy="3810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20" grpId="0"/>
      <p:bldP spid="21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34000" y="4724400"/>
            <a:ext cx="3810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66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ব্যঞ্জনসন্ধি</a:t>
            </a:r>
            <a:endParaRPr lang="en-US" sz="660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600" y="1066800"/>
            <a:ext cx="4114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800">
                <a:latin typeface="NikoshBAN" pitchFamily="2" charset="0"/>
                <a:cs typeface="NikoshBAN" pitchFamily="2" charset="0"/>
              </a:rPr>
              <a:t>স্বরধ্বনি ও ব্যঞ্জনধ্বনি</a:t>
            </a:r>
          </a:p>
        </p:txBody>
      </p:sp>
      <p:sp>
        <p:nvSpPr>
          <p:cNvPr id="7" name="Curved Left Arrow 6"/>
          <p:cNvSpPr/>
          <p:nvPr/>
        </p:nvSpPr>
        <p:spPr>
          <a:xfrm>
            <a:off x="4419600" y="1295400"/>
            <a:ext cx="1600200" cy="4267200"/>
          </a:xfrm>
          <a:prstGeom prst="curvedLeftArrow">
            <a:avLst/>
          </a:prstGeom>
          <a:solidFill>
            <a:srgbClr val="4F1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019800" y="2971800"/>
            <a:ext cx="609600" cy="762000"/>
          </a:xfrm>
          <a:prstGeom prst="rightArrow">
            <a:avLst/>
          </a:prstGeom>
          <a:solidFill>
            <a:srgbClr val="4F1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553200" y="2819400"/>
            <a:ext cx="1828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6600">
                <a:latin typeface="NikoshBAN" pitchFamily="2" charset="0"/>
                <a:cs typeface="NikoshBAN" pitchFamily="2" charset="0"/>
              </a:rPr>
              <a:t>মিলন</a:t>
            </a:r>
            <a:endParaRPr lang="en-US" sz="6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Equal 8"/>
          <p:cNvSpPr/>
          <p:nvPr/>
        </p:nvSpPr>
        <p:spPr>
          <a:xfrm>
            <a:off x="8153400" y="2819400"/>
            <a:ext cx="914400" cy="990600"/>
          </a:xfrm>
          <a:prstGeom prst="mathEqual">
            <a:avLst/>
          </a:prstGeom>
          <a:solidFill>
            <a:srgbClr val="4F1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480060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800">
                <a:latin typeface="NikoshBAN" pitchFamily="2" charset="0"/>
                <a:cs typeface="NikoshBAN" pitchFamily="2" charset="0"/>
              </a:rPr>
              <a:t>ব্যঞ্জনধ্বনি ও ব্যঞ্জনধ্বনি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2400" y="2971800"/>
            <a:ext cx="419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800">
                <a:latin typeface="NikoshBAN" pitchFamily="2" charset="0"/>
                <a:cs typeface="NikoshBAN" pitchFamily="2" charset="0"/>
              </a:rPr>
              <a:t>ব্যঞ্জনধ্বনি ও স্বরধ্বনি</a:t>
            </a:r>
          </a:p>
        </p:txBody>
      </p:sp>
      <p:sp>
        <p:nvSpPr>
          <p:cNvPr id="14" name="Left Arrow 13"/>
          <p:cNvSpPr/>
          <p:nvPr/>
        </p:nvSpPr>
        <p:spPr>
          <a:xfrm>
            <a:off x="4191000" y="2971800"/>
            <a:ext cx="1828800" cy="762000"/>
          </a:xfrm>
          <a:prstGeom prst="leftArrow">
            <a:avLst/>
          </a:prstGeom>
          <a:solidFill>
            <a:srgbClr val="4F1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8" grpId="0" animBg="1"/>
      <p:bldP spid="6" grpId="0"/>
      <p:bldP spid="10" grpId="0"/>
      <p:bldP spid="11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90600" y="992188"/>
            <a:ext cx="7467600" cy="42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800" u="sng">
                <a:latin typeface="NikoshBAN" pitchFamily="2" charset="0"/>
                <a:cs typeface="NikoshBAN" pitchFamily="2" charset="0"/>
              </a:rPr>
              <a:t>সন্ধির প্রয়োজনীয়তা</a:t>
            </a:r>
          </a:p>
          <a:p>
            <a:endParaRPr lang="bn-BD" sz="600">
              <a:latin typeface="NikoshBAN" pitchFamily="2" charset="0"/>
              <a:cs typeface="NikoshBAN" pitchFamily="2" charset="0"/>
            </a:endParaRPr>
          </a:p>
          <a:p>
            <a:r>
              <a:rPr lang="bn-BD" sz="4400">
                <a:latin typeface="NikoshBAN" pitchFamily="2" charset="0"/>
                <a:cs typeface="NikoshBAN" pitchFamily="2" charset="0"/>
              </a:rPr>
              <a:t>সন্ধির ফলে-</a:t>
            </a:r>
          </a:p>
          <a:p>
            <a:pPr>
              <a:buFont typeface="Wingdings" pitchFamily="2" charset="2"/>
              <a:buChar char="v"/>
            </a:pPr>
            <a:r>
              <a:rPr lang="bn-BD" sz="4400">
                <a:latin typeface="NikoshBAN" pitchFamily="2" charset="0"/>
                <a:cs typeface="NikoshBAN" pitchFamily="2" charset="0"/>
              </a:rPr>
              <a:t> নতুন শব্দ গঠিত হয়।</a:t>
            </a:r>
          </a:p>
          <a:p>
            <a:pPr>
              <a:buFont typeface="Wingdings" pitchFamily="2" charset="2"/>
              <a:buChar char="v"/>
            </a:pPr>
            <a:r>
              <a:rPr lang="bn-BD" sz="4400">
                <a:latin typeface="NikoshBAN" pitchFamily="2" charset="0"/>
                <a:cs typeface="NikoshBAN" pitchFamily="2" charset="0"/>
              </a:rPr>
              <a:t> শব্দ সংক্ষিপ্ত হয়।</a:t>
            </a:r>
          </a:p>
          <a:p>
            <a:pPr>
              <a:buFont typeface="Wingdings" pitchFamily="2" charset="2"/>
              <a:buChar char="v"/>
            </a:pPr>
            <a:r>
              <a:rPr lang="bn-BD" sz="4400">
                <a:latin typeface="NikoshBAN" pitchFamily="2" charset="0"/>
                <a:cs typeface="NikoshBAN" pitchFamily="2" charset="0"/>
              </a:rPr>
              <a:t> উচ্চারণ সহজ হয়।</a:t>
            </a:r>
          </a:p>
          <a:p>
            <a:pPr>
              <a:buFont typeface="Wingdings" pitchFamily="2" charset="2"/>
              <a:buChar char="v"/>
            </a:pPr>
            <a:r>
              <a:rPr lang="bn-BD" sz="4400">
                <a:latin typeface="NikoshBAN" pitchFamily="2" charset="0"/>
                <a:cs typeface="NikoshBAN" pitchFamily="2" charset="0"/>
              </a:rPr>
              <a:t> ভষা শ্রুতি মধুর হয়।</a:t>
            </a:r>
            <a:endParaRPr lang="en-US" sz="44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1905000"/>
            <a:ext cx="7391400" cy="32623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4000" u="sng">
                <a:latin typeface="NikoshBAN" pitchFamily="2" charset="0"/>
                <a:cs typeface="NikoshBAN" pitchFamily="2" charset="0"/>
              </a:rPr>
              <a:t>কোনটা কোন সন্ধি শনাক্ত কর</a:t>
            </a:r>
            <a:r>
              <a:rPr lang="bn-BD" sz="4000" u="sng">
                <a:latin typeface="NikoshBAN" pitchFamily="2" charset="0"/>
                <a:cs typeface="NikoshBAN" pitchFamily="2" charset="0"/>
              </a:rPr>
              <a:t>-</a:t>
            </a:r>
            <a:endParaRPr lang="en-US" sz="4000" u="sng">
              <a:latin typeface="NikoshBAN" pitchFamily="2" charset="0"/>
              <a:cs typeface="NikoshBAN" pitchFamily="2" charset="0"/>
            </a:endParaRPr>
          </a:p>
          <a:p>
            <a:r>
              <a:rPr lang="bn-IN" sz="4000">
                <a:latin typeface="NikoshBAN" pitchFamily="2" charset="0"/>
                <a:cs typeface="NikoshBAN" pitchFamily="2" charset="0"/>
              </a:rPr>
              <a:t>বিদ্যা</a:t>
            </a:r>
            <a:r>
              <a:rPr lang="bn-BD" sz="4000">
                <a:latin typeface="NikoshBAN" pitchFamily="2" charset="0"/>
                <a:cs typeface="NikoshBAN" pitchFamily="2" charset="0"/>
              </a:rPr>
              <a:t>+</a:t>
            </a:r>
            <a:r>
              <a:rPr lang="bn-IN" sz="4000">
                <a:latin typeface="NikoshBAN" pitchFamily="2" charset="0"/>
                <a:cs typeface="NikoshBAN" pitchFamily="2" charset="0"/>
              </a:rPr>
              <a:t>আলয়</a:t>
            </a:r>
            <a:r>
              <a:rPr lang="bn-BD" sz="4000">
                <a:latin typeface="NikoshBAN" pitchFamily="2" charset="0"/>
                <a:cs typeface="NikoshBAN" pitchFamily="2" charset="0"/>
              </a:rPr>
              <a:t>=</a:t>
            </a:r>
            <a:r>
              <a:rPr lang="bn-IN" sz="400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>
                <a:latin typeface="NikoshBAN" pitchFamily="2" charset="0"/>
                <a:cs typeface="NikoshBAN" pitchFamily="2" charset="0"/>
              </a:rPr>
              <a:t>, </a:t>
            </a:r>
            <a:r>
              <a:rPr lang="bn-IN" sz="4000">
                <a:latin typeface="NikoshBAN" pitchFamily="2" charset="0"/>
                <a:cs typeface="NikoshBAN" pitchFamily="2" charset="0"/>
              </a:rPr>
              <a:t>নব</a:t>
            </a:r>
            <a:r>
              <a:rPr lang="bn-BD" sz="4000">
                <a:latin typeface="NikoshBAN" pitchFamily="2" charset="0"/>
                <a:cs typeface="NikoshBAN" pitchFamily="2" charset="0"/>
              </a:rPr>
              <a:t>+</a:t>
            </a:r>
            <a:r>
              <a:rPr lang="bn-IN" sz="4000">
                <a:latin typeface="NikoshBAN" pitchFamily="2" charset="0"/>
                <a:cs typeface="NikoshBAN" pitchFamily="2" charset="0"/>
              </a:rPr>
              <a:t>অন্ন</a:t>
            </a:r>
            <a:r>
              <a:rPr lang="bn-BD" sz="4000">
                <a:latin typeface="NikoshBAN" pitchFamily="2" charset="0"/>
                <a:cs typeface="NikoshBAN" pitchFamily="2" charset="0"/>
              </a:rPr>
              <a:t>=</a:t>
            </a:r>
            <a:r>
              <a:rPr lang="bn-IN" sz="4000">
                <a:latin typeface="NikoshBAN" pitchFamily="2" charset="0"/>
                <a:cs typeface="NikoshBAN" pitchFamily="2" charset="0"/>
              </a:rPr>
              <a:t>নবান্ন</a:t>
            </a:r>
            <a:r>
              <a:rPr lang="en-US" sz="4000">
                <a:latin typeface="NikoshBAN" pitchFamily="2" charset="0"/>
                <a:cs typeface="NikoshBAN" pitchFamily="2" charset="0"/>
              </a:rPr>
              <a:t>, </a:t>
            </a:r>
            <a:r>
              <a:rPr lang="bn-IN" sz="4000">
                <a:latin typeface="NikoshBAN" pitchFamily="2" charset="0"/>
                <a:cs typeface="NikoshBAN" pitchFamily="2" charset="0"/>
              </a:rPr>
              <a:t>পরি</a:t>
            </a:r>
            <a:r>
              <a:rPr lang="bn-BD" sz="4000">
                <a:latin typeface="NikoshBAN" pitchFamily="2" charset="0"/>
                <a:cs typeface="NikoshBAN" pitchFamily="2" charset="0"/>
              </a:rPr>
              <a:t>+</a:t>
            </a:r>
            <a:r>
              <a:rPr lang="bn-IN" sz="4000">
                <a:latin typeface="NikoshBAN" pitchFamily="2" charset="0"/>
                <a:cs typeface="NikoshBAN" pitchFamily="2" charset="0"/>
              </a:rPr>
              <a:t>ছদ</a:t>
            </a:r>
            <a:r>
              <a:rPr lang="bn-BD" sz="4000">
                <a:latin typeface="NikoshBAN" pitchFamily="2" charset="0"/>
                <a:cs typeface="NikoshBAN" pitchFamily="2" charset="0"/>
              </a:rPr>
              <a:t>=</a:t>
            </a:r>
            <a:r>
              <a:rPr lang="bn-IN" sz="4000">
                <a:latin typeface="NikoshBAN" pitchFamily="2" charset="0"/>
                <a:cs typeface="NikoshBAN" pitchFamily="2" charset="0"/>
              </a:rPr>
              <a:t>পরিচ্ছদ</a:t>
            </a:r>
            <a:r>
              <a:rPr lang="en-US" sz="4000">
                <a:latin typeface="NikoshBAN" pitchFamily="2" charset="0"/>
                <a:cs typeface="NikoshBAN" pitchFamily="2" charset="0"/>
              </a:rPr>
              <a:t>, </a:t>
            </a:r>
            <a:r>
              <a:rPr lang="bn-IN" sz="4000">
                <a:latin typeface="NikoshBAN" pitchFamily="2" charset="0"/>
                <a:cs typeface="NikoshBAN" pitchFamily="2" charset="0"/>
              </a:rPr>
              <a:t>শুভ</a:t>
            </a:r>
            <a:r>
              <a:rPr lang="bn-BD" sz="4000">
                <a:latin typeface="NikoshBAN" pitchFamily="2" charset="0"/>
                <a:cs typeface="NikoshBAN" pitchFamily="2" charset="0"/>
              </a:rPr>
              <a:t>+</a:t>
            </a:r>
            <a:r>
              <a:rPr lang="bn-IN" sz="4000">
                <a:latin typeface="NikoshBAN" pitchFamily="2" charset="0"/>
                <a:cs typeface="NikoshBAN" pitchFamily="2" charset="0"/>
              </a:rPr>
              <a:t>ইচ্ছা</a:t>
            </a:r>
            <a:r>
              <a:rPr lang="bn-BD" sz="4000">
                <a:latin typeface="NikoshBAN" pitchFamily="2" charset="0"/>
                <a:cs typeface="NikoshBAN" pitchFamily="2" charset="0"/>
              </a:rPr>
              <a:t>=</a:t>
            </a:r>
            <a:r>
              <a:rPr lang="bn-IN" sz="4000"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4000">
                <a:latin typeface="NikoshBAN" pitchFamily="2" charset="0"/>
                <a:cs typeface="NikoshBAN" pitchFamily="2" charset="0"/>
              </a:rPr>
              <a:t>, </a:t>
            </a:r>
            <a:r>
              <a:rPr lang="bn-IN" sz="4000">
                <a:latin typeface="NikoshBAN" pitchFamily="2" charset="0"/>
                <a:cs typeface="NikoshBAN" pitchFamily="2" charset="0"/>
              </a:rPr>
              <a:t>দিক্</a:t>
            </a:r>
            <a:r>
              <a:rPr lang="en-US" sz="4000">
                <a:latin typeface="NikoshBAN" pitchFamily="2" charset="0"/>
                <a:cs typeface="NikoshBAN" pitchFamily="2" charset="0"/>
              </a:rPr>
              <a:t>‌</a:t>
            </a:r>
            <a:r>
              <a:rPr lang="bn-BD" sz="4000">
                <a:latin typeface="NikoshBAN" pitchFamily="2" charset="0"/>
                <a:cs typeface="NikoshBAN" pitchFamily="2" charset="0"/>
              </a:rPr>
              <a:t>+</a:t>
            </a:r>
            <a:r>
              <a:rPr lang="bn-IN" sz="4000">
                <a:latin typeface="NikoshBAN" pitchFamily="2" charset="0"/>
                <a:cs typeface="NikoshBAN" pitchFamily="2" charset="0"/>
              </a:rPr>
              <a:t>অন্ত</a:t>
            </a:r>
            <a:r>
              <a:rPr lang="bn-BD" sz="4000">
                <a:latin typeface="NikoshBAN" pitchFamily="2" charset="0"/>
                <a:cs typeface="NikoshBAN" pitchFamily="2" charset="0"/>
              </a:rPr>
              <a:t>=</a:t>
            </a:r>
            <a:r>
              <a:rPr lang="bn-IN" sz="4000">
                <a:latin typeface="NikoshBAN" pitchFamily="2" charset="0"/>
                <a:cs typeface="NikoshBAN" pitchFamily="2" charset="0"/>
              </a:rPr>
              <a:t>দিগন্ত</a:t>
            </a:r>
            <a:r>
              <a:rPr lang="en-US" sz="4000">
                <a:latin typeface="NikoshBAN" pitchFamily="2" charset="0"/>
                <a:cs typeface="NikoshBAN" pitchFamily="2" charset="0"/>
              </a:rPr>
              <a:t>, </a:t>
            </a:r>
            <a:r>
              <a:rPr lang="bn-IN" sz="4000">
                <a:latin typeface="NikoshBAN" pitchFamily="2" charset="0"/>
                <a:cs typeface="NikoshBAN" pitchFamily="2" charset="0"/>
              </a:rPr>
              <a:t>পদ্</a:t>
            </a:r>
            <a:r>
              <a:rPr lang="en-US" sz="4000">
                <a:latin typeface="NikoshBAN" pitchFamily="2" charset="0"/>
                <a:cs typeface="NikoshBAN" pitchFamily="2" charset="0"/>
              </a:rPr>
              <a:t>‌</a:t>
            </a:r>
            <a:r>
              <a:rPr lang="bn-BD" sz="4000">
                <a:latin typeface="NikoshBAN" pitchFamily="2" charset="0"/>
                <a:cs typeface="NikoshBAN" pitchFamily="2" charset="0"/>
              </a:rPr>
              <a:t>+</a:t>
            </a:r>
            <a:r>
              <a:rPr lang="bn-IN" sz="4000">
                <a:latin typeface="NikoshBAN" pitchFamily="2" charset="0"/>
                <a:cs typeface="NikoshBAN" pitchFamily="2" charset="0"/>
              </a:rPr>
              <a:t>হতি</a:t>
            </a:r>
            <a:r>
              <a:rPr lang="bn-BD" sz="4000">
                <a:latin typeface="NikoshBAN" pitchFamily="2" charset="0"/>
                <a:cs typeface="NikoshBAN" pitchFamily="2" charset="0"/>
              </a:rPr>
              <a:t>=</a:t>
            </a:r>
            <a:r>
              <a:rPr lang="bn-IN" sz="400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000">
                <a:latin typeface="NikoshBAN" pitchFamily="2" charset="0"/>
                <a:cs typeface="NikoshBAN" pitchFamily="2" charset="0"/>
              </a:rPr>
              <a:t>, </a:t>
            </a:r>
            <a:r>
              <a:rPr lang="bn-IN" sz="4000">
                <a:latin typeface="NikoshBAN" pitchFamily="2" charset="0"/>
                <a:cs typeface="NikoshBAN" pitchFamily="2" charset="0"/>
              </a:rPr>
              <a:t>পরি</a:t>
            </a:r>
            <a:r>
              <a:rPr lang="bn-BD" sz="4000">
                <a:latin typeface="NikoshBAN" pitchFamily="2" charset="0"/>
                <a:cs typeface="NikoshBAN" pitchFamily="2" charset="0"/>
              </a:rPr>
              <a:t>+</a:t>
            </a:r>
            <a:r>
              <a:rPr lang="bn-IN" sz="4000">
                <a:latin typeface="NikoshBAN" pitchFamily="2" charset="0"/>
                <a:cs typeface="NikoshBAN" pitchFamily="2" charset="0"/>
              </a:rPr>
              <a:t>ঈক্ষা</a:t>
            </a:r>
            <a:r>
              <a:rPr lang="bn-BD" sz="4000">
                <a:latin typeface="NikoshBAN" pitchFamily="2" charset="0"/>
                <a:cs typeface="NikoshBAN" pitchFamily="2" charset="0"/>
              </a:rPr>
              <a:t>=</a:t>
            </a:r>
            <a:r>
              <a:rPr lang="bn-IN" sz="4000"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4000">
                <a:latin typeface="NikoshBAN" pitchFamily="2" charset="0"/>
                <a:cs typeface="NikoshBAN" pitchFamily="2" charset="0"/>
              </a:rPr>
              <a:t>, </a:t>
            </a:r>
            <a:r>
              <a:rPr lang="bn-IN" sz="4000">
                <a:latin typeface="NikoshBAN" pitchFamily="2" charset="0"/>
                <a:cs typeface="NikoshBAN" pitchFamily="2" charset="0"/>
              </a:rPr>
              <a:t>উৎ</a:t>
            </a:r>
            <a:r>
              <a:rPr lang="bn-BD" sz="4000">
                <a:latin typeface="NikoshBAN" pitchFamily="2" charset="0"/>
                <a:cs typeface="NikoshBAN" pitchFamily="2" charset="0"/>
              </a:rPr>
              <a:t>+</a:t>
            </a:r>
            <a:r>
              <a:rPr lang="bn-IN" sz="4000">
                <a:latin typeface="NikoshBAN" pitchFamily="2" charset="0"/>
                <a:cs typeface="NikoshBAN" pitchFamily="2" charset="0"/>
              </a:rPr>
              <a:t>লাস</a:t>
            </a:r>
            <a:r>
              <a:rPr lang="bn-BD" sz="4000">
                <a:latin typeface="NikoshBAN" pitchFamily="2" charset="0"/>
                <a:cs typeface="NikoshBAN" pitchFamily="2" charset="0"/>
              </a:rPr>
              <a:t>=</a:t>
            </a:r>
            <a:r>
              <a:rPr lang="bn-IN" sz="4000">
                <a:latin typeface="NikoshBAN" pitchFamily="2" charset="0"/>
                <a:cs typeface="NikoshBAN" pitchFamily="2" charset="0"/>
              </a:rPr>
              <a:t>উল্লাস</a:t>
            </a:r>
            <a:r>
              <a:rPr lang="hi-IN" sz="4000">
                <a:latin typeface="NikoshBAN" pitchFamily="2" charset="0"/>
                <a:cs typeface="NikoshBAN" pitchFamily="2" charset="0"/>
              </a:rPr>
              <a:t>।</a:t>
            </a:r>
            <a:r>
              <a:rPr lang="hi-IN" sz="4800">
                <a:solidFill>
                  <a:srgbClr val="2812A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>
              <a:solidFill>
                <a:srgbClr val="2812A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362200" y="609600"/>
            <a:ext cx="3200400" cy="914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5400" u="sng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38200" y="2362200"/>
            <a:ext cx="57150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800">
                <a:latin typeface="NikoshBAN" pitchFamily="2" charset="0"/>
                <a:cs typeface="NikoshBAN" pitchFamily="2" charset="0"/>
              </a:rPr>
              <a:t>১। সন্ধি কাকে বলে?</a:t>
            </a:r>
          </a:p>
          <a:p>
            <a:r>
              <a:rPr lang="bn-BD" sz="4800">
                <a:latin typeface="NikoshBAN" pitchFamily="2" charset="0"/>
                <a:cs typeface="NikoshBAN" pitchFamily="2" charset="0"/>
              </a:rPr>
              <a:t>২। স্বরসন্ধি কাকে বলে ?</a:t>
            </a:r>
          </a:p>
          <a:p>
            <a:r>
              <a:rPr lang="bn-BD" sz="4800">
                <a:latin typeface="NikoshBAN" pitchFamily="2" charset="0"/>
                <a:cs typeface="NikoshBAN" pitchFamily="2" charset="0"/>
              </a:rPr>
              <a:t>৩। ব্যঞ্জনসন্ধি কাকে বলে ?</a:t>
            </a:r>
            <a:endParaRPr lang="en-US" sz="4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6012" y="752475"/>
            <a:ext cx="3352801" cy="14465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81000"/>
            <a:ext cx="3495675" cy="1657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04800" y="3124200"/>
            <a:ext cx="8153400" cy="914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54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সন্ধির প্রয়োজনীয়তা উদাহরণসহ লেখ।</a:t>
            </a:r>
            <a:endParaRPr lang="en-US" sz="54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8800" y="2057400"/>
            <a:ext cx="5334000" cy="2646878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E4FEE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solidFill>
                <a:srgbClr val="E4FEE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taposh\Desktop\FB_IMG_14411598478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533400"/>
            <a:ext cx="2813539" cy="35651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228600"/>
            <a:ext cx="42671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6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752600"/>
            <a:ext cx="8763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তাপস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মন্ডল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গ্রন্থাগারিক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খোনা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মাধ্যমিক বিদ্যালয়। 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-০১৭৩২৯৩৪৬৪৯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mondaltaposh12@gmail.com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79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533400" y="1752600"/>
            <a:ext cx="8305800" cy="44958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342900" indent="-342900">
              <a:spcBef>
                <a:spcPct val="20000"/>
              </a:spcBef>
              <a:defRPr/>
            </a:pPr>
            <a:endParaRPr lang="bn-BD" sz="2800">
              <a:latin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4000">
              <a:latin typeface="NikoshBAN" pitchFamily="2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40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1427163" y="533400"/>
            <a:ext cx="687863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6600" b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b="1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685800" y="1981200"/>
            <a:ext cx="7772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400" b="1">
                <a:latin typeface="NikoshBAN" pitchFamily="2" charset="0"/>
                <a:cs typeface="NikoshBAN" pitchFamily="2" charset="0"/>
              </a:rPr>
              <a:t>বিষয়ঃ বাংলা ব্যাকরন</a:t>
            </a:r>
          </a:p>
          <a:p>
            <a:pPr algn="ctr"/>
            <a:r>
              <a:rPr lang="bn-BD" sz="4400" b="1">
                <a:latin typeface="NikoshBAN" pitchFamily="2" charset="0"/>
                <a:cs typeface="NikoshBAN" pitchFamily="2" charset="0"/>
              </a:rPr>
              <a:t>শ্রেনীঃ</a:t>
            </a:r>
            <a:r>
              <a:rPr lang="en-US" sz="4400" b="1">
                <a:latin typeface="NikoshBAN" pitchFamily="2" charset="0"/>
              </a:rPr>
              <a:t> </a:t>
            </a:r>
            <a:r>
              <a:rPr lang="bn-BD" sz="4400" b="1">
                <a:latin typeface="NikoshBAN" pitchFamily="2" charset="0"/>
                <a:cs typeface="NikoshBAN" pitchFamily="2" charset="0"/>
              </a:rPr>
              <a:t>ষষ্ঠ</a:t>
            </a:r>
            <a:endParaRPr lang="en-US" sz="4400" b="1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b="1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>
                <a:latin typeface="NikoshBAN" pitchFamily="2" charset="0"/>
                <a:cs typeface="NikoshBAN" pitchFamily="2" charset="0"/>
              </a:rPr>
              <a:t>প্রথম</a:t>
            </a:r>
          </a:p>
          <a:p>
            <a:pPr algn="ctr"/>
            <a:r>
              <a:rPr lang="bn-BD" sz="4400" b="1">
                <a:latin typeface="NikoshBAN" pitchFamily="2" charset="0"/>
                <a:cs typeface="NikoshBAN" pitchFamily="2" charset="0"/>
              </a:rPr>
              <a:t>পাঠের নামঃ</a:t>
            </a:r>
            <a:r>
              <a:rPr lang="en-US" sz="4400" b="1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>
                <a:latin typeface="NikoshBAN" pitchFamily="2" charset="0"/>
                <a:cs typeface="NikoshBAN" pitchFamily="2" charset="0"/>
              </a:rPr>
              <a:t>সন্দ্ধি</a:t>
            </a:r>
            <a:r>
              <a:rPr lang="bn-BD" sz="3600" b="1">
                <a:latin typeface="NikoshBAN" pitchFamily="2" charset="0"/>
                <a:cs typeface="NikoshBAN" pitchFamily="2" charset="0"/>
              </a:rPr>
              <a:t> </a:t>
            </a:r>
            <a:endParaRPr lang="en-US" sz="36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52600" y="76200"/>
            <a:ext cx="5715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9187" y="2239962"/>
            <a:ext cx="4114800" cy="221599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সন্ধি</a:t>
            </a:r>
            <a:endParaRPr lang="en-US" sz="1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52400"/>
            <a:ext cx="3733800" cy="14465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1676400"/>
            <a:ext cx="8153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000">
                <a:latin typeface="NikoshBAN" pitchFamily="2" charset="0"/>
                <a:cs typeface="NikoshBAN" pitchFamily="2" charset="0"/>
              </a:rPr>
              <a:t>১। সন্ধির সংজ্ঞা বলতে পারবে।</a:t>
            </a:r>
          </a:p>
          <a:p>
            <a:r>
              <a:rPr lang="bn-BD" sz="4000">
                <a:latin typeface="NikoshBAN" pitchFamily="2" charset="0"/>
                <a:cs typeface="NikoshBAN" pitchFamily="2" charset="0"/>
              </a:rPr>
              <a:t>২। সন্ধির প্রকারভেদ বলতে পারবে।</a:t>
            </a:r>
          </a:p>
          <a:p>
            <a:r>
              <a:rPr lang="bn-BD" sz="4000">
                <a:latin typeface="NikoshBAN" pitchFamily="2" charset="0"/>
                <a:cs typeface="NikoshBAN" pitchFamily="2" charset="0"/>
              </a:rPr>
              <a:t>৩।স্বরসন্ধি ও ব্যঞ্জনসন্ধির সংজ্ঞা বলতে পারবে। </a:t>
            </a:r>
          </a:p>
          <a:p>
            <a:r>
              <a:rPr lang="bn-BD" sz="4000">
                <a:latin typeface="NikoshBAN" pitchFamily="2" charset="0"/>
                <a:cs typeface="NikoshBAN" pitchFamily="2" charset="0"/>
              </a:rPr>
              <a:t>৪। সন্ধির প্রয়োজনীয়তা ব্যাখ্যা করতে</a:t>
            </a:r>
            <a:r>
              <a:rPr lang="en-US" sz="400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72200" y="2667000"/>
            <a:ext cx="2971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80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সন্ধি</a:t>
            </a:r>
            <a:endParaRPr lang="en-US" sz="800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1676400"/>
            <a:ext cx="3124200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800">
                <a:latin typeface="NikoshBAN" pitchFamily="2" charset="0"/>
                <a:cs typeface="NikoshBAN" pitchFamily="2" charset="0"/>
              </a:rPr>
              <a:t>পাশাপাশি ধ্বনি</a:t>
            </a:r>
          </a:p>
          <a:p>
            <a:endParaRPr lang="bn-BD" sz="4800">
              <a:latin typeface="NikoshBAN" pitchFamily="2" charset="0"/>
              <a:cs typeface="NikoshBAN" pitchFamily="2" charset="0"/>
            </a:endParaRPr>
          </a:p>
          <a:p>
            <a:r>
              <a:rPr lang="bn-BD" sz="4800">
                <a:latin typeface="NikoshBAN" pitchFamily="2" charset="0"/>
                <a:cs typeface="NikoshBAN" pitchFamily="2" charset="0"/>
              </a:rPr>
              <a:t>              ও</a:t>
            </a:r>
            <a:endParaRPr lang="en-US" sz="4800">
              <a:latin typeface="NikoshBAN" pitchFamily="2" charset="0"/>
              <a:cs typeface="NikoshBAN" pitchFamily="2" charset="0"/>
            </a:endParaRPr>
          </a:p>
          <a:p>
            <a:endParaRPr lang="bn-BD" sz="4800">
              <a:latin typeface="NikoshBAN" pitchFamily="2" charset="0"/>
              <a:cs typeface="NikoshBAN" pitchFamily="2" charset="0"/>
            </a:endParaRPr>
          </a:p>
          <a:p>
            <a:r>
              <a:rPr lang="bn-BD" sz="4800">
                <a:latin typeface="NikoshBAN" pitchFamily="2" charset="0"/>
                <a:cs typeface="NikoshBAN" pitchFamily="2" charset="0"/>
              </a:rPr>
              <a:t>           মিলন</a:t>
            </a:r>
            <a:endParaRPr lang="en-US" sz="4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3733800" y="1295400"/>
            <a:ext cx="1828800" cy="4267200"/>
          </a:xfrm>
          <a:prstGeom prst="curved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562600" y="2971800"/>
            <a:ext cx="6096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0" y="1219200"/>
            <a:ext cx="4191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52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সন্ধি দুই প্রকার</a:t>
            </a:r>
            <a:endParaRPr lang="en-US" sz="520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Bent-Up Arrow 3"/>
          <p:cNvSpPr/>
          <p:nvPr/>
        </p:nvSpPr>
        <p:spPr>
          <a:xfrm flipV="1">
            <a:off x="4191000" y="3048000"/>
            <a:ext cx="2971800" cy="1447800"/>
          </a:xfrm>
          <a:prstGeom prst="ben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Bent-Up Arrow 4"/>
          <p:cNvSpPr/>
          <p:nvPr/>
        </p:nvSpPr>
        <p:spPr>
          <a:xfrm flipH="1" flipV="1">
            <a:off x="1066800" y="3048000"/>
            <a:ext cx="3124200" cy="1447800"/>
          </a:xfrm>
          <a:prstGeom prst="ben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5029200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400">
                <a:latin typeface="NikoshBAN" pitchFamily="2" charset="0"/>
                <a:cs typeface="NikoshBAN" pitchFamily="2" charset="0"/>
              </a:rPr>
              <a:t>স্বরসন্ধি</a:t>
            </a:r>
            <a:endParaRPr lang="en-US" sz="4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29200" y="4800600"/>
            <a:ext cx="350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400">
                <a:latin typeface="NikoshBAN" pitchFamily="2" charset="0"/>
                <a:cs typeface="NikoshBAN" pitchFamily="2" charset="0"/>
              </a:rPr>
              <a:t>ব্যঞ্জনসন্ধি</a:t>
            </a:r>
            <a:endParaRPr lang="en-US" sz="4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3962400" y="2133600"/>
            <a:ext cx="533400" cy="838200"/>
          </a:xfrm>
          <a:prstGeom prst="upArrow">
            <a:avLst/>
          </a:prstGeom>
          <a:solidFill>
            <a:srgbClr val="4F1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_second_sun_by_eljonek-d31t4dq.png"/>
          <p:cNvPicPr>
            <a:picLocks noChangeAspect="1"/>
          </p:cNvPicPr>
          <p:nvPr/>
        </p:nvPicPr>
        <p:blipFill>
          <a:blip r:embed="rId2"/>
          <a:srcRect l="14999" t="33333" r="27499" b="10001"/>
          <a:stretch>
            <a:fillRect/>
          </a:stretch>
        </p:blipFill>
        <p:spPr bwMode="auto">
          <a:xfrm>
            <a:off x="134938" y="152400"/>
            <a:ext cx="32988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14400" y="2409825"/>
            <a:ext cx="1600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8000">
                <a:solidFill>
                  <a:srgbClr val="4F12FA"/>
                </a:solidFill>
                <a:latin typeface="NikoshBAN" pitchFamily="2" charset="0"/>
                <a:cs typeface="NikoshBAN" pitchFamily="2" charset="0"/>
              </a:rPr>
              <a:t>রবি</a:t>
            </a:r>
            <a:endParaRPr lang="en-US" sz="5400">
              <a:solidFill>
                <a:srgbClr val="4F12F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524000" y="3429000"/>
            <a:ext cx="304800" cy="381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F12FA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0" y="3725863"/>
            <a:ext cx="1524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40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স্বরধ্বনি</a:t>
            </a:r>
            <a:endParaRPr lang="en-US" sz="400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ndra.jpg"/>
          <p:cNvPicPr>
            <a:picLocks noChangeAspect="1"/>
          </p:cNvPicPr>
          <p:nvPr/>
        </p:nvPicPr>
        <p:blipFill>
          <a:blip r:embed="rId3"/>
          <a:srcRect t="5263" b="7895"/>
          <a:stretch>
            <a:fillRect/>
          </a:stretch>
        </p:blipFill>
        <p:spPr bwMode="auto">
          <a:xfrm>
            <a:off x="5867400" y="152400"/>
            <a:ext cx="31638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934200" y="2562225"/>
            <a:ext cx="1676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8000">
                <a:solidFill>
                  <a:srgbClr val="4F12FA"/>
                </a:solidFill>
                <a:latin typeface="NikoshBAN" pitchFamily="2" charset="0"/>
                <a:cs typeface="NikoshBAN" pitchFamily="2" charset="0"/>
              </a:rPr>
              <a:t>ইন্দ্র</a:t>
            </a:r>
            <a:endParaRPr lang="en-US" sz="5400">
              <a:solidFill>
                <a:srgbClr val="4F12F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162800" y="3581400"/>
            <a:ext cx="304800" cy="381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F12FA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05600" y="3878263"/>
            <a:ext cx="1524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40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স্বরধ্বনি</a:t>
            </a:r>
            <a:endParaRPr lang="en-US" sz="400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Plus 10"/>
          <p:cNvSpPr/>
          <p:nvPr/>
        </p:nvSpPr>
        <p:spPr>
          <a:xfrm>
            <a:off x="3962400" y="457200"/>
            <a:ext cx="1676400" cy="1981200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Equal 11"/>
          <p:cNvSpPr/>
          <p:nvPr/>
        </p:nvSpPr>
        <p:spPr>
          <a:xfrm>
            <a:off x="1143000" y="4953000"/>
            <a:ext cx="1447800" cy="1143000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743200" y="4876800"/>
            <a:ext cx="3429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7200">
                <a:solidFill>
                  <a:srgbClr val="0819B8"/>
                </a:solidFill>
                <a:latin typeface="NikoshBAN" pitchFamily="2" charset="0"/>
                <a:cs typeface="NikoshBAN" pitchFamily="2" charset="0"/>
              </a:rPr>
              <a:t>রবীন্দ্র</a:t>
            </a:r>
            <a:endParaRPr lang="en-US" sz="4000">
              <a:solidFill>
                <a:srgbClr val="0819B8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8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553200" y="2790825"/>
            <a:ext cx="2667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80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স্বরসন্ধি</a:t>
            </a:r>
            <a:endParaRPr lang="en-US" sz="800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006475"/>
            <a:ext cx="19812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6000">
                <a:latin typeface="NikoshBAN" pitchFamily="2" charset="0"/>
                <a:cs typeface="NikoshBAN" pitchFamily="2" charset="0"/>
              </a:rPr>
              <a:t>স্বরধ্বনি</a:t>
            </a:r>
          </a:p>
          <a:p>
            <a:endParaRPr lang="bn-BD" sz="6000">
              <a:latin typeface="NikoshBAN" pitchFamily="2" charset="0"/>
              <a:cs typeface="NikoshBAN" pitchFamily="2" charset="0"/>
            </a:endParaRPr>
          </a:p>
          <a:p>
            <a:r>
              <a:rPr lang="bn-BD" sz="600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>
                <a:latin typeface="NikoshBAN" pitchFamily="2" charset="0"/>
                <a:cs typeface="NikoshBAN" pitchFamily="2" charset="0"/>
              </a:rPr>
              <a:t>ও</a:t>
            </a:r>
          </a:p>
          <a:p>
            <a:r>
              <a:rPr lang="bn-BD" sz="6000">
                <a:latin typeface="NikoshBAN" pitchFamily="2" charset="0"/>
                <a:cs typeface="NikoshBAN" pitchFamily="2" charset="0"/>
              </a:rPr>
              <a:t>           স্বরধ্বনি</a:t>
            </a:r>
          </a:p>
        </p:txBody>
      </p:sp>
      <p:sp>
        <p:nvSpPr>
          <p:cNvPr id="7" name="Curved Left Arrow 6"/>
          <p:cNvSpPr/>
          <p:nvPr/>
        </p:nvSpPr>
        <p:spPr>
          <a:xfrm>
            <a:off x="1981200" y="1295400"/>
            <a:ext cx="1828800" cy="4191000"/>
          </a:xfrm>
          <a:prstGeom prst="curvedLeftArrow">
            <a:avLst/>
          </a:prstGeom>
          <a:solidFill>
            <a:srgbClr val="4F1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810000" y="2971800"/>
            <a:ext cx="609600" cy="685800"/>
          </a:xfrm>
          <a:prstGeom prst="rightArrow">
            <a:avLst/>
          </a:prstGeom>
          <a:solidFill>
            <a:srgbClr val="4F1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43400" y="2895600"/>
            <a:ext cx="1600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6000">
                <a:latin typeface="NikoshBAN" pitchFamily="2" charset="0"/>
                <a:cs typeface="NikoshBAN" pitchFamily="2" charset="0"/>
              </a:rPr>
              <a:t>মিলন</a:t>
            </a:r>
            <a:endParaRPr lang="en-US" sz="6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Equal 8"/>
          <p:cNvSpPr/>
          <p:nvPr/>
        </p:nvSpPr>
        <p:spPr>
          <a:xfrm>
            <a:off x="5715000" y="2971800"/>
            <a:ext cx="914400" cy="762000"/>
          </a:xfrm>
          <a:prstGeom prst="mathEqual">
            <a:avLst/>
          </a:prstGeom>
          <a:solidFill>
            <a:srgbClr val="4F1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</TotalTime>
  <Words>215</Words>
  <Application>Microsoft Office PowerPoint</Application>
  <PresentationFormat>On-screen Show (4:3)</PresentationFormat>
  <Paragraphs>73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NCC2015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KALIHATI</dc:creator>
  <cp:lastModifiedBy>HelloW</cp:lastModifiedBy>
  <cp:revision>6</cp:revision>
  <dcterms:created xsi:type="dcterms:W3CDTF">2015-04-09T04:33:35Z</dcterms:created>
  <dcterms:modified xsi:type="dcterms:W3CDTF">2021-01-17T08:01:45Z</dcterms:modified>
</cp:coreProperties>
</file>