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33"/>
  </p:notesMasterIdLst>
  <p:sldIdLst>
    <p:sldId id="256" r:id="rId2"/>
    <p:sldId id="257" r:id="rId3"/>
    <p:sldId id="258" r:id="rId4"/>
    <p:sldId id="338" r:id="rId5"/>
    <p:sldId id="289" r:id="rId6"/>
    <p:sldId id="260" r:id="rId7"/>
    <p:sldId id="339" r:id="rId8"/>
    <p:sldId id="350" r:id="rId9"/>
    <p:sldId id="358" r:id="rId10"/>
    <p:sldId id="351" r:id="rId11"/>
    <p:sldId id="352" r:id="rId12"/>
    <p:sldId id="353" r:id="rId13"/>
    <p:sldId id="354" r:id="rId14"/>
    <p:sldId id="355" r:id="rId15"/>
    <p:sldId id="356" r:id="rId16"/>
    <p:sldId id="359" r:id="rId17"/>
    <p:sldId id="340" r:id="rId18"/>
    <p:sldId id="341" r:id="rId19"/>
    <p:sldId id="363" r:id="rId20"/>
    <p:sldId id="361" r:id="rId21"/>
    <p:sldId id="364" r:id="rId22"/>
    <p:sldId id="362" r:id="rId23"/>
    <p:sldId id="365" r:id="rId24"/>
    <p:sldId id="360" r:id="rId25"/>
    <p:sldId id="367" r:id="rId26"/>
    <p:sldId id="368" r:id="rId27"/>
    <p:sldId id="366" r:id="rId28"/>
    <p:sldId id="357" r:id="rId29"/>
    <p:sldId id="348" r:id="rId30"/>
    <p:sldId id="300" r:id="rId31"/>
    <p:sldId id="26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FF"/>
    <a:srgbClr val="FF0066"/>
    <a:srgbClr val="990099"/>
    <a:srgbClr val="FF3399"/>
    <a:srgbClr val="008000"/>
    <a:srgbClr val="1E00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1" autoAdjust="0"/>
    <p:restoredTop sz="89785" autoAdjust="0"/>
  </p:normalViewPr>
  <p:slideViewPr>
    <p:cSldViewPr snapToGrid="0">
      <p:cViewPr>
        <p:scale>
          <a:sx n="62" d="100"/>
          <a:sy n="62" d="100"/>
        </p:scale>
        <p:origin x="-108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70746" y="4232363"/>
            <a:ext cx="6073254" cy="2532057"/>
          </a:xfrm>
        </p:spPr>
        <p:txBody>
          <a:bodyPr>
            <a:noAutofit/>
          </a:bodyPr>
          <a:lstStyle/>
          <a:p>
            <a:pPr algn="ctr"/>
            <a:r>
              <a:rPr lang="bn-BD" sz="18000" b="1" dirty="0">
                <a:ln w="38100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b="1" dirty="0">
              <a:ln w="38100"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5" name="Picture 4" descr="cell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68300"/>
            <a:ext cx="5905500" cy="4200525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3356" y="601406"/>
            <a:ext cx="8680803" cy="809767"/>
          </a:xfrm>
          <a:noFill/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প্রোটোপ্লাজমকে</a:t>
            </a:r>
            <a:r>
              <a:rPr lang="en-SG" sz="4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SG" sz="4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SG" sz="4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SG" sz="4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SG" sz="4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4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SG" sz="4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5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3352800" y="1645920"/>
            <a:ext cx="821436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algn="just">
              <a:buClr>
                <a:srgbClr val="C00000"/>
              </a:buClr>
              <a:defRPr/>
            </a:pP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Huxley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প্রোটোপ্লাজম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bn-IN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pPr marL="34290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প্রোটোপ্লাজমই কোষের সকল মৌলিক জৈবিক কা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as-IN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সম্পন্ন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as-IN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এতে জীবনের সব গুণ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s-IN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বিদ্যমান। প্রোটোপ্লাজমের বহুবিধ পরিবর্তনের ফলেই জীবনের বৈশিষ্ট্য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as-IN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দেখা যায়। </a:t>
            </a:r>
            <a:endParaRPr lang="bn-IN" sz="3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algn="just">
              <a:buClr>
                <a:srgbClr val="C00000"/>
              </a:buClr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-: </a:t>
            </a:r>
            <a:r>
              <a:rPr lang="as-IN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তাই প্রোটোপ্লাজমকে </a:t>
            </a:r>
            <a:r>
              <a:rPr lang="as-IN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জীবনের ভৌত ভিত্তি</a:t>
            </a:r>
            <a:r>
              <a:rPr lang="as-IN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বলা হয়।</a:t>
            </a:r>
            <a:endParaRPr lang="en-SG" sz="35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১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2594610"/>
            <a:ext cx="3629025" cy="22479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7636" y="555686"/>
            <a:ext cx="8680803" cy="809767"/>
          </a:xfrm>
          <a:noFill/>
          <a:ln w="38100">
            <a:noFill/>
          </a:ln>
        </p:spPr>
        <p:txBody>
          <a:bodyPr>
            <a:normAutofit/>
          </a:bodyPr>
          <a:lstStyle/>
          <a:p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প্রোটোপ্লাজমের</a:t>
            </a:r>
            <a:r>
              <a:rPr lang="en-SG" sz="4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SG" sz="4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45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3352800" y="153162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অর্ধস্বচ্ছ,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বর্ণহীন,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অর্ধতরল আঠালো পদার্থ।</a:t>
            </a:r>
          </a:p>
          <a:p>
            <a:pPr marL="34290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দানাদার ও কল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ডধর্মী।</a:t>
            </a:r>
          </a:p>
          <a:p>
            <a:pPr marL="34290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অনুযা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জেলি থেকে তরলে এবং তরল থেকে জেলিতে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হতে পারে।</a:t>
            </a:r>
          </a:p>
          <a:p>
            <a:pPr marL="34290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আপেক্ষিক গুরুত্ব পানি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বেশি।</a:t>
            </a:r>
          </a:p>
          <a:p>
            <a:pPr marL="34290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উত্তাপ,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 ও অ্যালকোহলের প্রভাবে জমাট ব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াঁধে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 descr="১১১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" y="1862137"/>
            <a:ext cx="2879408" cy="3550681"/>
          </a:xfrm>
          <a:prstGeom prst="rect">
            <a:avLst/>
          </a:prstGeom>
          <a:ln>
            <a:solidFill>
              <a:srgbClr val="0066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2436" y="586166"/>
            <a:ext cx="8680803" cy="809767"/>
          </a:xfrm>
          <a:noFill/>
          <a:ln w="38100">
            <a:noFill/>
          </a:ln>
        </p:spPr>
        <p:txBody>
          <a:bodyPr>
            <a:normAutofit/>
          </a:bodyPr>
          <a:lstStyle/>
          <a:p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প্রোটোপ্লাজমের</a:t>
            </a:r>
            <a:r>
              <a:rPr lang="en-SG" sz="4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SG" sz="4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45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3368040" y="1501140"/>
            <a:ext cx="821436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নিকভাবে প্রোটোপ্লাজমে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৭০-৯০%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বাকিটা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জৈব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অজৈব পদার্থ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জৈবপদার্থের মধ্যে সবচে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বেশি বিভিন্ন  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কার্বোহাই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লিপিড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অজৈব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আছে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১১১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" y="1862137"/>
            <a:ext cx="2879408" cy="3550681"/>
          </a:xfrm>
          <a:prstGeom prst="rect">
            <a:avLst/>
          </a:prstGeom>
          <a:ln>
            <a:solidFill>
              <a:srgbClr val="0066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3876" y="692846"/>
            <a:ext cx="8680803" cy="809767"/>
          </a:xfrm>
          <a:noFill/>
          <a:ln w="38100">
            <a:noFill/>
          </a:ln>
        </p:spPr>
        <p:txBody>
          <a:bodyPr>
            <a:normAutofit/>
          </a:bodyPr>
          <a:lstStyle/>
          <a:p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প্রোটোপ্লাজমের</a:t>
            </a:r>
            <a:r>
              <a:rPr lang="en-SG" sz="4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জৈবিক</a:t>
            </a:r>
            <a:r>
              <a:rPr lang="en-SG" sz="4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45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3352800" y="180594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আত্তীকরণ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রেচন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বিপাকীয়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বিপাকীয়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নিরন্তরভাবে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 বিভিন্ন ধরনের উত্তেজনা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প্রোটোপ্লাজমের জৈবিক বৈশিষ্ট্য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জীবের বৈশিষ্ট্য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১১১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" y="1862137"/>
            <a:ext cx="2879408" cy="3550681"/>
          </a:xfrm>
          <a:prstGeom prst="rect">
            <a:avLst/>
          </a:prstGeom>
          <a:ln>
            <a:solidFill>
              <a:srgbClr val="0066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3356" y="403286"/>
            <a:ext cx="8680803" cy="809767"/>
          </a:xfrm>
          <a:noFill/>
          <a:ln w="38100">
            <a:noFill/>
          </a:ln>
        </p:spPr>
        <p:txBody>
          <a:bodyPr>
            <a:normAutofit/>
          </a:bodyPr>
          <a:lstStyle/>
          <a:p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প্রোটোপ্লাজমের</a:t>
            </a:r>
            <a:r>
              <a:rPr lang="en-SG" sz="4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endParaRPr lang="en-US" sz="45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3352800" y="1264920"/>
            <a:ext cx="8214360" cy="4937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 কখনো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প্রোটোপ্লাজমের এ গতিম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কোষপ্রাচীরযুক্ত প্রোটোপ্লাজ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জলস্রোতের ম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 চলন দেখা 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তাকে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আবর্তন বা সাইক্লোসিস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আবর্তন দুই প্রকার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গহ্বরকে কেন্দ্র করে কোষপ্রাচীরের পাশ দি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নির্দিষ্ট পথে একদিকে ঘুরে তখন তাকে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একমুখী আবর্তন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bn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গহ্বরকে কেন্দ্রকে অনি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মিতভাবে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তাকে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খী আবর্তন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১২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2377440"/>
            <a:ext cx="3273306" cy="2264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4320" y="403286"/>
            <a:ext cx="11704320" cy="1257874"/>
          </a:xfrm>
          <a:solidFill>
            <a:srgbClr val="002060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n-SG" sz="45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কোষঝিল্লি</a:t>
            </a:r>
            <a:r>
              <a:rPr lang="en-SG" sz="45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40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Plasmamembrane</a:t>
            </a:r>
            <a:r>
              <a:rPr lang="en-SG" sz="45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SG" sz="45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SG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সাইটোপ্লাজমিক</a:t>
            </a:r>
            <a:r>
              <a:rPr lang="en-SG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মেমব্রেন</a:t>
            </a:r>
            <a:r>
              <a:rPr lang="en-SG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সেল</a:t>
            </a:r>
            <a:r>
              <a:rPr lang="en-SG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মেমব্রেন</a:t>
            </a:r>
            <a:r>
              <a:rPr lang="en-SG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প্লাজমালেমা</a:t>
            </a:r>
            <a:r>
              <a:rPr lang="en-SG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সাইটোমেমব্রেন</a:t>
            </a:r>
            <a:r>
              <a:rPr lang="en-SG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বায়োমেমব্রেন</a:t>
            </a:r>
            <a:r>
              <a:rPr lang="en-SG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341120" y="3360420"/>
            <a:ext cx="101346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কোষপ্রাচীরের নিচে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প্রোটোপ্লাজমের বাইরে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সূক্ষ্ম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স্থিতিস্থাপক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বৈষম্যভেদ্য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সজীব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লিপোপ্রোটিন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দ্বিস্তরী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পর্দা থাকে তাকে </a:t>
            </a:r>
            <a:r>
              <a:rPr lang="bn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কোষঝিল্লি 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 </a:t>
            </a:r>
            <a:r>
              <a:rPr lang="bn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প্লাজমালেমা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বলে। 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Carl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Nageli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(১৮৫৫)</a:t>
            </a:r>
            <a:endParaRPr lang="bn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" y="1715601"/>
            <a:ext cx="4530078" cy="2627799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unnam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19" y="1716796"/>
            <a:ext cx="2880361" cy="267916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944880"/>
            <a:ext cx="9997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প্রাণিকোষে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কোষঝিল্লি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ভাঁজ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মাইক্রোভিলা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প্লাজমামেমব্রেনের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ফ্যাগোসাইটিক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ভেসিকল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পিনোসাইটিক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ভেসিকল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ডেসমোজোম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Pictur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056" y="3422904"/>
            <a:ext cx="4559808" cy="238963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ictur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80" y="3472215"/>
            <a:ext cx="4526280" cy="2318985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9509" y="3715414"/>
            <a:ext cx="8425542" cy="1708160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কোষপ্রাচীরের নিচে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প্রোটোপ্লাজমের বাইরে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সূক্ষ্ম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স্থিতিস্থাপক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বৈষম্যভেদ্য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সজীব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লিপোপ্রোটিন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দ্বিস্তরী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পর্দা থাকে তাকে </a:t>
            </a:r>
            <a:r>
              <a:rPr lang="bn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কোষঝিল্লি 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প্লাজমালেমা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বলে।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0175" y="683055"/>
            <a:ext cx="9614188" cy="3033388"/>
            <a:chOff x="1400175" y="591615"/>
            <a:chExt cx="9614188" cy="3033388"/>
          </a:xfrm>
        </p:grpSpPr>
        <p:sp>
          <p:nvSpPr>
            <p:cNvPr id="6" name="Rectangle 5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7019" y="1814997"/>
              <a:ext cx="8227344" cy="728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কোষঝিল্লি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Notched Right Arrow 9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</a:t>
              </a:r>
              <a:endPara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43356" y="403286"/>
            <a:ext cx="8680803" cy="809767"/>
          </a:xfrm>
          <a:solidFill>
            <a:srgbClr val="002060"/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কোষঝিল্লির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3169920" y="1295400"/>
            <a:ext cx="8229600" cy="519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6350" lvl="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কোষঝিল্লি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৭০-১০০</a:t>
            </a:r>
            <a:r>
              <a:rPr lang="en-SG" sz="28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Å</a:t>
            </a:r>
            <a:r>
              <a:rPr lang="en-SG" sz="36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পুরু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।</a:t>
            </a:r>
          </a:p>
          <a:p>
            <a:pPr marL="6350" lvl="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6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দুই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স্তরবিশিষ্ট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দু-স্তরের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মাঝে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প্রায়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১০০</a:t>
            </a:r>
            <a:r>
              <a:rPr lang="en-SG" sz="28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Å</a:t>
            </a:r>
            <a:r>
              <a:rPr lang="en-SG" sz="35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ফাঁকা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স্থান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।</a:t>
            </a:r>
          </a:p>
          <a:p>
            <a:pPr marL="6350" lvl="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লিপিড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অন্যতম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উপাদান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(৬০%)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অপর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উপাদান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(৪০%)।</a:t>
            </a:r>
            <a:endParaRPr lang="en-SG" sz="3500" b="1" u="sng" dirty="0" smtClean="0">
              <a:solidFill>
                <a:srgbClr val="002060"/>
              </a:solidFill>
              <a:latin typeface="NikoshBAN" pitchFamily="2" charset="0"/>
              <a:ea typeface="Cambria Math"/>
              <a:cs typeface="NikoshBAN" pitchFamily="2" charset="0"/>
              <a:sym typeface="Symbol" panose="05050102010706020507" pitchFamily="18" charset="2"/>
            </a:endParaRPr>
          </a:p>
          <a:p>
            <a:pPr marL="6350" lvl="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এ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উপাদানকে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একত্রে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লিপোপ্রোটিন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।</a:t>
            </a:r>
          </a:p>
          <a:p>
            <a:pPr marL="6350" lvl="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গাঠনিক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উপাদান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এনজাইম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বাহক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।</a:t>
            </a:r>
          </a:p>
          <a:p>
            <a:pPr marL="6350" lvl="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সামান্য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(১-৪%)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অন্য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উপাদান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যেমন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কার্বোহাইড্রেট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লেসিথিন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ফসফোটাইডিক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,</a:t>
            </a:r>
            <a:r>
              <a:rPr lang="en-SG" sz="35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 panose="05050102010706020507" pitchFamily="18" charset="2"/>
              </a:rPr>
              <a:t>RNA</a:t>
            </a:r>
            <a:r>
              <a:rPr lang="en-SG" sz="35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ইত্যাদি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।</a:t>
            </a:r>
          </a:p>
          <a:p>
            <a:pPr marL="6350" lvl="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এছাড়া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পানি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ও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লবণ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থাকে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Cambria Math"/>
                <a:cs typeface="NikoshBAN" pitchFamily="2" charset="0"/>
                <a:sym typeface="Symbol" panose="05050102010706020507" pitchFamily="18" charset="2"/>
              </a:rPr>
              <a:t>।</a:t>
            </a:r>
            <a:endParaRPr kumimoji="0" lang="bn-IN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সেলমেমব্রে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8" y="1384663"/>
            <a:ext cx="2481943" cy="509451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43356" y="403286"/>
            <a:ext cx="8680803" cy="809767"/>
          </a:xfrm>
          <a:noFill/>
          <a:ln w="38100">
            <a:noFill/>
          </a:ln>
        </p:spPr>
        <p:txBody>
          <a:bodyPr>
            <a:normAutofit/>
          </a:bodyPr>
          <a:lstStyle/>
          <a:p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কোষঝিল্লির</a:t>
            </a:r>
            <a:r>
              <a:rPr lang="en-SG" sz="4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SG" sz="4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SG" sz="4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প্রস্তাবিত</a:t>
            </a:r>
            <a:r>
              <a:rPr lang="en-SG" sz="4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মডেলসমূহ</a:t>
            </a:r>
            <a:endParaRPr lang="en-US" sz="45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868680" y="1463040"/>
            <a:ext cx="1048512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algn="just" defTabSz="914400" rtl="0" eaLnBrk="1" fontAlgn="auto" latinLnBrk="0" hangingPunct="1">
              <a:lnSpc>
                <a:spcPct val="90000"/>
              </a:lnSpc>
              <a:buClr>
                <a:srgbClr val="C00000"/>
              </a:buClr>
              <a:buSzTx/>
              <a:tabLst/>
              <a:defRPr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প্লাজমামেমব্রেনের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কোষবিজ্ঞানীই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দ্বিস্তরী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লিপিড-এর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প্রসঙ্গে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marR="0" lvl="0" algn="just" defTabSz="914400" rtl="0" eaLnBrk="1" fontAlgn="auto" latinLnBrk="0" hangingPunct="1">
              <a:lnSpc>
                <a:spcPct val="90000"/>
              </a:lnSpc>
              <a:buClr>
                <a:srgbClr val="C00000"/>
              </a:buClr>
              <a:buSzTx/>
              <a:tabLst/>
              <a:defRPr/>
            </a:pP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Danielli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Davson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(1935)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342900" marR="0" lvl="0" algn="just" defTabSz="914400" rtl="0" eaLnBrk="1" fontAlgn="auto" latinLnBrk="0" hangingPunct="1">
              <a:lnSpc>
                <a:spcPct val="90000"/>
              </a:lnSpc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স্যান্ডউইচ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মডেল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মতবাদ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SG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Sandwitch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Model</a:t>
            </a:r>
            <a:r>
              <a:rPr kumimoji="0" lang="en-SG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Theory</a:t>
            </a:r>
            <a:r>
              <a:rPr kumimoji="0" lang="en-SG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SG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algn="just" defTabSz="914400" rtl="0" eaLnBrk="1" fontAlgn="auto" latinLnBrk="0" hangingPunct="1">
              <a:lnSpc>
                <a:spcPct val="90000"/>
              </a:lnSpc>
              <a:buClr>
                <a:srgbClr val="C00000"/>
              </a:buClr>
              <a:buSzTx/>
              <a:tabLst/>
              <a:defRPr/>
            </a:pP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J. D. Robertson (1959)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endParaRPr kumimoji="0" lang="en-SG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algn="just" defTabSz="914400" rtl="0" eaLnBrk="1" fontAlgn="auto" latinLnBrk="0" hangingPunct="1">
              <a:lnSpc>
                <a:spcPct val="90000"/>
              </a:lnSpc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একক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পর্দা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মডেল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SG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Unit Membrane Hypothesis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</a:p>
          <a:p>
            <a:pPr marL="342900" marR="0" lvl="0" algn="just" defTabSz="914400" rtl="0" eaLnBrk="1" fontAlgn="auto" latinLnBrk="0" hangingPunct="1">
              <a:lnSpc>
                <a:spcPct val="90000"/>
              </a:lnSpc>
              <a:buClr>
                <a:srgbClr val="C00000"/>
              </a:buClr>
              <a:buSzTx/>
              <a:tabLst/>
              <a:defRPr/>
            </a:pP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S. J. Singer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G. L. Nicholson (1972)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endParaRPr kumimoji="0" lang="en-SG" sz="35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marR="0" lvl="0" algn="just" defTabSz="914400" rtl="0" eaLnBrk="1" fontAlgn="auto" latinLnBrk="0" hangingPunct="1">
              <a:lnSpc>
                <a:spcPct val="90000"/>
              </a:lnSpc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ফ্লুইড-মোজাইক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মডেল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</a:t>
            </a:r>
            <a:r>
              <a:rPr kumimoji="0" lang="en-SG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Fluid-Mosaic Model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</a:p>
          <a:p>
            <a:pPr marL="342900" lvl="0"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মাইসেলার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Hiller &amp; Hoffman</a:t>
            </a:r>
            <a:r>
              <a:rPr lang="en-SG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ক্রিস্টাল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Vanderkoff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&amp; Green</a:t>
            </a:r>
            <a:r>
              <a:rPr lang="en-SG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bn-IN" sz="35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674806"/>
            <a:ext cx="5996099" cy="439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কলেজ,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যান্ডউইচ মডে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05" y="2992756"/>
            <a:ext cx="7473315" cy="35385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685800"/>
            <a:ext cx="9997440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স্যান্ডউইচ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প্রোটিন-লিপিড-প্রোটিন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ত্রিস্তরী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পুরুত্ব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৭৫</a:t>
            </a:r>
            <a:r>
              <a:rPr lang="en-SG" sz="28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(২০</a:t>
            </a:r>
            <a:r>
              <a:rPr lang="en-SG" sz="28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-৩৫</a:t>
            </a:r>
            <a:r>
              <a:rPr lang="en-SG" sz="28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</a:t>
            </a:r>
            <a:r>
              <a:rPr lang="en-SG" sz="28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just"/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andw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61070" y="242519"/>
            <a:ext cx="2518410" cy="177128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1120" y="1203960"/>
            <a:ext cx="9997440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মেমব্রেন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হাইপোথেসিস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প্রোটিন-লিপিড-প্রোটিন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রবার্টসন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মেমব্রেনকে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মেমব্রেন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দ্বি-অণুক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ফসফোলিপিড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</a:pPr>
            <a:endParaRPr lang="en-SG" sz="35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  <a:buClr>
                <a:srgbClr val="C00000"/>
              </a:buClr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মেমব্রেন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প্রোটিন-লিপিড-প্রোটিন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P-L-P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43356" y="403286"/>
            <a:ext cx="8680803" cy="809767"/>
          </a:xfrm>
          <a:solidFill>
            <a:srgbClr val="002060"/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ফ্লুইড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মোজাইক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5bb41e977213e5dfd42a539cfe3f0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19" y="2490338"/>
            <a:ext cx="6929121" cy="4047621"/>
          </a:xfrm>
          <a:prstGeom prst="rect">
            <a:avLst/>
          </a:prstGeom>
        </p:spPr>
      </p:pic>
      <p:pic>
        <p:nvPicPr>
          <p:cNvPr id="7" name="Picture 6" descr="fluid-mosaic-plasma-mambrane-cell mambrane (6)[10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975" y="3051810"/>
            <a:ext cx="4772025" cy="2800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3440" y="1307515"/>
            <a:ext cx="105003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just">
              <a:buClr>
                <a:srgbClr val="C00000"/>
              </a:buClr>
              <a:defRPr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সিঙ্গার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নিকলসন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Singer &amp; Nicholson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১৯৭২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fluid-mosaic model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সর্বজনগ্রাহ্য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746760" y="1706880"/>
            <a:ext cx="10424160" cy="4053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algn="just">
              <a:buClr>
                <a:srgbClr val="C00000"/>
              </a:buClr>
              <a:defRPr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কোষঝিল্লির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marL="342900" lvl="0" algn="just">
              <a:buClr>
                <a:srgbClr val="C00000"/>
              </a:buClr>
              <a:defRPr/>
            </a:pP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ফসফোলিপিড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বাইলেয়ার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marL="342900" lvl="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কোষঝিল্লি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দ্বি-স্তর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ফসফোলিপিড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lvl="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ফসফোলিপিডের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পোলার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বিপরীতমুখী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নন-পোলার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গ্লিসারল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২টি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মুখোমুখি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lvl="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ফসফোলিপিড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দ্বিপ্রান্তবিশিষ্ট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পানিগ্রাহী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(hydrophilic)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পানিবিদ্বেষী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(hydrophobic)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lvl="0" algn="just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ফসফোলিপিড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কোলেস্টেরল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lvl="0" algn="just">
              <a:buClr>
                <a:srgbClr val="C00000"/>
              </a:buClr>
              <a:defRPr/>
            </a:pP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bn-IN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954" y="334328"/>
            <a:ext cx="3753686" cy="1784032"/>
          </a:xfrm>
          <a:prstGeom prst="rect">
            <a:avLst/>
          </a:prstGeom>
        </p:spPr>
      </p:pic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787" y="1409700"/>
            <a:ext cx="7210425" cy="4038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ফ্লুইড-মোজাইক মডে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54" y="777240"/>
            <a:ext cx="10266823" cy="5195887"/>
          </a:xfrm>
          <a:prstGeom prst="roundRect">
            <a:avLst>
              <a:gd name="adj" fmla="val 16667"/>
            </a:avLst>
          </a:prstGeom>
          <a:ln w="19050"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914400" y="1082040"/>
            <a:ext cx="10424160" cy="4709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algn="just">
              <a:lnSpc>
                <a:spcPct val="90000"/>
              </a:lnSpc>
              <a:buClr>
                <a:srgbClr val="C00000"/>
              </a:buClr>
              <a:defRPr/>
            </a:pP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মেমব্রেন প্রোটিন :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algn="just">
              <a:lnSpc>
                <a:spcPct val="90000"/>
              </a:lnSpc>
              <a:buClr>
                <a:srgbClr val="C00000"/>
              </a:buClr>
              <a:defRPr/>
            </a:pP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ফসফোলিপিড ও কোলে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স্টেরল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 মধ্যে ভাসমান থাকে স্ফীতকায় অনেক প্রোটিন অ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কোষঝিল্লিতে তিন রকমের প্রোটিন আছে। যথা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algn="just">
              <a:lnSpc>
                <a:spcPct val="90000"/>
              </a:lnSpc>
              <a:buClr>
                <a:srgbClr val="C00000"/>
              </a:buClr>
              <a:defRPr/>
            </a:pPr>
            <a:r>
              <a:rPr lang="en-US" sz="3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প্রান্তীয়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প্রোটিন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(পেরিফেরাল প্রোটিন)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এগুলো ফসফোলিপিড স্তরের বহিঃ বা অন্তঃতল সংলগ্ন প্রোটিন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algn="just">
              <a:lnSpc>
                <a:spcPct val="90000"/>
              </a:lnSpc>
              <a:buClr>
                <a:srgbClr val="C00000"/>
              </a:buClr>
              <a:defRPr/>
            </a:pPr>
            <a:r>
              <a:rPr lang="en-US" sz="3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র্নিহিত প্রোটিন</a:t>
            </a:r>
            <a:r>
              <a:rPr lang="bn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(ইন্টিগ্রাল প্রোটিন)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এগুলো ফসফোলিপিড স্তরের আংশিক বা সম্পূর্ণ প্রবিষ্ট থাকে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algn="just">
              <a:lnSpc>
                <a:spcPct val="90000"/>
              </a:lnSpc>
              <a:buClr>
                <a:srgbClr val="C00000"/>
              </a:buClr>
              <a:defRPr/>
            </a:pPr>
            <a:r>
              <a:rPr lang="en-US" sz="3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লিপিড সম্পৃক্ত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প্রোটিন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এগুলো ফসফোলিপিডের দুই স্তর জুড়েই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সম্পৃক্ত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থাকে।</a:t>
            </a:r>
            <a:endParaRPr lang="bn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icture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802" y="1410652"/>
            <a:ext cx="7457819" cy="418242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>
          <a:xfrm>
            <a:off x="1127760" y="853440"/>
            <a:ext cx="10424160" cy="5440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6350" algn="just">
              <a:lnSpc>
                <a:spcPct val="90000"/>
              </a:lnSpc>
              <a:buClr>
                <a:srgbClr val="C00000"/>
              </a:buClr>
              <a:defRPr/>
            </a:pP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গ্লাইকোক্যালিক্স :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350" algn="just">
              <a:lnSpc>
                <a:spcPct val="90000"/>
              </a:lnSpc>
              <a:buClr>
                <a:srgbClr val="C00000"/>
              </a:buClr>
              <a:defRPr/>
            </a:pP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ফসফোলিপিড অণুর সঙ্গে কার্বোহাইড্রেট শৃঙ্খল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 হয়ে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গ্লাইকোলিপিড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প্রোটিন অণুর সঙ্গে কার্বোহাইড্রেট শৃঙ্খল যুক্ত হয়ে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গ্লাইকোপ্রোটিন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গঠন করে। গ্লাইকোপ্রোটিন ও গ্লাইকোলিপিডকে মিলিতভাবে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গ্লাইকোক্যালিক্স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বহিঃতলে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রিকগনাইজার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কোলেস্টেরল : </a:t>
            </a:r>
            <a:endParaRPr lang="en-SG" sz="35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ফসফোলিপিড অণুর ফাঁকে ফাঁকে কোলেস্টেরল অণু থাকে।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আইসবার্গ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হিমশৈল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Iceberg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ফ্লুইড-মোজাইক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আইসবার্গ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মডেলও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Picture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802" y="1410652"/>
            <a:ext cx="7457819" cy="418242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1" y="1275722"/>
            <a:ext cx="3032760" cy="2680461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1" y="1321442"/>
            <a:ext cx="2926080" cy="2607681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43356" y="403286"/>
            <a:ext cx="8680803" cy="809767"/>
          </a:xfrm>
          <a:noFill/>
          <a:ln w="38100">
            <a:noFill/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ফ্লুইড-মোজাইক</a:t>
            </a:r>
            <a:r>
              <a:rPr lang="en-SG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SG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SG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SG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AccurateVengefulGalapagosalbatross-size_restrict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560" y="1299210"/>
            <a:ext cx="3002280" cy="26327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66800" y="4092416"/>
            <a:ext cx="10485120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ফসফোলিপিড অণুগুলো সব সময় সচল থাকে। পরস্পরের সঙ্গে ঠে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করে লাফিয়ে ওঠে এবং স্তরের মধ্যেই স্থান পরিবর্তন করে। ঝিল্লিকে তখন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পদার্থের মতো মনে হয়। অন্যদিকে ঝিল্লিটিকে পৃষ্ঠতল থেকে দেখলে প্রোটিন অণুগুলোকে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মোজাইকের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মতো দেখায়। এ অবস্থাকে এককথায়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ঝানোর জন্য ঝিল্লির মডেলের নাম হয়েছে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ফ্লুইড মোজাইক মডেল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43356" y="570926"/>
            <a:ext cx="8680803" cy="809767"/>
          </a:xfrm>
          <a:noFill/>
          <a:ln w="38100">
            <a:noFill/>
          </a:ln>
        </p:spPr>
        <p:txBody>
          <a:bodyPr>
            <a:normAutofit/>
          </a:bodyPr>
          <a:lstStyle/>
          <a:p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কোষঝিল্লির</a:t>
            </a:r>
            <a:r>
              <a:rPr lang="en-SG" sz="4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SG" sz="4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5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082040" y="1249680"/>
            <a:ext cx="10424160" cy="4907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</a:t>
            </a:r>
            <a:r>
              <a:rPr lang="bn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টিন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লিপিড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কো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ক্ষেত্রে </a:t>
            </a:r>
            <a:r>
              <a:rPr lang="bn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পলিস্যাকরাইড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টিন গাঠনিক উপাদান, এনজাইম এবং বাহক হিসেবে থাকে।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কোষঝিল্লির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শুষ্ক ওজনের প্রা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৭৫ ভাগই লিপিড। লিপিড প্রধানত </a:t>
            </a:r>
            <a:r>
              <a:rPr lang="bn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ফসফোলিপিড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 থাকে। সবচে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সরলটি হ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ফসফোটাইডিক অ্যাসিড 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জটিল ফসফোলিপিডের মধ্যে </a:t>
            </a:r>
            <a:r>
              <a:rPr lang="bn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লেসিথিন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ফসফোলিপিডের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অর্ধেকের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কোলেস্টেরল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দেখা 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ক্ষেত্রে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পিঁয়া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 কোষে)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bn-IN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73836" y="311846"/>
            <a:ext cx="8680803" cy="809767"/>
          </a:xfrm>
          <a:solidFill>
            <a:srgbClr val="002060"/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কোষঝিল্লির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082040" y="1219200"/>
            <a:ext cx="10485120" cy="5227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কোষের আকৃতি প্রদান 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সীমানা নির্ধারণ 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রক্ষণশীল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বৈষম্যভেদ্য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ঝিল্লি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ফ্যাগোসাইটোসিস ও পিনোসাইটোসিস পদ্ধতিতে যথাক্রমে কঠিন ও তরল খাদ্য গ্রহণ করে।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মাইক্রোভিলাই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শোষণতল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কঠামো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মেসোজোম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মাইটোকন্ড্রিয়া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গলগিবস্তু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অঙ্গাণু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62729" y="1301311"/>
            <a:ext cx="6507927" cy="3066657"/>
            <a:chOff x="1073607" y="2172911"/>
            <a:chExt cx="8677236" cy="4088876"/>
          </a:xfrm>
        </p:grpSpPr>
        <p:grpSp>
          <p:nvGrpSpPr>
            <p:cNvPr id="8" name="Group 15"/>
            <p:cNvGrpSpPr/>
            <p:nvPr/>
          </p:nvGrpSpPr>
          <p:grpSpPr>
            <a:xfrm>
              <a:off x="1240935" y="2172911"/>
              <a:ext cx="8509908" cy="2257425"/>
              <a:chOff x="1240935" y="2172911"/>
              <a:chExt cx="8509908" cy="225742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6550443" y="2172911"/>
                <a:ext cx="3200400" cy="22574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</p:pic>
          <p:grpSp>
            <p:nvGrpSpPr>
              <p:cNvPr id="11" name="Group 13"/>
              <p:cNvGrpSpPr/>
              <p:nvPr/>
            </p:nvGrpSpPr>
            <p:grpSpPr>
              <a:xfrm>
                <a:off x="1240935" y="2538009"/>
                <a:ext cx="5396013" cy="861775"/>
                <a:chOff x="1230505" y="5216227"/>
                <a:chExt cx="5396013" cy="861775"/>
              </a:xfrm>
            </p:grpSpPr>
            <p:cxnSp>
              <p:nvCxnSpPr>
                <p:cNvPr id="12" name="Straight Arrow Connector 8"/>
                <p:cNvCxnSpPr/>
                <p:nvPr/>
              </p:nvCxnSpPr>
              <p:spPr>
                <a:xfrm flipV="1">
                  <a:off x="3572047" y="5603933"/>
                  <a:ext cx="3054471" cy="1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" name="Rectangle 12"/>
                <p:cNvSpPr/>
                <p:nvPr/>
              </p:nvSpPr>
              <p:spPr>
                <a:xfrm>
                  <a:off x="1230505" y="5216227"/>
                  <a:ext cx="2458365" cy="861775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bn-IN" sz="3600" b="1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কোষ ঝিল্লি</a:t>
                  </a:r>
                  <a:r>
                    <a:rPr lang="bn-BD" sz="3600" b="1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607" y="3756712"/>
              <a:ext cx="5354901" cy="250507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386841" y="4476411"/>
            <a:ext cx="984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ফ্যাগোসাইটোসিস ও পিনোসাইটোসিস পদ্ধতিতে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খাদ্যগ্রহণে স</a:t>
            </a:r>
            <a:r>
              <a:rPr lang="en-SG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হায়তা</a:t>
            </a:r>
            <a:r>
              <a:rPr lang="en-SG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05" y="1218457"/>
            <a:ext cx="8109875" cy="381074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69720" y="5074921"/>
            <a:ext cx="9433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বহিঃ ও অন্তঃ মাধ্যমের মধ্যে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বৈষম্যভেদ্য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 </a:t>
            </a:r>
            <a:r>
              <a:rPr lang="en-SG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4" grpId="1"/>
      <p:bldP spid="1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49496" y="2037809"/>
            <a:ext cx="6699504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জীববিজ্ঞান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১৮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২০</a:t>
            </a:r>
            <a:r>
              <a:rPr lang="bn-IN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60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98" y="2440304"/>
            <a:ext cx="2519064" cy="3213736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07899" y="1588227"/>
            <a:ext cx="10852684" cy="3033388"/>
            <a:chOff x="607899" y="1588227"/>
            <a:chExt cx="10852684" cy="3033388"/>
          </a:xfrm>
        </p:grpSpPr>
        <p:sp>
          <p:nvSpPr>
            <p:cNvPr id="4" name="Rectangle 3"/>
            <p:cNvSpPr/>
            <p:nvPr/>
          </p:nvSpPr>
          <p:spPr>
            <a:xfrm>
              <a:off x="2068673" y="2636520"/>
              <a:ext cx="9300469" cy="85344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843FBDA-4030-4A72-A127-46D4C1E80BF2}"/>
                </a:ext>
              </a:extLst>
            </p:cNvPr>
            <p:cNvSpPr/>
            <p:nvPr/>
          </p:nvSpPr>
          <p:spPr>
            <a:xfrm>
              <a:off x="2498905" y="2737804"/>
              <a:ext cx="8961678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v"/>
              </a:pP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কোষঝিল্লির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ফ্লুইড-মোজাইক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মডেল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সচিত্র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5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rograph-animal-cells-cell-nucle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" y="3272444"/>
            <a:ext cx="12191999" cy="3311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6000" b="1" dirty="0" err="1" smtClean="0">
                <a:ln w="28575"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6000" b="1" dirty="0" smtClean="0">
                <a:ln w="28575"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b="1" dirty="0" smtClean="0">
                <a:ln w="28575"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000" b="1" dirty="0">
              <a:ln w="28575">
                <a:solidFill>
                  <a:srgbClr val="FFC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3356" y="403286"/>
            <a:ext cx="8680803" cy="809767"/>
          </a:xfrm>
          <a:solidFill>
            <a:srgbClr val="006600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SG" sz="4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4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729" r="5573" b="9687"/>
          <a:stretch/>
        </p:blipFill>
        <p:spPr>
          <a:xfrm rot="16200000">
            <a:off x="1762246" y="1103493"/>
            <a:ext cx="3287785" cy="5196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46" b="21049"/>
          <a:stretch>
            <a:fillRect/>
          </a:stretch>
        </p:blipFill>
        <p:spPr>
          <a:xfrm>
            <a:off x="6238856" y="2057399"/>
            <a:ext cx="5221624" cy="3276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 rot="21239620">
            <a:off x="961422" y="5458564"/>
            <a:ext cx="52528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প্রোটোপ্লাজম</a:t>
            </a:r>
            <a:endParaRPr lang="en-US" sz="45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238006">
            <a:off x="6522721" y="5471160"/>
            <a:ext cx="51358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কোষঝিল্লি</a:t>
            </a:r>
            <a:endParaRPr lang="en-US" sz="45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83159" y="765602"/>
            <a:ext cx="3140419" cy="735943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55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5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5680" y="5730240"/>
            <a:ext cx="5135880" cy="7848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প্রোটোপ্লাজম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কোষঝিল্লি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ell-membrane-in-closer-look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5481" y="1759150"/>
            <a:ext cx="4763181" cy="3879650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60" y="1748789"/>
            <a:ext cx="3896677" cy="3896677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9750" y="1361212"/>
            <a:ext cx="11717295" cy="4434839"/>
            <a:chOff x="99750" y="1361212"/>
            <a:chExt cx="11717295" cy="44348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B225AB4E-9EB4-4B0D-8B51-99C33E5CE775}"/>
                </a:ext>
              </a:extLst>
            </p:cNvPr>
            <p:cNvSpPr/>
            <p:nvPr/>
          </p:nvSpPr>
          <p:spPr>
            <a:xfrm>
              <a:off x="1740548" y="1376979"/>
              <a:ext cx="10076497" cy="441864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7D61CC0A-49F3-49E4-8BA3-A3422587A14B}"/>
                </a:ext>
              </a:extLst>
            </p:cNvPr>
            <p:cNvSpPr/>
            <p:nvPr/>
          </p:nvSpPr>
          <p:spPr>
            <a:xfrm>
              <a:off x="864415" y="1361212"/>
              <a:ext cx="816466" cy="44348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66CFF82-C205-45CC-9E5B-CF29E78990C6}"/>
                </a:ext>
              </a:extLst>
            </p:cNvPr>
            <p:cNvSpPr/>
            <p:nvPr/>
          </p:nvSpPr>
          <p:spPr>
            <a:xfrm>
              <a:off x="212640" y="2495536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Notched Right Arrow 7"/>
            <p:cNvSpPr/>
            <p:nvPr/>
          </p:nvSpPr>
          <p:spPr>
            <a:xfrm rot="16200000">
              <a:off x="203982" y="3502349"/>
              <a:ext cx="2117588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F2F21DA-04F9-4CAF-8758-9852D1F9674E}"/>
                </a:ext>
              </a:extLst>
            </p:cNvPr>
            <p:cNvSpPr/>
            <p:nvPr/>
          </p:nvSpPr>
          <p:spPr>
            <a:xfrm>
              <a:off x="353379" y="2649721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1F8E02A4-19AA-491A-8B8E-198490D326B3}"/>
                </a:ext>
              </a:extLst>
            </p:cNvPr>
            <p:cNvSpPr/>
            <p:nvPr/>
          </p:nvSpPr>
          <p:spPr>
            <a:xfrm>
              <a:off x="99750" y="2924869"/>
              <a:ext cx="23041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11899" y="2558159"/>
              <a:ext cx="75678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33880" y="3257433"/>
              <a:ext cx="726756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00706" y="4003010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2780868" y="2339373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2738766" y="1698533"/>
              <a:ext cx="8876857" cy="2980132"/>
              <a:chOff x="1985250" y="1632988"/>
              <a:chExt cx="9002968" cy="2980132"/>
            </a:xfrm>
          </p:grpSpPr>
          <p:sp>
            <p:nvSpPr>
              <p:cNvPr id="16" name="TextBox 18"/>
              <p:cNvSpPr txBox="1"/>
              <p:nvPr/>
            </p:nvSpPr>
            <p:spPr>
              <a:xfrm>
                <a:off x="1985250" y="1632988"/>
                <a:ext cx="4962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030186" y="2476828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প্রোটোপ্লাজমের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বৈশিষ্ট্য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করতে পারবে;</a:t>
                </a:r>
                <a:endParaRPr lang="en-US" sz="35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2030186" y="3196356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কোষঝিল্লির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030186" y="3907385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কোষঝিল্লির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বর্ণনা করতে পারবে</a:t>
                </a:r>
                <a:r>
                  <a:rPr lang="bn-BD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3356" y="403286"/>
            <a:ext cx="8680803" cy="809767"/>
          </a:xfrm>
          <a:solidFill>
            <a:srgbClr val="002060"/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প্রোটোপ্লাস্ট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Protoplast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844040" y="1455420"/>
            <a:ext cx="917448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175" marR="0" lvl="0" indent="-3175" algn="just" defTabSz="122238" rtl="0" eaLnBrk="1" fontAlgn="auto" latinLnBrk="0" hangingPunct="1">
              <a:buClr>
                <a:srgbClr val="C00000"/>
              </a:buClr>
              <a:buSzTx/>
              <a:tabLst/>
              <a:defRPr/>
            </a:pP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কোষপ্রাচীর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দ্বারা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আবৃত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কোষের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অন্তঃস্থ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সকল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সজীব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নির্জীব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বস্তুসমূহকে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একত্রে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প্রোটোপ্লাস্ট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3175" marR="0" lvl="0" indent="-3175" algn="just" defTabSz="122238" rtl="0" eaLnBrk="1" fontAlgn="auto" latinLnBrk="0" hangingPunct="1">
              <a:buClr>
                <a:srgbClr val="C00000"/>
              </a:buClr>
              <a:buSzTx/>
              <a:tabLst/>
              <a:defRPr/>
            </a:pPr>
            <a:endParaRPr kumimoji="0" lang="en-SG" sz="35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175" marR="0" lvl="0" indent="-3175" algn="just" defTabSz="122238" rtl="0" eaLnBrk="1" fontAlgn="auto" latinLnBrk="0" hangingPunct="1">
              <a:buClr>
                <a:srgbClr val="C00000"/>
              </a:buClr>
              <a:buSzTx/>
              <a:tabLst/>
              <a:defRPr/>
            </a:pPr>
            <a:endParaRPr kumimoji="0" lang="en-SG" sz="35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175" marR="0" lvl="0" indent="-3175" algn="just" defTabSz="122238" rtl="0" eaLnBrk="1" fontAlgn="auto" latinLnBrk="0" hangingPunct="1">
              <a:buClr>
                <a:srgbClr val="C00000"/>
              </a:buClr>
              <a:buSzTx/>
              <a:tabLst/>
              <a:defRPr/>
            </a:pPr>
            <a:r>
              <a:rPr lang="en-SG" sz="3500" b="1" baseline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প্রোটোপ্লাস্টের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marL="3175" marR="0" lvl="0" indent="-3175" algn="just" defTabSz="122238" rtl="0" eaLnBrk="1" fontAlgn="auto" latinLnBrk="0" hangingPunct="1"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সজীব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প্রোটোপ্লাজম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</a:t>
            </a:r>
          </a:p>
          <a:p>
            <a:pPr marL="3175" marR="0" lvl="0" indent="-3175" algn="just" defTabSz="122238" rtl="0" eaLnBrk="1" fontAlgn="auto" latinLnBrk="0" hangingPunct="1"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lang="en-SG" sz="35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নির্জীব</a:t>
            </a:r>
            <a:r>
              <a:rPr lang="en-SG" sz="35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endParaRPr kumimoji="0" lang="bn-IN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8" name="Picture 7" descr="B0600063-Plant_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44665" y="2499362"/>
            <a:ext cx="3030855" cy="4014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3356" y="403286"/>
            <a:ext cx="8680803" cy="809767"/>
          </a:xfrm>
          <a:solidFill>
            <a:srgbClr val="002060"/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Protoplasm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929640" y="3733800"/>
            <a:ext cx="10668000" cy="2749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algn="just" defTabSz="914400" rtl="0" eaLnBrk="1" fontAlgn="auto" latinLnBrk="0" hangingPunct="1">
              <a:lnSpc>
                <a:spcPct val="85000"/>
              </a:lnSpc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Proto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(=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আদি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Plasma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(=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সংগঠন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</a:p>
          <a:p>
            <a:pPr marL="342900" marR="0" lvl="0" algn="just" defTabSz="914400" rtl="0" eaLnBrk="1" fontAlgn="auto" latinLnBrk="0" hangingPunct="1">
              <a:lnSpc>
                <a:spcPct val="85000"/>
              </a:lnSpc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SG" sz="35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আঠালো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অর্ধতরল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কলয়েডধর্মী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সজীব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marR="0" lvl="0" algn="just" defTabSz="914400" rtl="0" eaLnBrk="1" fontAlgn="auto" latinLnBrk="0" hangingPunct="1">
              <a:lnSpc>
                <a:spcPct val="85000"/>
              </a:lnSpc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৭০-৯০%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marR="0" lvl="0" algn="just" defTabSz="914400" rtl="0" eaLnBrk="1" fontAlgn="auto" latinLnBrk="0" hangingPunct="1">
              <a:lnSpc>
                <a:spcPct val="85000"/>
              </a:lnSpc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সারকোড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: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Felix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Dujardin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(১৯৩৫)</a:t>
            </a:r>
          </a:p>
          <a:p>
            <a:pPr marL="342900" marR="0" lvl="0" algn="just" defTabSz="914400" rtl="0" eaLnBrk="1" fontAlgn="auto" latinLnBrk="0" hangingPunct="1">
              <a:lnSpc>
                <a:spcPct val="85000"/>
              </a:lnSpc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SG" sz="35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baseline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Purkinje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(১৯৪০)</a:t>
            </a:r>
            <a:endParaRPr kumimoji="0" lang="bn-IN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416" y="1335024"/>
            <a:ext cx="6480048" cy="238963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/>
          <p:cNvSpPr txBox="1">
            <a:spLocks/>
          </p:cNvSpPr>
          <p:nvPr/>
        </p:nvSpPr>
        <p:spPr>
          <a:xfrm>
            <a:off x="609600" y="640080"/>
            <a:ext cx="10668000" cy="2749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algn="just" defTabSz="914400" rtl="0" eaLnBrk="1" fontAlgn="auto" latinLnBrk="0" hangingPunct="1">
              <a:lnSpc>
                <a:spcPct val="85000"/>
              </a:lnSpc>
              <a:buClr>
                <a:srgbClr val="C00000"/>
              </a:buClr>
              <a:buSzTx/>
              <a:tabLst/>
              <a:defRPr/>
            </a:pP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প্রোটোপ্লাজম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প্রধান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marL="857250" marR="0" lvl="0" indent="-514350" algn="just" defTabSz="914400" rtl="0" eaLnBrk="1" fontAlgn="auto" latinLnBrk="0" hangingPunct="1">
              <a:lnSpc>
                <a:spcPct val="85000"/>
              </a:lnSpc>
              <a:buClr>
                <a:srgbClr val="C00000"/>
              </a:buClr>
              <a:buSzTx/>
              <a:buAutoNum type="arabicPeriod"/>
              <a:tabLst/>
              <a:defRPr/>
            </a:pP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কোষঝিল্লি</a:t>
            </a:r>
            <a:endParaRPr kumimoji="0" lang="en-SG" sz="35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857250" marR="0" lvl="0" indent="-514350" algn="just" defTabSz="914400" rtl="0" eaLnBrk="1" fontAlgn="auto" latinLnBrk="0" hangingPunct="1">
              <a:lnSpc>
                <a:spcPct val="85000"/>
              </a:lnSpc>
              <a:buClr>
                <a:srgbClr val="C00000"/>
              </a:buClr>
              <a:buSzTx/>
              <a:buAutoNum type="arabicPeriod"/>
              <a:tabLst/>
              <a:defRPr/>
            </a:pPr>
            <a:r>
              <a:rPr lang="en-SG" sz="3500" b="1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ইটোপ্লাজম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marR="0" lvl="0" indent="-514350" algn="just" defTabSz="914400" rtl="0" eaLnBrk="1" fontAlgn="auto" latinLnBrk="0" hangingPunct="1">
              <a:lnSpc>
                <a:spcPct val="85000"/>
              </a:lnSpc>
              <a:buClr>
                <a:srgbClr val="C00000"/>
              </a:buClr>
              <a:buSzTx/>
              <a:buAutoNum type="arabicPeriod"/>
              <a:tabLst/>
              <a:defRPr/>
            </a:pP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নিউক্লিয়াস</a:t>
            </a:r>
            <a:endParaRPr kumimoji="0" lang="bn-IN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 descr="Picture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528" y="1712976"/>
            <a:ext cx="7479792" cy="44439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8016240" y="2407920"/>
            <a:ext cx="103632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46720" y="3154680"/>
            <a:ext cx="103632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07480" y="3825240"/>
            <a:ext cx="2545080" cy="3206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91600" y="2072640"/>
            <a:ext cx="157447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কোষঝিল্লি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06840" y="2804160"/>
            <a:ext cx="19591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76360" y="3550920"/>
            <a:ext cx="160492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91600" y="4221480"/>
            <a:ext cx="187904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500" b="1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প্রোটোপ্লাজম</a:t>
            </a:r>
            <a:endParaRPr lang="en-US" sz="3500" b="1" dirty="0">
              <a:solidFill>
                <a:srgbClr val="0099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9083040" y="4251960"/>
            <a:ext cx="172212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098280" y="4831080"/>
            <a:ext cx="172212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9662160" y="2606834"/>
            <a:ext cx="335280" cy="258286"/>
            <a:chOff x="10515600" y="854234"/>
            <a:chExt cx="335280" cy="25828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0515600" y="990600"/>
              <a:ext cx="335280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10554494" y="982980"/>
              <a:ext cx="258286" cy="794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9677400" y="3323114"/>
            <a:ext cx="335280" cy="258286"/>
            <a:chOff x="10515600" y="854234"/>
            <a:chExt cx="335280" cy="25828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0515600" y="990600"/>
              <a:ext cx="335280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10554494" y="982980"/>
              <a:ext cx="258286" cy="794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6323</TotalTime>
  <Words>1390</Words>
  <Application>Microsoft Office PowerPoint</Application>
  <PresentationFormat>Custom</PresentationFormat>
  <Paragraphs>157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স্বাগতম</vt:lpstr>
      <vt:lpstr>Slide 2</vt:lpstr>
      <vt:lpstr>পাঠ পরিচিতি</vt:lpstr>
      <vt:lpstr>এগুলো কী?</vt:lpstr>
      <vt:lpstr>আজকের পাঠ</vt:lpstr>
      <vt:lpstr>Slide 6</vt:lpstr>
      <vt:lpstr>প্রোটোপ্লাস্ট (Protoplast)</vt:lpstr>
      <vt:lpstr>প্রোটোপ্লাজম (Protoplasm)</vt:lpstr>
      <vt:lpstr>Slide 9</vt:lpstr>
      <vt:lpstr>প্রোটোপ্লাজমকে জীবনের ভৌত ভিত্তি বলা হয় কেন?</vt:lpstr>
      <vt:lpstr>প্রোটোপ্লাজমের ভৌত ধর্ম</vt:lpstr>
      <vt:lpstr>প্রোটোপ্লাজমের রাসায়নিক ধর্ম</vt:lpstr>
      <vt:lpstr>প্রোটোপ্লাজমের জৈবিক বৈশিষ্ট্য</vt:lpstr>
      <vt:lpstr>প্রোটোপ্লাজমের চলন</vt:lpstr>
      <vt:lpstr>কোষঝিল্লি (Plasmamembrane) (সাইটোপ্লাজমিক মেমব্রেন, সেল মেমব্রেন, প্লাজমালেমা, সাইটোমেমব্রেন, বায়োমেমব্রেন)</vt:lpstr>
      <vt:lpstr>Slide 16</vt:lpstr>
      <vt:lpstr>Slide 17</vt:lpstr>
      <vt:lpstr>কোষঝিল্লির গঠন</vt:lpstr>
      <vt:lpstr>কোষঝিল্লির ভৌত গঠনের প্রস্তাবিত মডেলসমূহ</vt:lpstr>
      <vt:lpstr>Slide 20</vt:lpstr>
      <vt:lpstr>Slide 21</vt:lpstr>
      <vt:lpstr>ফ্লুইড মোজাইক মডেল</vt:lpstr>
      <vt:lpstr>Slide 23</vt:lpstr>
      <vt:lpstr>Slide 24</vt:lpstr>
      <vt:lpstr>Slide 25</vt:lpstr>
      <vt:lpstr>Slide 26</vt:lpstr>
      <vt:lpstr>ফ্লুইড-মোজাইক মডেল নামকরণ কেন?</vt:lpstr>
      <vt:lpstr>কোষঝিল্লির রাসায়নিক গঠন</vt:lpstr>
      <vt:lpstr>কোষঝিল্লির কাজ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940</cp:revision>
  <dcterms:created xsi:type="dcterms:W3CDTF">2017-05-02T02:18:13Z</dcterms:created>
  <dcterms:modified xsi:type="dcterms:W3CDTF">2021-01-17T19:39:01Z</dcterms:modified>
</cp:coreProperties>
</file>