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0" r:id="rId2"/>
    <p:sldId id="352" r:id="rId3"/>
    <p:sldId id="277" r:id="rId4"/>
    <p:sldId id="257" r:id="rId5"/>
    <p:sldId id="278" r:id="rId6"/>
    <p:sldId id="259" r:id="rId7"/>
    <p:sldId id="260" r:id="rId8"/>
    <p:sldId id="369" r:id="rId9"/>
    <p:sldId id="371" r:id="rId10"/>
    <p:sldId id="372" r:id="rId11"/>
    <p:sldId id="261" r:id="rId12"/>
    <p:sldId id="262" r:id="rId13"/>
    <p:sldId id="263" r:id="rId14"/>
    <p:sldId id="265" r:id="rId15"/>
    <p:sldId id="266" r:id="rId16"/>
    <p:sldId id="267" r:id="rId17"/>
    <p:sldId id="264" r:id="rId18"/>
    <p:sldId id="3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ZvL+kAkNq4RxcbRsJYEDA==" hashData="IHr3Bsf+16dA1EALh0d7juJAMynur82i/pbds7VjLWc77QKPdI8x7NRIe2v76SkJLaXN8oR4NtnviNPIu7rlN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B2F99-950B-4F05-A4AA-2A255E1166F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C815A-EB56-492E-9671-320D0DD97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2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4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0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D548-F1DA-44C9-8D9B-FB3C2EEF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C08AE-AB0F-4D72-A19F-8494127EE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5D565-2352-4CFB-8C71-B46006D1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B68A7-41AD-4676-8B8C-F69B372E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08003-F046-4F5C-ACC0-B49092B9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CAA6-7AC9-4C1C-BE95-B15F4B7C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5E705-7D10-4607-B094-9A2271194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A04AF-F1F1-4638-8A66-312CBF1D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DB601-F9C9-462F-BDE8-CA45D597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98AF-BE89-4344-A0B3-D8B61975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3A6C5-E93F-4CE8-A4C7-5EB5AAA83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9DF93-4D59-404A-A438-1FEE44EFB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83E25-C4A8-43CE-9CE6-D34400C9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9EAF4-9568-4F51-A9A6-2542E027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B6DD2-C7E5-4DA5-9E17-4DCF5377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6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6D6F-E2AF-46FB-A1F1-82B7CF9C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F198-4C1B-40C1-8221-B9BC4ECF7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C7E2F-D57C-4841-9BE6-603B8FE2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F0821-4ECF-47C4-801D-BD337142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44207-4FA3-44B7-8066-02E26BAE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1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7F29-8B12-468A-A21B-F929FFB4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2FBB4-0F37-4549-ACE4-DBB910449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CB00D-5DF4-4985-A554-18F8DD45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289E-71FA-4E26-9890-8E845A31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EAA1B-F391-4E93-BC94-6DE89A7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2668-8460-43BD-8FBE-B9908D0D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DE15E-C1B7-49F0-96BA-71CD24D8D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0832C-D532-4904-8B19-DCF8ADC01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7D0AD-8229-4F59-A7EF-D3B3E1FA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0684E-A4F4-4246-80F1-C40CDD46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F9EA7-A971-4F9B-92C7-4B3D6CBD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7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92AD-CD5F-453D-B546-57E06C94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F9A70-23FC-4120-9AEA-DEB0AE44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7B6D4-1384-4026-BC90-20D02BEE7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544C3-34A9-4EA2-BF48-27A819663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54F9F-3808-4E5F-91A9-C233598C5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19886-5BBA-4FB5-9317-E0D19B99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07542-1555-4497-9ACA-63236290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A7B94-886D-4423-8659-532F409E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D0D9-D34A-419C-92B7-34BDCFD0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4D7FA-B9C7-4032-9812-2BC9A65A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FAB39-05AD-4D4D-A1B1-699F54D3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09688-1A25-4D59-BB91-B31CE2D0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2F76D3-96D3-4F8F-8CD5-D305BFA2D5F5}"/>
              </a:ext>
            </a:extLst>
          </p:cNvPr>
          <p:cNvSpPr txBox="1"/>
          <p:nvPr userDrawn="1"/>
        </p:nvSpPr>
        <p:spPr>
          <a:xfrm>
            <a:off x="0" y="6519446"/>
            <a:ext cx="12191999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Rounded MT Bold" panose="020F0704030504030204" pitchFamily="34" charset="0"/>
              </a:rPr>
              <a:t>Swandip Banerjee, Assist Teacher (English), Pallimangal Secondary School, Sonadanga, Khulna. Mobile: 01718503573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4B9CFE-5B77-4405-B3D4-281E643EDC76}"/>
              </a:ext>
            </a:extLst>
          </p:cNvPr>
          <p:cNvSpPr/>
          <p:nvPr userDrawn="1"/>
        </p:nvSpPr>
        <p:spPr>
          <a:xfrm>
            <a:off x="0" y="0"/>
            <a:ext cx="12192000" cy="65194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2AD9-4FF4-4AE7-B6FE-3CF52D85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CA71F-6E56-49A0-AD0F-C0A7B4C1B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CA6D3-DA9E-4F0E-AC1F-501019E5E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C065E-269D-47DF-B1CD-F2CCD295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605B9-80AA-40F4-B692-4A5ED7BF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2451-CEBB-460E-887C-6B81C45A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0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185A-DBD6-4EF3-9C84-CE414DED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8D07A-4B7E-4865-BD7B-87AED04F6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4A9D8-9985-4501-98C1-FE0A04D22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BD523-D63B-4502-914F-89CA3C3A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11C7-3F46-4076-BA8E-7C585F12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62BE7-763B-49B0-801A-08453CFE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A159A-9D9D-4AD4-AE51-3B0AF8A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E4A81-EAA9-40BE-BAED-283BF0334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70C14-B64D-4C1C-B2DC-7B07CD942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3759-A3FC-4E2C-A781-AB59F522467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2223-FD59-40BF-912B-987C4D0CC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181C-6F92-447B-9D9E-823946B29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31AE-3E71-4BD9-9E0A-E3AED1D94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SWAPNIL\Desktop\Bangladeshi%20Cuisine\Materials\sutki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swandipb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AC8D65-0405-461F-ABA5-2CDC2E142685}"/>
              </a:ext>
            </a:extLst>
          </p:cNvPr>
          <p:cNvGrpSpPr/>
          <p:nvPr/>
        </p:nvGrpSpPr>
        <p:grpSpPr>
          <a:xfrm>
            <a:off x="0" y="0"/>
            <a:ext cx="12192000" cy="6487064"/>
            <a:chOff x="0" y="0"/>
            <a:chExt cx="12192000" cy="64870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75DF10-4F68-4859-956B-EBCA9BB03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0" cy="3429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8CD2F7-6B9C-4546-B838-6DDFDD43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0"/>
              <a:ext cx="6096000" cy="3429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083814-7A63-4D1F-8B73-85F09A668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29000"/>
              <a:ext cx="6096000" cy="30580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103AC3-6383-4E21-A6D5-678FAF425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429000"/>
              <a:ext cx="6096000" cy="3058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07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570" y="94811"/>
            <a:ext cx="3910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3513" y="622949"/>
            <a:ext cx="4230485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Molasses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513" y="2701527"/>
            <a:ext cx="5398276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Thick sweet sticky liquid produced from date juice by boiling.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6694" y="1473570"/>
            <a:ext cx="4311109" cy="3910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33513" y="5347417"/>
            <a:ext cx="791551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Synonym: treacle</a:t>
            </a:r>
          </a:p>
        </p:txBody>
      </p:sp>
    </p:spTree>
    <p:extLst>
      <p:ext uri="{BB962C8B-B14F-4D97-AF65-F5344CB8AC3E}">
        <p14:creationId xmlns:p14="http://schemas.microsoft.com/office/powerpoint/2010/main" val="13095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0F978-1CB4-49F7-BC6B-DCD0CFEC0E58}"/>
              </a:ext>
            </a:extLst>
          </p:cNvPr>
          <p:cNvSpPr txBox="1"/>
          <p:nvPr/>
        </p:nvSpPr>
        <p:spPr>
          <a:xfrm>
            <a:off x="216309" y="137652"/>
            <a:ext cx="11759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Read the text below and answer the following true-false activity in section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5E105-9000-49C3-9461-2295FD066A72}"/>
              </a:ext>
            </a:extLst>
          </p:cNvPr>
          <p:cNvSpPr txBox="1"/>
          <p:nvPr/>
        </p:nvSpPr>
        <p:spPr>
          <a:xfrm>
            <a:off x="216309" y="894503"/>
            <a:ext cx="11759381" cy="50783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Bangladeshi cuisine is rich and varied with the use of many spices. We have delicious and appetizing food, snacks, and sweets. </a:t>
            </a:r>
          </a:p>
          <a:p>
            <a:pPr algn="just"/>
            <a:endParaRPr lang="en-US" sz="12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Boiled rice is our staple food. It is served with a variety of vegetables, curry, lentil soups, fish and meat. Fish is the main source of protein. Fishes are now cultivated in ponds. Also, we have fresh-water fishes in the lakes and rivers. More than 40 types of fishes are common, Some of them are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carp,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katla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magur</a:t>
            </a:r>
            <a:r>
              <a:rPr lang="en-US" sz="2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(catfish),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chingri</a:t>
            </a:r>
            <a:r>
              <a:rPr lang="en-US" sz="2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(prawn or shrimp),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Shutki</a:t>
            </a:r>
            <a:r>
              <a:rPr lang="en-US" sz="2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dried fishes are popular.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Hilsha</a:t>
            </a:r>
            <a:r>
              <a:rPr lang="en-US" sz="2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very popular among the people of Bangladesh. </a:t>
            </a:r>
            <a:r>
              <a:rPr lang="en-US" sz="12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ilish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traditional platter of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bhat</a:t>
            </a:r>
            <a:r>
              <a:rPr lang="en-US" sz="2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steamed rice soaked in water and served with fried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hilsha</a:t>
            </a:r>
            <a:r>
              <a:rPr lang="en-US" sz="2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slice, often together with dried fish, pickles, lentil soup, green chilies and onion. It is a popular dish on the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Pohela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r>
              <a:rPr lang="en-US" sz="2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85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5FF34D-873B-4C16-AF43-5BF59B86D89A}"/>
              </a:ext>
            </a:extLst>
          </p:cNvPr>
          <p:cNvSpPr txBox="1"/>
          <p:nvPr/>
        </p:nvSpPr>
        <p:spPr>
          <a:xfrm>
            <a:off x="290051" y="226251"/>
            <a:ext cx="11611897" cy="54168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people of Bangladesh are very fond of sweets. Almost all Bangladeshi women prepare some traditional sweets.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Pitha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type of sweets made from rice flour, sugar syrup, molasses and sometimes milk, is a traditional food loved by the entire population. During winter,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Pitha</a:t>
            </a:r>
            <a:r>
              <a:rPr lang="en-US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Utsab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meaning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pitha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festival, is organized by different groups of people. </a:t>
            </a:r>
          </a:p>
          <a:p>
            <a:pPr algn="just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eets are distributed among close relatives when there is good news like births, weddings, promotions etc. </a:t>
            </a:r>
          </a:p>
          <a:p>
            <a:pPr algn="just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Sweets of Bangladesh are mostly milk-based. The common ones are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roshgolla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sandesh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rasamalai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gulap</a:t>
            </a:r>
            <a:r>
              <a:rPr lang="en-US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jamun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kalo</a:t>
            </a:r>
            <a:r>
              <a:rPr lang="en-US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jamun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chom-chom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There are hundreds of different varieties of sweet preparations. Sweets are, therefore, an important part of the day-to-day life of Bangladeshi people.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78D3CF4A-1993-4F25-901F-72A3BE74A25B}"/>
              </a:ext>
            </a:extLst>
          </p:cNvPr>
          <p:cNvSpPr txBox="1"/>
          <p:nvPr/>
        </p:nvSpPr>
        <p:spPr>
          <a:xfrm>
            <a:off x="9920748" y="5920117"/>
            <a:ext cx="101272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110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A11CF-05BC-45BC-AF5F-ADEF79E172AD}"/>
              </a:ext>
            </a:extLst>
          </p:cNvPr>
          <p:cNvSpPr txBox="1"/>
          <p:nvPr/>
        </p:nvSpPr>
        <p:spPr>
          <a:xfrm>
            <a:off x="457200" y="89139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True or false? If false, give the correct information.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A268F-32C9-404B-BB63-E92F8A7BD576}"/>
              </a:ext>
            </a:extLst>
          </p:cNvPr>
          <p:cNvSpPr txBox="1"/>
          <p:nvPr/>
        </p:nvSpPr>
        <p:spPr>
          <a:xfrm>
            <a:off x="284673" y="1468848"/>
            <a:ext cx="11775056" cy="42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foods are rich because they have a lot of oil in them.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get protein mostly from fish.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Pohela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the traditional food is steamed rice and fried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hilsha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Pitha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Utshab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takes place almost all the year round in Bangladesh.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Sweets are not much appreciated by the people of Bangladesh.</a:t>
            </a:r>
          </a:p>
        </p:txBody>
      </p:sp>
    </p:spTree>
    <p:extLst>
      <p:ext uri="{BB962C8B-B14F-4D97-AF65-F5344CB8AC3E}">
        <p14:creationId xmlns:p14="http://schemas.microsoft.com/office/powerpoint/2010/main" val="18367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69C52-81FC-4A48-8F2E-6AA304EA0E26}"/>
              </a:ext>
            </a:extLst>
          </p:cNvPr>
          <p:cNvSpPr txBox="1"/>
          <p:nvPr/>
        </p:nvSpPr>
        <p:spPr>
          <a:xfrm>
            <a:off x="481780" y="147113"/>
            <a:ext cx="1122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Discuss and answer the questions in pairs.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1DDD36-5C27-43AA-9E06-789B1592B161}"/>
              </a:ext>
            </a:extLst>
          </p:cNvPr>
          <p:cNvSpPr txBox="1"/>
          <p:nvPr/>
        </p:nvSpPr>
        <p:spPr>
          <a:xfrm>
            <a:off x="481780" y="1735644"/>
            <a:ext cx="11228439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363" indent="-741363">
              <a:lnSpc>
                <a:spcPct val="150000"/>
              </a:lnSpc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Describe a Bangladeshi food that you like best.</a:t>
            </a:r>
          </a:p>
          <a:p>
            <a:pPr marL="741363" indent="-741363">
              <a:lnSpc>
                <a:spcPct val="150000"/>
              </a:lnSpc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a list of the things you and your partner eat every day.</a:t>
            </a:r>
          </a:p>
          <a:p>
            <a:pPr marL="741363" indent="-741363">
              <a:lnSpc>
                <a:spcPct val="150000"/>
              </a:lnSpc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two lists of food one eaten by the urban and the other by the rural people.</a:t>
            </a:r>
          </a:p>
          <a:p>
            <a:pPr marL="741363" indent="-741363">
              <a:lnSpc>
                <a:spcPct val="150000"/>
              </a:lnSpc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are there differences between the food eaten by the urban and the food eaten by the rural people?</a:t>
            </a:r>
          </a:p>
        </p:txBody>
      </p:sp>
      <p:sp>
        <p:nvSpPr>
          <p:cNvPr id="4" name="TextBox 3">
            <a:hlinkClick r:id="rId2" action="ppaction://hlinksldjump"/>
            <a:extLst>
              <a:ext uri="{FF2B5EF4-FFF2-40B4-BE49-F238E27FC236}">
                <a16:creationId xmlns:a16="http://schemas.microsoft.com/office/drawing/2014/main" id="{0BCB4E93-0FD2-4FDC-A07C-F421BAA6543E}"/>
              </a:ext>
            </a:extLst>
          </p:cNvPr>
          <p:cNvSpPr txBox="1"/>
          <p:nvPr/>
        </p:nvSpPr>
        <p:spPr>
          <a:xfrm>
            <a:off x="9842090" y="5628505"/>
            <a:ext cx="101272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559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28C01A-5694-4FF7-848D-59FB9800C4F0}"/>
              </a:ext>
            </a:extLst>
          </p:cNvPr>
          <p:cNvSpPr txBox="1"/>
          <p:nvPr/>
        </p:nvSpPr>
        <p:spPr>
          <a:xfrm>
            <a:off x="865239" y="363794"/>
            <a:ext cx="10245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 How fast can you say this sentence?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D7A16-432F-4288-80A4-AC59D281EBF9}"/>
              </a:ext>
            </a:extLst>
          </p:cNvPr>
          <p:cNvSpPr txBox="1"/>
          <p:nvPr/>
        </p:nvSpPr>
        <p:spPr>
          <a:xfrm>
            <a:off x="199845" y="2713611"/>
            <a:ext cx="117923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Casual clothes are provisional for leisurely trips across Asia.</a:t>
            </a:r>
          </a:p>
        </p:txBody>
      </p:sp>
    </p:spTree>
    <p:extLst>
      <p:ext uri="{BB962C8B-B14F-4D97-AF65-F5344CB8AC3E}">
        <p14:creationId xmlns:p14="http://schemas.microsoft.com/office/powerpoint/2010/main" val="29593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72232E-FC93-4677-A550-C00AB8C674C0}"/>
              </a:ext>
            </a:extLst>
          </p:cNvPr>
          <p:cNvSpPr txBox="1"/>
          <p:nvPr/>
        </p:nvSpPr>
        <p:spPr>
          <a:xfrm>
            <a:off x="1204451" y="0"/>
            <a:ext cx="978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CCC3D3-4BB4-482D-9745-7BB7C240A236}"/>
              </a:ext>
            </a:extLst>
          </p:cNvPr>
          <p:cNvSpPr txBox="1"/>
          <p:nvPr/>
        </p:nvSpPr>
        <p:spPr>
          <a:xfrm>
            <a:off x="206478" y="704252"/>
            <a:ext cx="11779044" cy="534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Guess the meaning of the following words and choose the correct meaning closest to the text.</a:t>
            </a:r>
          </a:p>
          <a:p>
            <a:endParaRPr lang="en-US" sz="2400" b="1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25000"/>
              </a:lnSpc>
            </a:pPr>
            <a:r>
              <a:rPr lang="en-US" sz="24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uisine— 	(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cook 	(ii) food 	(iii) cooking 		(iv) cooking process</a:t>
            </a:r>
            <a:endParaRPr lang="en-US" sz="2400" b="1" dirty="0">
              <a:solidFill>
                <a:srgbClr val="121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25000"/>
              </a:lnSpc>
            </a:pPr>
            <a:r>
              <a:rPr lang="nb-NO" sz="24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</a:t>
            </a:r>
            <a:r>
              <a:rPr lang="nb-NO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latter— 	(i) a large, flat dish 	(ii) plate	(iii) utensil 	(iv) pot</a:t>
            </a:r>
            <a:endParaRPr lang="en-US" sz="2400" b="1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25000"/>
              </a:lnSpc>
            </a:pPr>
            <a:r>
              <a:rPr lang="en-US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Molasses—(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molecule 	(ii) a thick treacle	(iii) sugar 	(iv) sweet</a:t>
            </a:r>
            <a:endParaRPr lang="en-US" sz="2400" b="1" dirty="0">
              <a:solidFill>
                <a:srgbClr val="1212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25000"/>
              </a:lnSpc>
            </a:pPr>
            <a:r>
              <a:rPr lang="en-US" sz="24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taple— 	(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step 	(ii) measure		(iii) main 	(iv) steep</a:t>
            </a:r>
          </a:p>
          <a:p>
            <a:pPr>
              <a:lnSpc>
                <a:spcPct val="225000"/>
              </a:lnSpc>
            </a:pPr>
            <a:r>
              <a:rPr lang="en-US" sz="2400" b="1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raditional—(</a:t>
            </a:r>
            <a:r>
              <a:rPr lang="en-US" sz="2400" b="1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of trade 	(ii) commercial	(iii) heritage 	(iv) conventional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894F5-AE43-45CF-9F8C-A5A620333EE4}"/>
              </a:ext>
            </a:extLst>
          </p:cNvPr>
          <p:cNvSpPr txBox="1"/>
          <p:nvPr/>
        </p:nvSpPr>
        <p:spPr>
          <a:xfrm>
            <a:off x="8480323" y="2290916"/>
            <a:ext cx="283169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(iv) cooking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AB2BF-E94E-4AF0-A522-17CAD8F12E0E}"/>
              </a:ext>
            </a:extLst>
          </p:cNvPr>
          <p:cNvSpPr txBox="1"/>
          <p:nvPr/>
        </p:nvSpPr>
        <p:spPr>
          <a:xfrm>
            <a:off x="2015614" y="3075997"/>
            <a:ext cx="268420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 large, flat dish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2F946-A93A-4FC2-81E2-C1E65F470C1A}"/>
              </a:ext>
            </a:extLst>
          </p:cNvPr>
          <p:cNvSpPr txBox="1"/>
          <p:nvPr/>
        </p:nvSpPr>
        <p:spPr>
          <a:xfrm>
            <a:off x="3893575" y="3894162"/>
            <a:ext cx="251705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(ii) a thick treacle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9D579-AA60-419E-8316-F933257F510C}"/>
              </a:ext>
            </a:extLst>
          </p:cNvPr>
          <p:cNvSpPr txBox="1"/>
          <p:nvPr/>
        </p:nvSpPr>
        <p:spPr>
          <a:xfrm>
            <a:off x="6695768" y="4750019"/>
            <a:ext cx="137651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(iii) main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3D67B-A30A-4866-B506-69BF01352477}"/>
              </a:ext>
            </a:extLst>
          </p:cNvPr>
          <p:cNvSpPr txBox="1"/>
          <p:nvPr/>
        </p:nvSpPr>
        <p:spPr>
          <a:xfrm>
            <a:off x="8509819" y="5506740"/>
            <a:ext cx="247772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(iv) conventional</a:t>
            </a:r>
          </a:p>
        </p:txBody>
      </p:sp>
    </p:spTree>
    <p:extLst>
      <p:ext uri="{BB962C8B-B14F-4D97-AF65-F5344CB8AC3E}">
        <p14:creationId xmlns:p14="http://schemas.microsoft.com/office/powerpoint/2010/main" val="17920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69C52-81FC-4A48-8F2E-6AA304EA0E26}"/>
              </a:ext>
            </a:extLst>
          </p:cNvPr>
          <p:cNvSpPr txBox="1"/>
          <p:nvPr/>
        </p:nvSpPr>
        <p:spPr>
          <a:xfrm>
            <a:off x="576721" y="1218585"/>
            <a:ext cx="11228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Read the text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again and answer the following questions.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1DDD36-5C27-43AA-9E06-789B1592B161}"/>
              </a:ext>
            </a:extLst>
          </p:cNvPr>
          <p:cNvSpPr txBox="1"/>
          <p:nvPr/>
        </p:nvSpPr>
        <p:spPr>
          <a:xfrm>
            <a:off x="576721" y="2680913"/>
            <a:ext cx="11228439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has made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Bangldeshi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so special?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we get the fishes from?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Apart from fish, what other foods do we eat with rice?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sweets an important part of our life?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1C859-16B2-4B22-9F30-E75EEB91BBCB}"/>
              </a:ext>
            </a:extLst>
          </p:cNvPr>
          <p:cNvSpPr txBox="1"/>
          <p:nvPr/>
        </p:nvSpPr>
        <p:spPr>
          <a:xfrm>
            <a:off x="1204451" y="0"/>
            <a:ext cx="978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8020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4DAC19-CC10-44E6-86DB-FE5F1E0FCF27}"/>
              </a:ext>
            </a:extLst>
          </p:cNvPr>
          <p:cNvSpPr txBox="1"/>
          <p:nvPr/>
        </p:nvSpPr>
        <p:spPr>
          <a:xfrm>
            <a:off x="1438275" y="648929"/>
            <a:ext cx="9315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DE8B5-C40A-49B0-8699-AD922EB10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57" y="2095479"/>
            <a:ext cx="4152286" cy="41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welcome.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6438" y="1342045"/>
            <a:ext cx="8919123" cy="490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0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5441" y="-145246"/>
            <a:ext cx="4481117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  <a:cs typeface="Andalus" panose="02020603050405020304" pitchFamily="18" charset="-78"/>
              </a:rPr>
              <a:t>Identity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811" y="1905506"/>
            <a:ext cx="6974656" cy="391645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Lucida Handwriting" panose="03010101010101010101" pitchFamily="66" charset="0"/>
                <a:cs typeface="Andalus" panose="02020603050405020304" pitchFamily="18" charset="-78"/>
              </a:rPr>
              <a:t>Swandip Banerjee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Lucida Handwriting" panose="03010101010101010101" pitchFamily="66" charset="0"/>
                <a:cs typeface="Andalus" panose="02020603050405020304" pitchFamily="18" charset="-78"/>
              </a:rPr>
              <a:t>Assistant Teacher (English)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Lucida Handwriting" panose="03010101010101010101" pitchFamily="66" charset="0"/>
                <a:cs typeface="Andalus" panose="02020603050405020304" pitchFamily="18" charset="-78"/>
              </a:rPr>
              <a:t>Pallimangal Secondary School Sonadanga, Khulna.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Lucida Handwriting" panose="03010101010101010101" pitchFamily="66" charset="0"/>
                <a:cs typeface="Andalus" panose="02020603050405020304" pitchFamily="18" charset="-78"/>
              </a:rPr>
              <a:t>Email. </a:t>
            </a:r>
            <a:r>
              <a:rPr lang="en-US" sz="2800" b="1" dirty="0">
                <a:solidFill>
                  <a:srgbClr val="002060"/>
                </a:solidFill>
                <a:latin typeface="Lucida Handwriting" panose="03010101010101010101" pitchFamily="66" charset="0"/>
                <a:cs typeface="Andalus" panose="02020603050405020304" pitchFamily="18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swandipb1@gmail.com</a:t>
            </a:r>
            <a:r>
              <a:rPr lang="en-US" sz="2800" b="1" dirty="0">
                <a:solidFill>
                  <a:srgbClr val="002060"/>
                </a:solidFill>
                <a:latin typeface="Lucida Handwriting" panose="03010101010101010101" pitchFamily="66" charset="0"/>
                <a:cs typeface="Andalus" panose="02020603050405020304" pitchFamily="18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Lucida Handwriting" panose="03010101010101010101" pitchFamily="66" charset="0"/>
                <a:cs typeface="Andalus" panose="02020603050405020304" pitchFamily="18" charset="-78"/>
              </a:rPr>
              <a:t>Mobile: 01718503573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41B9F-A3A1-4935-A20E-A53CF3D30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09" y="2603896"/>
            <a:ext cx="1361873" cy="1650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8A7B39-63A6-4284-A56B-411491771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6013" y="1905506"/>
            <a:ext cx="2942176" cy="3916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3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4C26D-78C6-42EA-ACD3-4E18DCED0A57}"/>
              </a:ext>
            </a:extLst>
          </p:cNvPr>
          <p:cNvSpPr txBox="1"/>
          <p:nvPr/>
        </p:nvSpPr>
        <p:spPr>
          <a:xfrm>
            <a:off x="1903562" y="0"/>
            <a:ext cx="838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885FF-9A1D-45AE-80DF-AA12CADD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9" y="584775"/>
            <a:ext cx="5486400" cy="284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FD238-7171-4934-A971-3C5104006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8313" y="584775"/>
            <a:ext cx="5472018" cy="284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CD5184-8D47-41F0-ABBE-8EF37F79B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69" y="3569515"/>
            <a:ext cx="5472020" cy="284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9F7236-3F0F-450A-AE4F-17E8EAD21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8311" y="3569515"/>
            <a:ext cx="5472020" cy="284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302" y="439314"/>
            <a:ext cx="1098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Our today’s lesson is….?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6996" y="1970969"/>
            <a:ext cx="9358008" cy="110799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lgerian" panose="04020705040A02060702" pitchFamily="82" charset="0"/>
                <a:cs typeface="Andalus" panose="02020603050405020304" pitchFamily="18" charset="-78"/>
              </a:rPr>
              <a:t>Bangladeshi cuisine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6CF85-F74C-4651-BC8D-845F07C43D9A}"/>
              </a:ext>
            </a:extLst>
          </p:cNvPr>
          <p:cNvSpPr txBox="1"/>
          <p:nvPr/>
        </p:nvSpPr>
        <p:spPr>
          <a:xfrm>
            <a:off x="2166025" y="3933511"/>
            <a:ext cx="7859949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Unit : 01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[ A glimpse of our culture]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Lesson : 05</a:t>
            </a:r>
          </a:p>
        </p:txBody>
      </p:sp>
    </p:spTree>
    <p:extLst>
      <p:ext uri="{BB962C8B-B14F-4D97-AF65-F5344CB8AC3E}">
        <p14:creationId xmlns:p14="http://schemas.microsoft.com/office/powerpoint/2010/main" val="14792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5B4D5-1041-49D5-94FE-1696B8DA872B}"/>
              </a:ext>
            </a:extLst>
          </p:cNvPr>
          <p:cNvSpPr txBox="1"/>
          <p:nvPr/>
        </p:nvSpPr>
        <p:spPr>
          <a:xfrm>
            <a:off x="2384322" y="178836"/>
            <a:ext cx="7423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52E80-74E9-4BE5-A1D4-B2E71F55A910}"/>
              </a:ext>
            </a:extLst>
          </p:cNvPr>
          <p:cNvSpPr txBox="1"/>
          <p:nvPr/>
        </p:nvSpPr>
        <p:spPr>
          <a:xfrm>
            <a:off x="549122" y="1681105"/>
            <a:ext cx="11303572" cy="394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we have studied this lesson, we will be able to…………</a:t>
            </a:r>
          </a:p>
          <a:p>
            <a:pPr algn="just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 through silent reading.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infer meaning from context.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questions.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answers to questions.</a:t>
            </a:r>
          </a:p>
        </p:txBody>
      </p:sp>
    </p:spTree>
    <p:extLst>
      <p:ext uri="{BB962C8B-B14F-4D97-AF65-F5344CB8AC3E}">
        <p14:creationId xmlns:p14="http://schemas.microsoft.com/office/powerpoint/2010/main" val="65599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CB5BA-6A94-4B5C-89D4-2891969048FC}"/>
              </a:ext>
            </a:extLst>
          </p:cNvPr>
          <p:cNvSpPr txBox="1"/>
          <p:nvPr/>
        </p:nvSpPr>
        <p:spPr>
          <a:xfrm>
            <a:off x="1030199" y="75504"/>
            <a:ext cx="10304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Look at the pictures and discuss in pairs.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9231A-4655-4A19-9864-E86FB860C45D}"/>
              </a:ext>
            </a:extLst>
          </p:cNvPr>
          <p:cNvSpPr txBox="1"/>
          <p:nvPr/>
        </p:nvSpPr>
        <p:spPr>
          <a:xfrm>
            <a:off x="200744" y="4074135"/>
            <a:ext cx="11790512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pictures?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foods are seen in the pictures? Do you prepare/eat them at home?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Among the foods, which one is your favourite? Why?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7E5C6A-A604-42EA-B4DA-A63F0E354BD4}"/>
              </a:ext>
            </a:extLst>
          </p:cNvPr>
          <p:cNvGrpSpPr/>
          <p:nvPr/>
        </p:nvGrpSpPr>
        <p:grpSpPr>
          <a:xfrm>
            <a:off x="200743" y="1653979"/>
            <a:ext cx="11790512" cy="2035277"/>
            <a:chOff x="287048" y="1594986"/>
            <a:chExt cx="11790512" cy="20352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AB3C6B-8714-4515-A81E-D69DDC06C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48" y="1594986"/>
              <a:ext cx="2818171" cy="20352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D211C5-83C7-47A2-A08A-59362A273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27" y="1594986"/>
              <a:ext cx="2818171" cy="20352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CB24AF-BBDA-459E-88B8-C18F432D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608" y="1594986"/>
              <a:ext cx="2818172" cy="20352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BB5CF8-E8E5-4B30-8F24-E1DDD94F3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9388" y="1594986"/>
              <a:ext cx="2818172" cy="20352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6036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570" y="94811"/>
            <a:ext cx="3910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3513" y="622949"/>
            <a:ext cx="4230485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Cuisine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513" y="3136612"/>
            <a:ext cx="55880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style or manner of cooking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374" y="1713928"/>
            <a:ext cx="4874825" cy="3145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33513" y="5347417"/>
            <a:ext cx="791551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Synonym: cooking.</a:t>
            </a:r>
          </a:p>
        </p:txBody>
      </p:sp>
    </p:spTree>
    <p:extLst>
      <p:ext uri="{BB962C8B-B14F-4D97-AF65-F5344CB8AC3E}">
        <p14:creationId xmlns:p14="http://schemas.microsoft.com/office/powerpoint/2010/main" val="20709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570" y="94811"/>
            <a:ext cx="3910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3513" y="622949"/>
            <a:ext cx="4230485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Platter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513" y="2644170"/>
            <a:ext cx="4350553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large plate that is used for serving food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7765" y="1534225"/>
            <a:ext cx="4610156" cy="3789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933513" y="5347417"/>
            <a:ext cx="791551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Synonym: salver, dish.</a:t>
            </a:r>
          </a:p>
        </p:txBody>
      </p:sp>
    </p:spTree>
    <p:extLst>
      <p:ext uri="{BB962C8B-B14F-4D97-AF65-F5344CB8AC3E}">
        <p14:creationId xmlns:p14="http://schemas.microsoft.com/office/powerpoint/2010/main" val="16117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914</Words>
  <Application>Microsoft Office PowerPoint</Application>
  <PresentationFormat>Widescreen</PresentationFormat>
  <Paragraphs>85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Algerian</vt:lpstr>
      <vt:lpstr>Andalus</vt:lpstr>
      <vt:lpstr>Arial</vt:lpstr>
      <vt:lpstr>Arial Rounded MT Bold</vt:lpstr>
      <vt:lpstr>Calibri</vt:lpstr>
      <vt:lpstr>Calibri Light</vt:lpstr>
      <vt:lpstr>French Script MT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SWAPNIL</dc:creator>
  <cp:lastModifiedBy>SWAPNIL</cp:lastModifiedBy>
  <cp:revision>98</cp:revision>
  <dcterms:created xsi:type="dcterms:W3CDTF">2021-01-08T06:03:02Z</dcterms:created>
  <dcterms:modified xsi:type="dcterms:W3CDTF">2021-01-18T17:12:40Z</dcterms:modified>
</cp:coreProperties>
</file>