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3" r:id="rId4"/>
    <p:sldId id="258" r:id="rId5"/>
    <p:sldId id="259" r:id="rId6"/>
    <p:sldId id="260" r:id="rId7"/>
    <p:sldId id="261" r:id="rId8"/>
    <p:sldId id="262" r:id="rId9"/>
    <p:sldId id="263" r:id="rId10"/>
    <p:sldId id="264" r:id="rId11"/>
    <p:sldId id="265" r:id="rId12"/>
    <p:sldId id="266" r:id="rId13"/>
    <p:sldId id="290" r:id="rId14"/>
    <p:sldId id="291" r:id="rId15"/>
    <p:sldId id="267" r:id="rId16"/>
    <p:sldId id="268" r:id="rId17"/>
    <p:sldId id="269" r:id="rId18"/>
    <p:sldId id="270" r:id="rId19"/>
    <p:sldId id="271" r:id="rId20"/>
    <p:sldId id="272" r:id="rId21"/>
    <p:sldId id="273" r:id="rId22"/>
    <p:sldId id="274" r:id="rId23"/>
    <p:sldId id="275" r:id="rId24"/>
    <p:sldId id="276" r:id="rId25"/>
    <p:sldId id="289" r:id="rId26"/>
    <p:sldId id="277" r:id="rId27"/>
    <p:sldId id="278" r:id="rId28"/>
    <p:sldId id="279" r:id="rId29"/>
    <p:sldId id="280" r:id="rId30"/>
    <p:sldId id="28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Frame 7"/>
          <p:cNvSpPr/>
          <p:nvPr userDrawn="1"/>
        </p:nvSpPr>
        <p:spPr>
          <a:xfrm>
            <a:off x="0" y="0"/>
            <a:ext cx="12170535" cy="6774287"/>
          </a:xfrm>
          <a:prstGeom prst="frame">
            <a:avLst>
              <a:gd name="adj1" fmla="val 1420"/>
            </a:avLst>
          </a:prstGeom>
          <a:gradFill>
            <a:gsLst>
              <a:gs pos="0">
                <a:srgbClr val="00B050"/>
              </a:gs>
              <a:gs pos="74000">
                <a:schemeClr val="accent1">
                  <a:lumMod val="45000"/>
                  <a:lumOff val="55000"/>
                </a:schemeClr>
              </a:gs>
              <a:gs pos="83000">
                <a:schemeClr val="accent1">
                  <a:lumMod val="45000"/>
                  <a:lumOff val="55000"/>
                </a:schemeClr>
              </a:gs>
              <a:gs pos="100000">
                <a:srgbClr val="C00000"/>
              </a:gs>
            </a:gsLst>
            <a:lin ang="5400000" scaled="1"/>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19541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322892-0B00-498E-AD38-CD87F905F5B3}"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56A94-4814-478E-957B-2826A7F65756}" type="slidenum">
              <a:rPr lang="en-US" smtClean="0"/>
              <a:t>‹#›</a:t>
            </a:fld>
            <a:endParaRPr lang="en-US"/>
          </a:p>
        </p:txBody>
      </p:sp>
    </p:spTree>
    <p:extLst>
      <p:ext uri="{BB962C8B-B14F-4D97-AF65-F5344CB8AC3E}">
        <p14:creationId xmlns:p14="http://schemas.microsoft.com/office/powerpoint/2010/main" val="2326265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322892-0B00-498E-AD38-CD87F905F5B3}"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56A94-4814-478E-957B-2826A7F65756}" type="slidenum">
              <a:rPr lang="en-US" smtClean="0"/>
              <a:t>‹#›</a:t>
            </a:fld>
            <a:endParaRPr lang="en-US"/>
          </a:p>
        </p:txBody>
      </p:sp>
    </p:spTree>
    <p:extLst>
      <p:ext uri="{BB962C8B-B14F-4D97-AF65-F5344CB8AC3E}">
        <p14:creationId xmlns:p14="http://schemas.microsoft.com/office/powerpoint/2010/main" val="3012809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322892-0B00-498E-AD38-CD87F905F5B3}"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56A94-4814-478E-957B-2826A7F65756}" type="slidenum">
              <a:rPr lang="en-US" smtClean="0"/>
              <a:t>‹#›</a:t>
            </a:fld>
            <a:endParaRPr lang="en-US"/>
          </a:p>
        </p:txBody>
      </p:sp>
    </p:spTree>
    <p:extLst>
      <p:ext uri="{BB962C8B-B14F-4D97-AF65-F5344CB8AC3E}">
        <p14:creationId xmlns:p14="http://schemas.microsoft.com/office/powerpoint/2010/main" val="35538630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E322892-0B00-498E-AD38-CD87F905F5B3}"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56A94-4814-478E-957B-2826A7F65756}" type="slidenum">
              <a:rPr lang="en-US" smtClean="0"/>
              <a:t>‹#›</a:t>
            </a:fld>
            <a:endParaRPr lang="en-US"/>
          </a:p>
        </p:txBody>
      </p:sp>
    </p:spTree>
    <p:extLst>
      <p:ext uri="{BB962C8B-B14F-4D97-AF65-F5344CB8AC3E}">
        <p14:creationId xmlns:p14="http://schemas.microsoft.com/office/powerpoint/2010/main" val="417911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322892-0B00-498E-AD38-CD87F905F5B3}"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56A94-4814-478E-957B-2826A7F65756}" type="slidenum">
              <a:rPr lang="en-US" smtClean="0"/>
              <a:t>‹#›</a:t>
            </a:fld>
            <a:endParaRPr lang="en-US"/>
          </a:p>
        </p:txBody>
      </p:sp>
    </p:spTree>
    <p:extLst>
      <p:ext uri="{BB962C8B-B14F-4D97-AF65-F5344CB8AC3E}">
        <p14:creationId xmlns:p14="http://schemas.microsoft.com/office/powerpoint/2010/main" val="117812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322892-0B00-498E-AD38-CD87F905F5B3}" type="datetimeFigureOut">
              <a:rPr lang="en-US" smtClean="0"/>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56A94-4814-478E-957B-2826A7F65756}" type="slidenum">
              <a:rPr lang="en-US" smtClean="0"/>
              <a:t>‹#›</a:t>
            </a:fld>
            <a:endParaRPr lang="en-US"/>
          </a:p>
        </p:txBody>
      </p:sp>
    </p:spTree>
    <p:extLst>
      <p:ext uri="{BB962C8B-B14F-4D97-AF65-F5344CB8AC3E}">
        <p14:creationId xmlns:p14="http://schemas.microsoft.com/office/powerpoint/2010/main" val="2405116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322892-0B00-498E-AD38-CD87F905F5B3}" type="datetimeFigureOut">
              <a:rPr lang="en-US" smtClean="0"/>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56A94-4814-478E-957B-2826A7F65756}" type="slidenum">
              <a:rPr lang="en-US" smtClean="0"/>
              <a:t>‹#›</a:t>
            </a:fld>
            <a:endParaRPr lang="en-US"/>
          </a:p>
        </p:txBody>
      </p:sp>
    </p:spTree>
    <p:extLst>
      <p:ext uri="{BB962C8B-B14F-4D97-AF65-F5344CB8AC3E}">
        <p14:creationId xmlns:p14="http://schemas.microsoft.com/office/powerpoint/2010/main" val="3677997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322892-0B00-498E-AD38-CD87F905F5B3}" type="datetimeFigureOut">
              <a:rPr lang="en-US" smtClean="0"/>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56A94-4814-478E-957B-2826A7F65756}" type="slidenum">
              <a:rPr lang="en-US" smtClean="0"/>
              <a:t>‹#›</a:t>
            </a:fld>
            <a:endParaRPr lang="en-US"/>
          </a:p>
        </p:txBody>
      </p:sp>
    </p:spTree>
    <p:extLst>
      <p:ext uri="{BB962C8B-B14F-4D97-AF65-F5344CB8AC3E}">
        <p14:creationId xmlns:p14="http://schemas.microsoft.com/office/powerpoint/2010/main" val="339677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322892-0B00-498E-AD38-CD87F905F5B3}"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56A94-4814-478E-957B-2826A7F65756}" type="slidenum">
              <a:rPr lang="en-US" smtClean="0"/>
              <a:t>‹#›</a:t>
            </a:fld>
            <a:endParaRPr lang="en-US"/>
          </a:p>
        </p:txBody>
      </p:sp>
    </p:spTree>
    <p:extLst>
      <p:ext uri="{BB962C8B-B14F-4D97-AF65-F5344CB8AC3E}">
        <p14:creationId xmlns:p14="http://schemas.microsoft.com/office/powerpoint/2010/main" val="3473722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322892-0B00-498E-AD38-CD87F905F5B3}"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56A94-4814-478E-957B-2826A7F65756}" type="slidenum">
              <a:rPr lang="en-US" smtClean="0"/>
              <a:t>‹#›</a:t>
            </a:fld>
            <a:endParaRPr lang="en-US"/>
          </a:p>
        </p:txBody>
      </p:sp>
    </p:spTree>
    <p:extLst>
      <p:ext uri="{BB962C8B-B14F-4D97-AF65-F5344CB8AC3E}">
        <p14:creationId xmlns:p14="http://schemas.microsoft.com/office/powerpoint/2010/main" val="3493333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22892-0B00-498E-AD38-CD87F905F5B3}" type="datetimeFigureOut">
              <a:rPr lang="en-US" smtClean="0"/>
              <a:t>1/18/2021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56A94-4814-478E-957B-2826A7F65756}" type="slidenum">
              <a:rPr lang="en-US" smtClean="0"/>
              <a:t>‹#›</a:t>
            </a:fld>
            <a:endParaRPr lang="en-US"/>
          </a:p>
        </p:txBody>
      </p:sp>
    </p:spTree>
    <p:extLst>
      <p:ext uri="{BB962C8B-B14F-4D97-AF65-F5344CB8AC3E}">
        <p14:creationId xmlns:p14="http://schemas.microsoft.com/office/powerpoint/2010/main" val="3884008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114" y="758407"/>
            <a:ext cx="10902462" cy="4188396"/>
          </a:xfrm>
          <a:prstGeom prst="rect">
            <a:avLst/>
          </a:prstGeom>
        </p:spPr>
      </p:pic>
    </p:spTree>
    <p:extLst>
      <p:ext uri="{BB962C8B-B14F-4D97-AF65-F5344CB8AC3E}">
        <p14:creationId xmlns:p14="http://schemas.microsoft.com/office/powerpoint/2010/main" val="1392189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51760" y="98698"/>
            <a:ext cx="9797142" cy="6309420"/>
          </a:xfrm>
          <a:prstGeom prst="rect">
            <a:avLst/>
          </a:prstGeom>
        </p:spPr>
        <p:txBody>
          <a:bodyPr wrap="square">
            <a:spAutoFit/>
          </a:bodyPr>
          <a:lstStyle/>
          <a:p>
            <a:r>
              <a:rPr lang="en-US" sz="4400" dirty="0" smtClean="0">
                <a:latin typeface="Arial Rounded MT Bold" panose="020F0704030504030204" pitchFamily="34" charset="0"/>
              </a:rPr>
              <a:t> </a:t>
            </a:r>
            <a:r>
              <a:rPr lang="en-US" sz="4000" dirty="0">
                <a:latin typeface="Arial Rounded MT Bold" panose="020F0704030504030204" pitchFamily="34" charset="0"/>
              </a:rPr>
              <a:t>He became the leading figure in and eventually the leader of the “</a:t>
            </a:r>
            <a:r>
              <a:rPr lang="en-US" sz="4000" dirty="0" err="1">
                <a:latin typeface="Arial Rounded MT Bold" panose="020F0704030504030204" pitchFamily="34" charset="0"/>
              </a:rPr>
              <a:t>Awami</a:t>
            </a:r>
            <a:r>
              <a:rPr lang="en-US" sz="4000" dirty="0">
                <a:latin typeface="Arial Rounded MT Bold" panose="020F0704030504030204" pitchFamily="34" charset="0"/>
              </a:rPr>
              <a:t> League” </a:t>
            </a:r>
            <a:r>
              <a:rPr lang="en-US" sz="4000" dirty="0" smtClean="0">
                <a:latin typeface="Arial Rounded MT Bold" panose="020F0704030504030204" pitchFamily="34" charset="0"/>
              </a:rPr>
              <a:t>founded </a:t>
            </a:r>
            <a:r>
              <a:rPr lang="en-US" sz="4000" dirty="0">
                <a:latin typeface="Arial Rounded MT Bold" panose="020F0704030504030204" pitchFamily="34" charset="0"/>
              </a:rPr>
              <a:t>as an East Pakistan – based on political party in Pakistan. </a:t>
            </a:r>
            <a:r>
              <a:rPr lang="en-US" sz="4000" dirty="0" err="1">
                <a:latin typeface="Arial Rounded MT Bold" panose="020F0704030504030204" pitchFamily="34" charset="0"/>
              </a:rPr>
              <a:t>Mujib</a:t>
            </a:r>
            <a:r>
              <a:rPr lang="en-US" sz="4000" dirty="0">
                <a:latin typeface="Arial Rounded MT Bold" panose="020F0704030504030204" pitchFamily="34" charset="0"/>
              </a:rPr>
              <a:t> is credited as an important figure in efforts to gain political autonomy for East Pakistan and later as the central figure behind the Bangladesh liberation Movement and Bangladesh liberation war in </a:t>
            </a:r>
            <a:r>
              <a:rPr lang="en-US" sz="4000" dirty="0" smtClean="0">
                <a:latin typeface="Arial Rounded MT Bold" panose="020F0704030504030204" pitchFamily="34" charset="0"/>
              </a:rPr>
              <a:t>1971.</a:t>
            </a:r>
            <a:endParaRPr lang="en-US" sz="4000" dirty="0">
              <a:latin typeface="Arial Rounded MT Bold" panose="020F07040305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3" y="3548866"/>
            <a:ext cx="2547257" cy="291882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493" y="169060"/>
            <a:ext cx="2429277" cy="30843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19802" y="1711234"/>
            <a:ext cx="2775650" cy="954107"/>
          </a:xfrm>
          <a:prstGeom prst="rect">
            <a:avLst/>
          </a:prstGeom>
          <a:noFill/>
        </p:spPr>
        <p:txBody>
          <a:bodyPr wrap="square" rtlCol="0">
            <a:spAutoFit/>
          </a:bodyPr>
          <a:lstStyle/>
          <a:p>
            <a:r>
              <a:rPr lang="en-US" sz="2800" dirty="0" smtClean="0">
                <a:solidFill>
                  <a:srgbClr val="FF0000"/>
                </a:solidFill>
                <a:latin typeface="Arial Rounded MT Bold" panose="020F0704030504030204" pitchFamily="34" charset="0"/>
              </a:rPr>
              <a:t>Founded </a:t>
            </a:r>
            <a:r>
              <a:rPr lang="en-US" sz="2800" dirty="0" err="1" smtClean="0">
                <a:solidFill>
                  <a:srgbClr val="FF0000"/>
                </a:solidFill>
                <a:latin typeface="Arial Rounded MT Bold" panose="020F0704030504030204" pitchFamily="34" charset="0"/>
              </a:rPr>
              <a:t>Awami</a:t>
            </a:r>
            <a:r>
              <a:rPr lang="en-US" sz="2800" dirty="0" smtClean="0">
                <a:solidFill>
                  <a:srgbClr val="FF0000"/>
                </a:solidFill>
                <a:latin typeface="Arial Rounded MT Bold" panose="020F0704030504030204" pitchFamily="34" charset="0"/>
              </a:rPr>
              <a:t> League</a:t>
            </a:r>
            <a:endParaRPr lang="en-US" sz="2800" dirty="0">
              <a:solidFill>
                <a:srgbClr val="FF0000"/>
              </a:solidFill>
              <a:latin typeface="Arial Rounded MT Bold" panose="020F0704030504030204" pitchFamily="34" charset="0"/>
            </a:endParaRPr>
          </a:p>
        </p:txBody>
      </p:sp>
      <p:sp>
        <p:nvSpPr>
          <p:cNvPr id="3" name="TextBox 2"/>
          <p:cNvSpPr txBox="1"/>
          <p:nvPr/>
        </p:nvSpPr>
        <p:spPr>
          <a:xfrm>
            <a:off x="104503" y="5513580"/>
            <a:ext cx="2606247" cy="1077218"/>
          </a:xfrm>
          <a:prstGeom prst="rect">
            <a:avLst/>
          </a:prstGeom>
          <a:noFill/>
        </p:spPr>
        <p:txBody>
          <a:bodyPr wrap="square" rtlCol="0">
            <a:spAutoFit/>
          </a:bodyPr>
          <a:lstStyle/>
          <a:p>
            <a:r>
              <a:rPr lang="en-US" sz="3200" dirty="0" smtClean="0">
                <a:solidFill>
                  <a:srgbClr val="FF0000"/>
                </a:solidFill>
                <a:latin typeface="Arial Rounded MT Bold" panose="020F0704030504030204" pitchFamily="34" charset="0"/>
              </a:rPr>
              <a:t>Speech of 7</a:t>
            </a:r>
            <a:r>
              <a:rPr lang="en-US" sz="3200" baseline="30000" dirty="0" smtClean="0">
                <a:solidFill>
                  <a:srgbClr val="FF0000"/>
                </a:solidFill>
                <a:latin typeface="Arial Rounded MT Bold" panose="020F0704030504030204" pitchFamily="34" charset="0"/>
              </a:rPr>
              <a:t>th</a:t>
            </a:r>
            <a:r>
              <a:rPr lang="en-US" sz="3200" dirty="0" smtClean="0">
                <a:solidFill>
                  <a:srgbClr val="FF0000"/>
                </a:solidFill>
                <a:latin typeface="Arial Rounded MT Bold" panose="020F0704030504030204" pitchFamily="34" charset="0"/>
              </a:rPr>
              <a:t> March</a:t>
            </a:r>
            <a:endParaRPr lang="en-US" sz="3200" dirty="0">
              <a:solidFill>
                <a:srgbClr val="FF0000"/>
              </a:solidFill>
              <a:latin typeface="Arial Rounded MT Bold" panose="020F0704030504030204" pitchFamily="34" charset="0"/>
            </a:endParaRPr>
          </a:p>
        </p:txBody>
      </p:sp>
    </p:spTree>
    <p:extLst>
      <p:ext uri="{BB962C8B-B14F-4D97-AF65-F5344CB8AC3E}">
        <p14:creationId xmlns:p14="http://schemas.microsoft.com/office/powerpoint/2010/main" val="2120495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circle(in)">
                                      <p:cBhvr>
                                        <p:cTn id="4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29200" y="132694"/>
            <a:ext cx="6609806" cy="6186309"/>
          </a:xfrm>
          <a:prstGeom prst="rect">
            <a:avLst/>
          </a:prstGeom>
        </p:spPr>
        <p:txBody>
          <a:bodyPr wrap="square">
            <a:spAutoFit/>
          </a:bodyPr>
          <a:lstStyle/>
          <a:p>
            <a:r>
              <a:rPr lang="en-US" sz="4400" dirty="0">
                <a:latin typeface="Arial Rounded MT Bold" panose="020F0704030504030204" pitchFamily="34" charset="0"/>
              </a:rPr>
              <a:t> Thus he regarded “</a:t>
            </a:r>
            <a:r>
              <a:rPr lang="en-US" sz="4400" dirty="0" err="1">
                <a:latin typeface="Arial Rounded MT Bold" panose="020F0704030504030204" pitchFamily="34" charset="0"/>
              </a:rPr>
              <a:t>Jatir</a:t>
            </a:r>
            <a:r>
              <a:rPr lang="en-US" sz="4400" dirty="0">
                <a:latin typeface="Arial Rounded MT Bold" panose="020F0704030504030204" pitchFamily="34" charset="0"/>
              </a:rPr>
              <a:t> </a:t>
            </a:r>
            <a:r>
              <a:rPr lang="en-US" sz="4400" dirty="0" err="1">
                <a:latin typeface="Arial Rounded MT Bold" panose="020F0704030504030204" pitchFamily="34" charset="0"/>
              </a:rPr>
              <a:t>Janak</a:t>
            </a:r>
            <a:r>
              <a:rPr lang="en-US" sz="4400" dirty="0">
                <a:latin typeface="Arial Rounded MT Bold" panose="020F0704030504030204" pitchFamily="34" charset="0"/>
              </a:rPr>
              <a:t>” or </a:t>
            </a:r>
            <a:r>
              <a:rPr lang="en-US" sz="4400" dirty="0" err="1">
                <a:latin typeface="Arial Rounded MT Bold" panose="020F0704030504030204" pitchFamily="34" charset="0"/>
              </a:rPr>
              <a:t>Jatir</a:t>
            </a:r>
            <a:r>
              <a:rPr lang="en-US" sz="4400" dirty="0">
                <a:latin typeface="Arial Rounded MT Bold" panose="020F0704030504030204" pitchFamily="34" charset="0"/>
              </a:rPr>
              <a:t> Pita both meaning “Father of The Nation” of Bangladesh. On 15 August, 1975 he was killed by a group of junior army officers at the age of 55.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45" y="3346097"/>
            <a:ext cx="3947921" cy="318407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86" y="478563"/>
            <a:ext cx="3985481" cy="26434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938266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259" y="67511"/>
            <a:ext cx="2561003" cy="769441"/>
          </a:xfrm>
          <a:prstGeom prst="rect">
            <a:avLst/>
          </a:prstGeom>
          <a:noFill/>
        </p:spPr>
        <p:txBody>
          <a:bodyPr wrap="square" rtlCol="0">
            <a:spAutoFit/>
          </a:bodyPr>
          <a:lstStyle/>
          <a:p>
            <a:r>
              <a:rPr lang="en-US" sz="4400" u="sng" dirty="0" smtClean="0">
                <a:solidFill>
                  <a:srgbClr val="0070C0"/>
                </a:solidFill>
                <a:latin typeface="Arial Rounded MT Bold" panose="020F0704030504030204" pitchFamily="34" charset="0"/>
              </a:rPr>
              <a:t>Agony</a:t>
            </a:r>
            <a:endParaRPr lang="en-US" sz="4400" u="sng" dirty="0">
              <a:solidFill>
                <a:srgbClr val="0070C0"/>
              </a:solidFill>
              <a:latin typeface="Arial Rounded MT Bold" panose="020F0704030504030204" pitchFamily="34" charset="0"/>
            </a:endParaRPr>
          </a:p>
        </p:txBody>
      </p:sp>
      <p:sp>
        <p:nvSpPr>
          <p:cNvPr id="8" name="Rounded Rectangle 7"/>
          <p:cNvSpPr/>
          <p:nvPr/>
        </p:nvSpPr>
        <p:spPr>
          <a:xfrm>
            <a:off x="3115490" y="776469"/>
            <a:ext cx="8837024" cy="154141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dirty="0">
                <a:solidFill>
                  <a:schemeClr val="tx1"/>
                </a:solidFill>
                <a:latin typeface="Arial Rounded MT Bold" panose="020F0704030504030204" pitchFamily="34" charset="0"/>
              </a:rPr>
              <a:t>Mean: Extreme physical or mental suffering</a:t>
            </a:r>
          </a:p>
        </p:txBody>
      </p:sp>
      <p:sp>
        <p:nvSpPr>
          <p:cNvPr id="9" name="Rounded Rectangle 8"/>
          <p:cNvSpPr/>
          <p:nvPr/>
        </p:nvSpPr>
        <p:spPr>
          <a:xfrm>
            <a:off x="3115490" y="2401527"/>
            <a:ext cx="8745584" cy="1371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dirty="0" err="1" smtClean="0">
                <a:solidFill>
                  <a:schemeClr val="tx1"/>
                </a:solidFill>
                <a:latin typeface="Arial Rounded MT Bold" panose="020F0704030504030204" pitchFamily="34" charset="0"/>
              </a:rPr>
              <a:t>Syn</a:t>
            </a:r>
            <a:r>
              <a:rPr lang="en-US" sz="4400" dirty="0" smtClean="0">
                <a:solidFill>
                  <a:schemeClr val="tx1"/>
                </a:solidFill>
                <a:latin typeface="Arial Rounded MT Bold" panose="020F0704030504030204" pitchFamily="34" charset="0"/>
              </a:rPr>
              <a:t>: Misery, trouble, suffering</a:t>
            </a:r>
            <a:endParaRPr lang="en-US" sz="4400" dirty="0">
              <a:solidFill>
                <a:schemeClr val="tx1"/>
              </a:solidFill>
              <a:latin typeface="Arial Rounded MT Bold" panose="020F0704030504030204" pitchFamily="34" charset="0"/>
            </a:endParaRPr>
          </a:p>
        </p:txBody>
      </p:sp>
      <p:sp>
        <p:nvSpPr>
          <p:cNvPr id="10" name="Rounded Rectangle 9"/>
          <p:cNvSpPr/>
          <p:nvPr/>
        </p:nvSpPr>
        <p:spPr>
          <a:xfrm>
            <a:off x="3115490" y="3856768"/>
            <a:ext cx="8745584" cy="141151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smtClean="0">
                <a:solidFill>
                  <a:schemeClr val="tx1"/>
                </a:solidFill>
                <a:latin typeface="Arial Rounded MT Bold" panose="020F0704030504030204" pitchFamily="34" charset="0"/>
              </a:rPr>
              <a:t>Ant: </a:t>
            </a:r>
            <a:r>
              <a:rPr lang="en-US" sz="4400" dirty="0" err="1" smtClean="0">
                <a:solidFill>
                  <a:schemeClr val="tx1"/>
                </a:solidFill>
                <a:latin typeface="Arial Rounded MT Bold" panose="020F0704030504030204" pitchFamily="34" charset="0"/>
              </a:rPr>
              <a:t>Happiness,comfort</a:t>
            </a:r>
            <a:r>
              <a:rPr lang="en-US" sz="4400" dirty="0" smtClean="0">
                <a:solidFill>
                  <a:schemeClr val="tx1"/>
                </a:solidFill>
                <a:latin typeface="Arial Rounded MT Bold" panose="020F0704030504030204" pitchFamily="34" charset="0"/>
              </a:rPr>
              <a:t>, pleasure</a:t>
            </a:r>
            <a:endParaRPr lang="en-US" sz="4400" dirty="0">
              <a:solidFill>
                <a:schemeClr val="tx1"/>
              </a:solidFill>
              <a:latin typeface="Arial Rounded MT Bold" panose="020F0704030504030204" pitchFamily="34" charset="0"/>
            </a:endParaRPr>
          </a:p>
        </p:txBody>
      </p:sp>
      <p:sp>
        <p:nvSpPr>
          <p:cNvPr id="11" name="TextBox 10"/>
          <p:cNvSpPr txBox="1"/>
          <p:nvPr/>
        </p:nvSpPr>
        <p:spPr>
          <a:xfrm>
            <a:off x="3226525" y="7028"/>
            <a:ext cx="3474722" cy="769441"/>
          </a:xfrm>
          <a:prstGeom prst="rect">
            <a:avLst/>
          </a:prstGeom>
          <a:noFill/>
        </p:spPr>
        <p:txBody>
          <a:bodyPr wrap="square" rtlCol="0">
            <a:spAutoFit/>
          </a:bodyPr>
          <a:lstStyle/>
          <a:p>
            <a:r>
              <a:rPr lang="en-US" sz="4400" dirty="0" smtClean="0">
                <a:solidFill>
                  <a:srgbClr val="00B050"/>
                </a:solidFill>
                <a:latin typeface="Arial Rounded MT Bold" panose="020F0704030504030204" pitchFamily="34" charset="0"/>
              </a:rPr>
              <a:t>Vocabulary</a:t>
            </a:r>
            <a:endParaRPr lang="en-US" sz="4400" dirty="0">
              <a:solidFill>
                <a:srgbClr val="00B050"/>
              </a:solidFill>
              <a:latin typeface="Arial Rounded MT Bold" panose="020F0704030504030204" pitchFamily="34"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260" y="836952"/>
            <a:ext cx="2750412" cy="3212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Rounded Rectangle 13"/>
          <p:cNvSpPr/>
          <p:nvPr/>
        </p:nvSpPr>
        <p:spPr>
          <a:xfrm>
            <a:off x="3115490" y="5268281"/>
            <a:ext cx="8575767" cy="13545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dirty="0" smtClean="0">
                <a:solidFill>
                  <a:schemeClr val="tx1"/>
                </a:solidFill>
                <a:latin typeface="Arial Rounded MT Bold" panose="020F0704030504030204" pitchFamily="34" charset="0"/>
              </a:rPr>
              <a:t>Ex: We have passed through 23 tragic years in </a:t>
            </a:r>
            <a:r>
              <a:rPr lang="en-US" sz="4400" u="sng" dirty="0" smtClean="0">
                <a:solidFill>
                  <a:srgbClr val="FFFF00"/>
                </a:solidFill>
                <a:latin typeface="Arial Rounded MT Bold" panose="020F0704030504030204" pitchFamily="34" charset="0"/>
              </a:rPr>
              <a:t>agony.</a:t>
            </a:r>
            <a:endParaRPr lang="en-US" sz="4400" u="sng" dirty="0">
              <a:solidFill>
                <a:srgbClr val="FFFF00"/>
              </a:solidFill>
              <a:latin typeface="Arial Rounded MT Bold" panose="020F0704030504030204" pitchFamily="34"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23" y="4164811"/>
            <a:ext cx="2735649" cy="24580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54820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 calcmode="lin" valueType="num">
                                      <p:cBhvr>
                                        <p:cTn id="14" dur="1000" fill="hold"/>
                                        <p:tgtEl>
                                          <p:spTgt spid="13"/>
                                        </p:tgtEl>
                                        <p:attrNameLst>
                                          <p:attrName>style.rotation</p:attrName>
                                        </p:attrNameLst>
                                      </p:cBhvr>
                                      <p:tavLst>
                                        <p:tav tm="0">
                                          <p:val>
                                            <p:fltVal val="90"/>
                                          </p:val>
                                        </p:tav>
                                        <p:tav tm="100000">
                                          <p:val>
                                            <p:fltVal val="0"/>
                                          </p:val>
                                        </p:tav>
                                      </p:tavLst>
                                    </p:anim>
                                    <p:animEffect transition="in" filter="fade">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3"/>
                                        </p:tgtEl>
                                        <p:attrNameLst>
                                          <p:attrName>style.visibility</p:attrName>
                                        </p:attrNameLst>
                                      </p:cBhvr>
                                      <p:to>
                                        <p:strVal val="visible"/>
                                      </p:to>
                                    </p:set>
                                    <p:anim by="(-#ppt_w*2)" calcmode="lin" valueType="num">
                                      <p:cBhvr rctx="PPT">
                                        <p:cTn id="27" dur="500" autoRev="1" fill="hold">
                                          <p:stCondLst>
                                            <p:cond delay="0"/>
                                          </p:stCondLst>
                                        </p:cTn>
                                        <p:tgtEl>
                                          <p:spTgt spid="3"/>
                                        </p:tgtEl>
                                        <p:attrNameLst>
                                          <p:attrName>ppt_w</p:attrName>
                                        </p:attrNameLst>
                                      </p:cBhvr>
                                    </p:anim>
                                    <p:anim by="(#ppt_w*0.50)" calcmode="lin" valueType="num">
                                      <p:cBhvr>
                                        <p:cTn id="28" dur="500" decel="50000" autoRev="1" fill="hold">
                                          <p:stCondLst>
                                            <p:cond delay="0"/>
                                          </p:stCondLst>
                                        </p:cTn>
                                        <p:tgtEl>
                                          <p:spTgt spid="3"/>
                                        </p:tgtEl>
                                        <p:attrNameLst>
                                          <p:attrName>ppt_x</p:attrName>
                                        </p:attrNameLst>
                                      </p:cBhvr>
                                    </p:anim>
                                    <p:anim from="(-#ppt_h/2)" to="(#ppt_y)" calcmode="lin" valueType="num">
                                      <p:cBhvr>
                                        <p:cTn id="29" dur="1000" fill="hold">
                                          <p:stCondLst>
                                            <p:cond delay="0"/>
                                          </p:stCondLst>
                                        </p:cTn>
                                        <p:tgtEl>
                                          <p:spTgt spid="3"/>
                                        </p:tgtEl>
                                        <p:attrNameLst>
                                          <p:attrName>ppt_y</p:attrName>
                                        </p:attrNameLst>
                                      </p:cBhvr>
                                    </p:anim>
                                    <p:animRot by="21600000">
                                      <p:cBhvr>
                                        <p:cTn id="30" dur="1000" fill="hold">
                                          <p:stCondLst>
                                            <p:cond delay="0"/>
                                          </p:stCondLst>
                                        </p:cTn>
                                        <p:tgtEl>
                                          <p:spTgt spid="3"/>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P spid="10" grpId="0" animBg="1"/>
      <p:bldP spid="11"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259" y="67511"/>
            <a:ext cx="2587129" cy="769441"/>
          </a:xfrm>
          <a:prstGeom prst="rect">
            <a:avLst/>
          </a:prstGeom>
          <a:noFill/>
        </p:spPr>
        <p:txBody>
          <a:bodyPr wrap="square" rtlCol="0">
            <a:spAutoFit/>
          </a:bodyPr>
          <a:lstStyle/>
          <a:p>
            <a:r>
              <a:rPr lang="en-US" sz="4400" u="sng" dirty="0" smtClean="0">
                <a:solidFill>
                  <a:srgbClr val="0070C0"/>
                </a:solidFill>
                <a:latin typeface="Arial Rounded MT Bold" panose="020F0704030504030204" pitchFamily="34" charset="0"/>
              </a:rPr>
              <a:t>Crimson</a:t>
            </a:r>
            <a:endParaRPr lang="en-US" sz="4400" u="sng" dirty="0">
              <a:solidFill>
                <a:srgbClr val="0070C0"/>
              </a:solidFill>
              <a:latin typeface="Arial Rounded MT Bold" panose="020F0704030504030204" pitchFamily="34" charset="0"/>
            </a:endParaRPr>
          </a:p>
        </p:txBody>
      </p:sp>
      <p:sp>
        <p:nvSpPr>
          <p:cNvPr id="8" name="Rounded Rectangle 7"/>
          <p:cNvSpPr/>
          <p:nvPr/>
        </p:nvSpPr>
        <p:spPr>
          <a:xfrm>
            <a:off x="3115490" y="776469"/>
            <a:ext cx="8837024" cy="154141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dirty="0">
                <a:solidFill>
                  <a:schemeClr val="tx1"/>
                </a:solidFill>
                <a:latin typeface="Arial Rounded MT Bold" panose="020F0704030504030204" pitchFamily="34" charset="0"/>
              </a:rPr>
              <a:t>Mean: </a:t>
            </a:r>
            <a:r>
              <a:rPr lang="en-US" sz="4400" dirty="0" smtClean="0">
                <a:solidFill>
                  <a:schemeClr val="tx1"/>
                </a:solidFill>
                <a:latin typeface="Arial Rounded MT Bold" panose="020F0704030504030204" pitchFamily="34" charset="0"/>
              </a:rPr>
              <a:t>Of a rich deep red color</a:t>
            </a:r>
            <a:endParaRPr lang="en-US" sz="4400" dirty="0">
              <a:solidFill>
                <a:schemeClr val="tx1"/>
              </a:solidFill>
              <a:latin typeface="Arial Rounded MT Bold" panose="020F0704030504030204" pitchFamily="34" charset="0"/>
            </a:endParaRPr>
          </a:p>
        </p:txBody>
      </p:sp>
      <p:sp>
        <p:nvSpPr>
          <p:cNvPr id="9" name="Rounded Rectangle 8"/>
          <p:cNvSpPr/>
          <p:nvPr/>
        </p:nvSpPr>
        <p:spPr>
          <a:xfrm>
            <a:off x="3115490" y="2401527"/>
            <a:ext cx="8745584" cy="1371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err="1" smtClean="0">
                <a:solidFill>
                  <a:schemeClr val="tx1"/>
                </a:solidFill>
                <a:latin typeface="Arial Rounded MT Bold" panose="020F0704030504030204" pitchFamily="34" charset="0"/>
              </a:rPr>
              <a:t>Syn:Booldshot</a:t>
            </a:r>
            <a:r>
              <a:rPr lang="en-US" sz="4400" dirty="0" smtClean="0">
                <a:solidFill>
                  <a:schemeClr val="tx1"/>
                </a:solidFill>
                <a:latin typeface="Arial Rounded MT Bold" panose="020F0704030504030204" pitchFamily="34" charset="0"/>
              </a:rPr>
              <a:t>, reddish, scarlet </a:t>
            </a:r>
            <a:endParaRPr lang="en-US" sz="4400" dirty="0">
              <a:solidFill>
                <a:schemeClr val="tx1"/>
              </a:solidFill>
              <a:latin typeface="Arial Rounded MT Bold" panose="020F0704030504030204" pitchFamily="34" charset="0"/>
            </a:endParaRPr>
          </a:p>
        </p:txBody>
      </p:sp>
      <p:sp>
        <p:nvSpPr>
          <p:cNvPr id="11" name="TextBox 10"/>
          <p:cNvSpPr txBox="1"/>
          <p:nvPr/>
        </p:nvSpPr>
        <p:spPr>
          <a:xfrm>
            <a:off x="3226525" y="7028"/>
            <a:ext cx="3474722" cy="769441"/>
          </a:xfrm>
          <a:prstGeom prst="rect">
            <a:avLst/>
          </a:prstGeom>
          <a:noFill/>
        </p:spPr>
        <p:txBody>
          <a:bodyPr wrap="square" rtlCol="0">
            <a:spAutoFit/>
          </a:bodyPr>
          <a:lstStyle/>
          <a:p>
            <a:r>
              <a:rPr lang="en-US" sz="4400" dirty="0" smtClean="0">
                <a:solidFill>
                  <a:srgbClr val="00B050"/>
                </a:solidFill>
                <a:latin typeface="Arial Rounded MT Bold" panose="020F0704030504030204" pitchFamily="34" charset="0"/>
              </a:rPr>
              <a:t>Vocabulary</a:t>
            </a:r>
            <a:endParaRPr lang="en-US" sz="4400" dirty="0">
              <a:solidFill>
                <a:srgbClr val="00B050"/>
              </a:solidFill>
              <a:latin typeface="Arial Rounded MT Bold" panose="020F0704030504030204" pitchFamily="34" charset="0"/>
            </a:endParaRPr>
          </a:p>
        </p:txBody>
      </p:sp>
      <p:sp>
        <p:nvSpPr>
          <p:cNvPr id="14" name="Rounded Rectangle 13"/>
          <p:cNvSpPr/>
          <p:nvPr/>
        </p:nvSpPr>
        <p:spPr>
          <a:xfrm>
            <a:off x="3115490" y="3938451"/>
            <a:ext cx="8745584" cy="22598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400" dirty="0" smtClean="0">
              <a:solidFill>
                <a:schemeClr val="tx1"/>
              </a:solidFill>
              <a:latin typeface="Arial Rounded MT Bold" panose="020F0704030504030204" pitchFamily="34" charset="0"/>
            </a:endParaRPr>
          </a:p>
          <a:p>
            <a:pPr algn="ctr"/>
            <a:endParaRPr lang="en-US" sz="4400" dirty="0">
              <a:solidFill>
                <a:schemeClr val="tx1"/>
              </a:solidFill>
              <a:latin typeface="Arial Rounded MT Bold" panose="020F0704030504030204" pitchFamily="34" charset="0"/>
            </a:endParaRPr>
          </a:p>
          <a:p>
            <a:pPr algn="ctr"/>
            <a:r>
              <a:rPr lang="en-US" sz="4400" dirty="0" smtClean="0">
                <a:solidFill>
                  <a:schemeClr val="tx1"/>
                </a:solidFill>
                <a:latin typeface="Arial Rounded MT Bold" panose="020F0704030504030204" pitchFamily="34" charset="0"/>
              </a:rPr>
              <a:t>Ex: The Pakistani Army made our highways </a:t>
            </a:r>
            <a:r>
              <a:rPr lang="en-US" sz="4400" u="sng" dirty="0" smtClean="0">
                <a:solidFill>
                  <a:srgbClr val="FFFF00"/>
                </a:solidFill>
                <a:latin typeface="Arial Rounded MT Bold" panose="020F0704030504030204" pitchFamily="34" charset="0"/>
              </a:rPr>
              <a:t>crimson</a:t>
            </a:r>
            <a:r>
              <a:rPr lang="en-US" sz="4400" dirty="0" smtClean="0">
                <a:solidFill>
                  <a:schemeClr val="tx1"/>
                </a:solidFill>
                <a:latin typeface="Arial Rounded MT Bold" panose="020F0704030504030204" pitchFamily="34" charset="0"/>
              </a:rPr>
              <a:t> with ours blood.</a:t>
            </a:r>
            <a:endParaRPr lang="en-US" sz="4400" u="sng" dirty="0">
              <a:solidFill>
                <a:srgbClr val="FFFF00"/>
              </a:solidFill>
              <a:latin typeface="Arial Rounded MT Bold" panose="020F0704030504030204" pitchFamily="34" charset="0"/>
            </a:endParaRPr>
          </a:p>
          <a:p>
            <a:pPr algn="ctr"/>
            <a:r>
              <a:rPr lang="en-US" sz="4400" u="sng" dirty="0" smtClean="0">
                <a:solidFill>
                  <a:srgbClr val="FFFF00"/>
                </a:solidFill>
                <a:latin typeface="Arial Rounded MT Bold" panose="020F0704030504030204" pitchFamily="34" charset="0"/>
              </a:rPr>
              <a:t>    </a:t>
            </a:r>
          </a:p>
          <a:p>
            <a:pPr algn="ctr"/>
            <a:endParaRPr lang="en-US" sz="4400" u="sng" dirty="0">
              <a:solidFill>
                <a:srgbClr val="FFFF00"/>
              </a:solidFill>
              <a:latin typeface="Arial Rounded MT Bold" panose="020F07040305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259" y="3513909"/>
            <a:ext cx="2750414" cy="310896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259" y="836953"/>
            <a:ext cx="2750414" cy="26769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919734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3"/>
                                        </p:tgtEl>
                                        <p:attrNameLst>
                                          <p:attrName>style.visibility</p:attrName>
                                        </p:attrNameLst>
                                      </p:cBhvr>
                                      <p:to>
                                        <p:strVal val="visible"/>
                                      </p:to>
                                    </p:set>
                                    <p:anim by="(-#ppt_w*2)" calcmode="lin" valueType="num">
                                      <p:cBhvr rctx="PPT">
                                        <p:cTn id="27" dur="500" autoRev="1" fill="hold">
                                          <p:stCondLst>
                                            <p:cond delay="0"/>
                                          </p:stCondLst>
                                        </p:cTn>
                                        <p:tgtEl>
                                          <p:spTgt spid="3"/>
                                        </p:tgtEl>
                                        <p:attrNameLst>
                                          <p:attrName>ppt_w</p:attrName>
                                        </p:attrNameLst>
                                      </p:cBhvr>
                                    </p:anim>
                                    <p:anim by="(#ppt_w*0.50)" calcmode="lin" valueType="num">
                                      <p:cBhvr>
                                        <p:cTn id="28" dur="500" decel="50000" autoRev="1" fill="hold">
                                          <p:stCondLst>
                                            <p:cond delay="0"/>
                                          </p:stCondLst>
                                        </p:cTn>
                                        <p:tgtEl>
                                          <p:spTgt spid="3"/>
                                        </p:tgtEl>
                                        <p:attrNameLst>
                                          <p:attrName>ppt_x</p:attrName>
                                        </p:attrNameLst>
                                      </p:cBhvr>
                                    </p:anim>
                                    <p:anim from="(-#ppt_h/2)" to="(#ppt_y)" calcmode="lin" valueType="num">
                                      <p:cBhvr>
                                        <p:cTn id="29" dur="1000" fill="hold">
                                          <p:stCondLst>
                                            <p:cond delay="0"/>
                                          </p:stCondLst>
                                        </p:cTn>
                                        <p:tgtEl>
                                          <p:spTgt spid="3"/>
                                        </p:tgtEl>
                                        <p:attrNameLst>
                                          <p:attrName>ppt_y</p:attrName>
                                        </p:attrNameLst>
                                      </p:cBhvr>
                                    </p:anim>
                                    <p:animRot by="21600000">
                                      <p:cBhvr>
                                        <p:cTn id="30" dur="1000" fill="hold">
                                          <p:stCondLst>
                                            <p:cond delay="0"/>
                                          </p:stCondLst>
                                        </p:cTn>
                                        <p:tgtEl>
                                          <p:spTgt spid="3"/>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 calcmode="lin" valueType="num">
                                      <p:cBhvr>
                                        <p:cTn id="37" dur="1000" fill="hold"/>
                                        <p:tgtEl>
                                          <p:spTgt spid="8"/>
                                        </p:tgtEl>
                                        <p:attrNameLst>
                                          <p:attrName>style.rotation</p:attrName>
                                        </p:attrNameLst>
                                      </p:cBhvr>
                                      <p:tavLst>
                                        <p:tav tm="0">
                                          <p:val>
                                            <p:fltVal val="90"/>
                                          </p:val>
                                        </p:tav>
                                        <p:tav tm="100000">
                                          <p:val>
                                            <p:fltVal val="0"/>
                                          </p:val>
                                        </p:tav>
                                      </p:tavLst>
                                    </p:anim>
                                    <p:animEffect transition="in" filter="fade">
                                      <p:cBhvr>
                                        <p:cTn id="38" dur="1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1000" fill="hold"/>
                                        <p:tgtEl>
                                          <p:spTgt spid="14"/>
                                        </p:tgtEl>
                                        <p:attrNameLst>
                                          <p:attrName>ppt_w</p:attrName>
                                        </p:attrNameLst>
                                      </p:cBhvr>
                                      <p:tavLst>
                                        <p:tav tm="0">
                                          <p:val>
                                            <p:fltVal val="0"/>
                                          </p:val>
                                        </p:tav>
                                        <p:tav tm="100000">
                                          <p:val>
                                            <p:strVal val="#ppt_w"/>
                                          </p:val>
                                        </p:tav>
                                      </p:tavLst>
                                    </p:anim>
                                    <p:anim calcmode="lin" valueType="num">
                                      <p:cBhvr>
                                        <p:cTn id="52" dur="1000" fill="hold"/>
                                        <p:tgtEl>
                                          <p:spTgt spid="14"/>
                                        </p:tgtEl>
                                        <p:attrNameLst>
                                          <p:attrName>ppt_h</p:attrName>
                                        </p:attrNameLst>
                                      </p:cBhvr>
                                      <p:tavLst>
                                        <p:tav tm="0">
                                          <p:val>
                                            <p:fltVal val="0"/>
                                          </p:val>
                                        </p:tav>
                                        <p:tav tm="100000">
                                          <p:val>
                                            <p:strVal val="#ppt_h"/>
                                          </p:val>
                                        </p:tav>
                                      </p:tavLst>
                                    </p:anim>
                                    <p:anim calcmode="lin" valueType="num">
                                      <p:cBhvr>
                                        <p:cTn id="53" dur="1000" fill="hold"/>
                                        <p:tgtEl>
                                          <p:spTgt spid="14"/>
                                        </p:tgtEl>
                                        <p:attrNameLst>
                                          <p:attrName>style.rotation</p:attrName>
                                        </p:attrNameLst>
                                      </p:cBhvr>
                                      <p:tavLst>
                                        <p:tav tm="0">
                                          <p:val>
                                            <p:fltVal val="90"/>
                                          </p:val>
                                        </p:tav>
                                        <p:tav tm="100000">
                                          <p:val>
                                            <p:fltVal val="0"/>
                                          </p:val>
                                        </p:tav>
                                      </p:tavLst>
                                    </p:anim>
                                    <p:animEffect transition="in" filter="fade">
                                      <p:cBhvr>
                                        <p:cTn id="5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P spid="11"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761" y="-120586"/>
            <a:ext cx="2561003" cy="769441"/>
          </a:xfrm>
          <a:prstGeom prst="rect">
            <a:avLst/>
          </a:prstGeom>
          <a:noFill/>
        </p:spPr>
        <p:txBody>
          <a:bodyPr wrap="square" rtlCol="0">
            <a:spAutoFit/>
          </a:bodyPr>
          <a:lstStyle/>
          <a:p>
            <a:r>
              <a:rPr lang="en-US" sz="4400" u="sng" dirty="0" smtClean="0">
                <a:solidFill>
                  <a:srgbClr val="0070C0"/>
                </a:solidFill>
                <a:latin typeface="Arial Rounded MT Bold" panose="020F0704030504030204" pitchFamily="34" charset="0"/>
              </a:rPr>
              <a:t>enslave</a:t>
            </a:r>
            <a:endParaRPr lang="en-US" sz="4400" u="sng" dirty="0">
              <a:solidFill>
                <a:srgbClr val="0070C0"/>
              </a:solidFill>
              <a:latin typeface="Arial Rounded MT Bold" panose="020F0704030504030204" pitchFamily="34" charset="0"/>
            </a:endParaRPr>
          </a:p>
        </p:txBody>
      </p:sp>
      <p:sp>
        <p:nvSpPr>
          <p:cNvPr id="8" name="Rounded Rectangle 7"/>
          <p:cNvSpPr/>
          <p:nvPr/>
        </p:nvSpPr>
        <p:spPr>
          <a:xfrm>
            <a:off x="3115490" y="776469"/>
            <a:ext cx="8837024" cy="154141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dirty="0" smtClean="0">
                <a:solidFill>
                  <a:schemeClr val="tx1"/>
                </a:solidFill>
                <a:latin typeface="Arial Rounded MT Bold" panose="020F0704030504030204" pitchFamily="34" charset="0"/>
              </a:rPr>
              <a:t>Mean: Make someone a chain</a:t>
            </a:r>
            <a:endParaRPr lang="en-US" sz="4400" dirty="0">
              <a:solidFill>
                <a:schemeClr val="tx1"/>
              </a:solidFill>
              <a:latin typeface="Arial Rounded MT Bold" panose="020F0704030504030204" pitchFamily="34" charset="0"/>
            </a:endParaRPr>
          </a:p>
        </p:txBody>
      </p:sp>
      <p:sp>
        <p:nvSpPr>
          <p:cNvPr id="9" name="Rounded Rectangle 8"/>
          <p:cNvSpPr/>
          <p:nvPr/>
        </p:nvSpPr>
        <p:spPr>
          <a:xfrm>
            <a:off x="3115490" y="2401527"/>
            <a:ext cx="8745584" cy="1371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err="1" smtClean="0">
                <a:solidFill>
                  <a:schemeClr val="tx1"/>
                </a:solidFill>
                <a:latin typeface="Arial Rounded MT Bold" panose="020F0704030504030204" pitchFamily="34" charset="0"/>
              </a:rPr>
              <a:t>Syn</a:t>
            </a:r>
            <a:r>
              <a:rPr lang="en-US" sz="4400" dirty="0" smtClean="0">
                <a:solidFill>
                  <a:schemeClr val="tx1"/>
                </a:solidFill>
                <a:latin typeface="Arial Rounded MT Bold" panose="020F0704030504030204" pitchFamily="34" charset="0"/>
              </a:rPr>
              <a:t>: enthrall, </a:t>
            </a:r>
            <a:r>
              <a:rPr lang="en-US" sz="4400" dirty="0" err="1" smtClean="0">
                <a:solidFill>
                  <a:schemeClr val="tx1"/>
                </a:solidFill>
                <a:latin typeface="Arial Rounded MT Bold" panose="020F0704030504030204" pitchFamily="34" charset="0"/>
              </a:rPr>
              <a:t>beslave</a:t>
            </a:r>
            <a:r>
              <a:rPr lang="en-US" sz="4400" dirty="0" smtClean="0">
                <a:solidFill>
                  <a:schemeClr val="tx1"/>
                </a:solidFill>
                <a:latin typeface="Arial Rounded MT Bold" panose="020F0704030504030204" pitchFamily="34" charset="0"/>
              </a:rPr>
              <a:t>, chain</a:t>
            </a:r>
            <a:endParaRPr lang="en-US" sz="4400" dirty="0">
              <a:solidFill>
                <a:schemeClr val="tx1"/>
              </a:solidFill>
              <a:latin typeface="Arial Rounded MT Bold" panose="020F0704030504030204" pitchFamily="34" charset="0"/>
            </a:endParaRPr>
          </a:p>
        </p:txBody>
      </p:sp>
      <p:sp>
        <p:nvSpPr>
          <p:cNvPr id="10" name="Rounded Rectangle 9"/>
          <p:cNvSpPr/>
          <p:nvPr/>
        </p:nvSpPr>
        <p:spPr>
          <a:xfrm>
            <a:off x="3115490" y="3856768"/>
            <a:ext cx="8745584" cy="141151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dirty="0" smtClean="0">
                <a:solidFill>
                  <a:schemeClr val="tx1"/>
                </a:solidFill>
                <a:latin typeface="Arial Rounded MT Bold" panose="020F0704030504030204" pitchFamily="34" charset="0"/>
              </a:rPr>
              <a:t>Ant: emancipate, free</a:t>
            </a:r>
            <a:endParaRPr lang="en-US" sz="4400" dirty="0">
              <a:solidFill>
                <a:schemeClr val="tx1"/>
              </a:solidFill>
              <a:latin typeface="Arial Rounded MT Bold" panose="020F0704030504030204" pitchFamily="34" charset="0"/>
            </a:endParaRPr>
          </a:p>
        </p:txBody>
      </p:sp>
      <p:sp>
        <p:nvSpPr>
          <p:cNvPr id="11" name="TextBox 10"/>
          <p:cNvSpPr txBox="1"/>
          <p:nvPr/>
        </p:nvSpPr>
        <p:spPr>
          <a:xfrm>
            <a:off x="3226525" y="7028"/>
            <a:ext cx="3474722" cy="769441"/>
          </a:xfrm>
          <a:prstGeom prst="rect">
            <a:avLst/>
          </a:prstGeom>
          <a:noFill/>
        </p:spPr>
        <p:txBody>
          <a:bodyPr wrap="square" rtlCol="0">
            <a:spAutoFit/>
          </a:bodyPr>
          <a:lstStyle/>
          <a:p>
            <a:r>
              <a:rPr lang="en-US" sz="4400" dirty="0" smtClean="0">
                <a:solidFill>
                  <a:srgbClr val="00B050"/>
                </a:solidFill>
                <a:latin typeface="Arial Rounded MT Bold" panose="020F0704030504030204" pitchFamily="34" charset="0"/>
              </a:rPr>
              <a:t>Vocabulary</a:t>
            </a:r>
            <a:endParaRPr lang="en-US" sz="4400" dirty="0">
              <a:solidFill>
                <a:srgbClr val="00B050"/>
              </a:solidFill>
              <a:latin typeface="Arial Rounded MT Bold" panose="020F0704030504030204" pitchFamily="34" charset="0"/>
            </a:endParaRPr>
          </a:p>
        </p:txBody>
      </p:sp>
      <p:sp>
        <p:nvSpPr>
          <p:cNvPr id="14" name="Rounded Rectangle 13"/>
          <p:cNvSpPr/>
          <p:nvPr/>
        </p:nvSpPr>
        <p:spPr>
          <a:xfrm>
            <a:off x="3115490" y="5268281"/>
            <a:ext cx="8641081" cy="1354588"/>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400" dirty="0" smtClean="0">
                <a:solidFill>
                  <a:schemeClr val="tx1"/>
                </a:solidFill>
                <a:latin typeface="Arial Rounded MT Bold" panose="020F0704030504030204" pitchFamily="34" charset="0"/>
              </a:rPr>
              <a:t>Ex: </a:t>
            </a:r>
            <a:r>
              <a:rPr lang="en-US" sz="4400" dirty="0" err="1">
                <a:solidFill>
                  <a:schemeClr val="tx1"/>
                </a:solidFill>
                <a:latin typeface="Arial Rounded MT Bold" panose="020F0704030504030204" pitchFamily="34" charset="0"/>
              </a:rPr>
              <a:t>A</a:t>
            </a:r>
            <a:r>
              <a:rPr lang="en-US" sz="4400" dirty="0" err="1" smtClean="0">
                <a:solidFill>
                  <a:schemeClr val="tx1"/>
                </a:solidFill>
                <a:latin typeface="Arial Rounded MT Bold" panose="020F0704030504030204" pitchFamily="34" charset="0"/>
              </a:rPr>
              <a:t>yub</a:t>
            </a:r>
            <a:r>
              <a:rPr lang="en-US" sz="4400" dirty="0" smtClean="0">
                <a:solidFill>
                  <a:schemeClr val="tx1"/>
                </a:solidFill>
                <a:latin typeface="Arial Rounded MT Bold" panose="020F0704030504030204" pitchFamily="34" charset="0"/>
              </a:rPr>
              <a:t> Khan declared Martial Law to  </a:t>
            </a:r>
            <a:r>
              <a:rPr lang="en-US" sz="4400" u="sng" dirty="0" smtClean="0">
                <a:solidFill>
                  <a:srgbClr val="FFFF00"/>
                </a:solidFill>
                <a:latin typeface="Arial Rounded MT Bold" panose="020F0704030504030204" pitchFamily="34" charset="0"/>
              </a:rPr>
              <a:t>enslave</a:t>
            </a:r>
            <a:r>
              <a:rPr lang="en-US" sz="4400" dirty="0" smtClean="0">
                <a:solidFill>
                  <a:schemeClr val="tx1"/>
                </a:solidFill>
                <a:latin typeface="Arial Rounded MT Bold" panose="020F0704030504030204" pitchFamily="34" charset="0"/>
              </a:rPr>
              <a:t> us. </a:t>
            </a:r>
            <a:endParaRPr lang="en-US" sz="4400" u="sng" dirty="0">
              <a:solidFill>
                <a:srgbClr val="FFFF00"/>
              </a:solidFill>
              <a:latin typeface="Arial Rounded MT Bold" panose="020F0704030504030204"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761" y="745807"/>
            <a:ext cx="2833416" cy="2833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761" y="3856768"/>
            <a:ext cx="2791912" cy="2652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056443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1000" fill="hold"/>
                                        <p:tgtEl>
                                          <p:spTgt spid="2"/>
                                        </p:tgtEl>
                                        <p:attrNameLst>
                                          <p:attrName>ppt_w</p:attrName>
                                        </p:attrNameLst>
                                      </p:cBhvr>
                                      <p:tavLst>
                                        <p:tav tm="0">
                                          <p:val>
                                            <p:fltVal val="0"/>
                                          </p:val>
                                        </p:tav>
                                        <p:tav tm="100000">
                                          <p:val>
                                            <p:strVal val="#ppt_w"/>
                                          </p:val>
                                        </p:tav>
                                      </p:tavLst>
                                    </p:anim>
                                    <p:anim calcmode="lin" valueType="num">
                                      <p:cBhvr>
                                        <p:cTn id="31" dur="1000" fill="hold"/>
                                        <p:tgtEl>
                                          <p:spTgt spid="2"/>
                                        </p:tgtEl>
                                        <p:attrNameLst>
                                          <p:attrName>ppt_h</p:attrName>
                                        </p:attrNameLst>
                                      </p:cBhvr>
                                      <p:tavLst>
                                        <p:tav tm="0">
                                          <p:val>
                                            <p:fltVal val="0"/>
                                          </p:val>
                                        </p:tav>
                                        <p:tav tm="100000">
                                          <p:val>
                                            <p:strVal val="#ppt_h"/>
                                          </p:val>
                                        </p:tav>
                                      </p:tavLst>
                                    </p:anim>
                                    <p:anim calcmode="lin" valueType="num">
                                      <p:cBhvr>
                                        <p:cTn id="32" dur="1000" fill="hold"/>
                                        <p:tgtEl>
                                          <p:spTgt spid="2"/>
                                        </p:tgtEl>
                                        <p:attrNameLst>
                                          <p:attrName>style.rotation</p:attrName>
                                        </p:attrNameLst>
                                      </p:cBhvr>
                                      <p:tavLst>
                                        <p:tav tm="0">
                                          <p:val>
                                            <p:fltVal val="90"/>
                                          </p:val>
                                        </p:tav>
                                        <p:tav tm="100000">
                                          <p:val>
                                            <p:fltVal val="0"/>
                                          </p:val>
                                        </p:tav>
                                      </p:tavLst>
                                    </p:anim>
                                    <p:animEffect transition="in" filter="fade">
                                      <p:cBhvr>
                                        <p:cTn id="33" dur="10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3"/>
                                        </p:tgtEl>
                                        <p:attrNameLst>
                                          <p:attrName>style.visibility</p:attrName>
                                        </p:attrNameLst>
                                      </p:cBhvr>
                                      <p:to>
                                        <p:strVal val="visible"/>
                                      </p:to>
                                    </p:set>
                                    <p:anim by="(-#ppt_w*2)" calcmode="lin" valueType="num">
                                      <p:cBhvr rctx="PPT">
                                        <p:cTn id="38" dur="500" autoRev="1" fill="hold">
                                          <p:stCondLst>
                                            <p:cond delay="0"/>
                                          </p:stCondLst>
                                        </p:cTn>
                                        <p:tgtEl>
                                          <p:spTgt spid="3"/>
                                        </p:tgtEl>
                                        <p:attrNameLst>
                                          <p:attrName>ppt_w</p:attrName>
                                        </p:attrNameLst>
                                      </p:cBhvr>
                                    </p:anim>
                                    <p:anim by="(#ppt_w*0.50)" calcmode="lin" valueType="num">
                                      <p:cBhvr>
                                        <p:cTn id="39" dur="500" decel="50000" autoRev="1" fill="hold">
                                          <p:stCondLst>
                                            <p:cond delay="0"/>
                                          </p:stCondLst>
                                        </p:cTn>
                                        <p:tgtEl>
                                          <p:spTgt spid="3"/>
                                        </p:tgtEl>
                                        <p:attrNameLst>
                                          <p:attrName>ppt_x</p:attrName>
                                        </p:attrNameLst>
                                      </p:cBhvr>
                                    </p:anim>
                                    <p:anim from="(-#ppt_h/2)" to="(#ppt_y)" calcmode="lin" valueType="num">
                                      <p:cBhvr>
                                        <p:cTn id="40" dur="1000" fill="hold">
                                          <p:stCondLst>
                                            <p:cond delay="0"/>
                                          </p:stCondLst>
                                        </p:cTn>
                                        <p:tgtEl>
                                          <p:spTgt spid="3"/>
                                        </p:tgtEl>
                                        <p:attrNameLst>
                                          <p:attrName>ppt_y</p:attrName>
                                        </p:attrNameLst>
                                      </p:cBhvr>
                                    </p:anim>
                                    <p:animRot by="21600000">
                                      <p:cBhvr>
                                        <p:cTn id="41" dur="1000" fill="hold">
                                          <p:stCondLst>
                                            <p:cond delay="0"/>
                                          </p:stCondLst>
                                        </p:cTn>
                                        <p:tgtEl>
                                          <p:spTgt spid="3"/>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down)">
                                      <p:cBhvr>
                                        <p:cTn id="46" dur="580">
                                          <p:stCondLst>
                                            <p:cond delay="0"/>
                                          </p:stCondLst>
                                        </p:cTn>
                                        <p:tgtEl>
                                          <p:spTgt spid="8"/>
                                        </p:tgtEl>
                                      </p:cBhvr>
                                    </p:animEffect>
                                    <p:anim calcmode="lin" valueType="num">
                                      <p:cBhvr>
                                        <p:cTn id="4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2" dur="26">
                                          <p:stCondLst>
                                            <p:cond delay="650"/>
                                          </p:stCondLst>
                                        </p:cTn>
                                        <p:tgtEl>
                                          <p:spTgt spid="8"/>
                                        </p:tgtEl>
                                      </p:cBhvr>
                                      <p:to x="100000" y="60000"/>
                                    </p:animScale>
                                    <p:animScale>
                                      <p:cBhvr>
                                        <p:cTn id="53" dur="166" decel="50000">
                                          <p:stCondLst>
                                            <p:cond delay="676"/>
                                          </p:stCondLst>
                                        </p:cTn>
                                        <p:tgtEl>
                                          <p:spTgt spid="8"/>
                                        </p:tgtEl>
                                      </p:cBhvr>
                                      <p:to x="100000" y="100000"/>
                                    </p:animScale>
                                    <p:animScale>
                                      <p:cBhvr>
                                        <p:cTn id="54" dur="26">
                                          <p:stCondLst>
                                            <p:cond delay="1312"/>
                                          </p:stCondLst>
                                        </p:cTn>
                                        <p:tgtEl>
                                          <p:spTgt spid="8"/>
                                        </p:tgtEl>
                                      </p:cBhvr>
                                      <p:to x="100000" y="80000"/>
                                    </p:animScale>
                                    <p:animScale>
                                      <p:cBhvr>
                                        <p:cTn id="55" dur="166" decel="50000">
                                          <p:stCondLst>
                                            <p:cond delay="1338"/>
                                          </p:stCondLst>
                                        </p:cTn>
                                        <p:tgtEl>
                                          <p:spTgt spid="8"/>
                                        </p:tgtEl>
                                      </p:cBhvr>
                                      <p:to x="100000" y="100000"/>
                                    </p:animScale>
                                    <p:animScale>
                                      <p:cBhvr>
                                        <p:cTn id="56" dur="26">
                                          <p:stCondLst>
                                            <p:cond delay="1642"/>
                                          </p:stCondLst>
                                        </p:cTn>
                                        <p:tgtEl>
                                          <p:spTgt spid="8"/>
                                        </p:tgtEl>
                                      </p:cBhvr>
                                      <p:to x="100000" y="90000"/>
                                    </p:animScale>
                                    <p:animScale>
                                      <p:cBhvr>
                                        <p:cTn id="57" dur="166" decel="50000">
                                          <p:stCondLst>
                                            <p:cond delay="1668"/>
                                          </p:stCondLst>
                                        </p:cTn>
                                        <p:tgtEl>
                                          <p:spTgt spid="8"/>
                                        </p:tgtEl>
                                      </p:cBhvr>
                                      <p:to x="100000" y="100000"/>
                                    </p:animScale>
                                    <p:animScale>
                                      <p:cBhvr>
                                        <p:cTn id="58" dur="26">
                                          <p:stCondLst>
                                            <p:cond delay="1808"/>
                                          </p:stCondLst>
                                        </p:cTn>
                                        <p:tgtEl>
                                          <p:spTgt spid="8"/>
                                        </p:tgtEl>
                                      </p:cBhvr>
                                      <p:to x="100000" y="95000"/>
                                    </p:animScale>
                                    <p:animScale>
                                      <p:cBhvr>
                                        <p:cTn id="59" dur="166" decel="50000">
                                          <p:stCondLst>
                                            <p:cond delay="1834"/>
                                          </p:stCondLst>
                                        </p:cTn>
                                        <p:tgtEl>
                                          <p:spTgt spid="8"/>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down)">
                                      <p:cBhvr>
                                        <p:cTn id="64" dur="580">
                                          <p:stCondLst>
                                            <p:cond delay="0"/>
                                          </p:stCondLst>
                                        </p:cTn>
                                        <p:tgtEl>
                                          <p:spTgt spid="9"/>
                                        </p:tgtEl>
                                      </p:cBhvr>
                                    </p:animEffect>
                                    <p:anim calcmode="lin" valueType="num">
                                      <p:cBhvr>
                                        <p:cTn id="6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0" dur="26">
                                          <p:stCondLst>
                                            <p:cond delay="650"/>
                                          </p:stCondLst>
                                        </p:cTn>
                                        <p:tgtEl>
                                          <p:spTgt spid="9"/>
                                        </p:tgtEl>
                                      </p:cBhvr>
                                      <p:to x="100000" y="60000"/>
                                    </p:animScale>
                                    <p:animScale>
                                      <p:cBhvr>
                                        <p:cTn id="71" dur="166" decel="50000">
                                          <p:stCondLst>
                                            <p:cond delay="676"/>
                                          </p:stCondLst>
                                        </p:cTn>
                                        <p:tgtEl>
                                          <p:spTgt spid="9"/>
                                        </p:tgtEl>
                                      </p:cBhvr>
                                      <p:to x="100000" y="100000"/>
                                    </p:animScale>
                                    <p:animScale>
                                      <p:cBhvr>
                                        <p:cTn id="72" dur="26">
                                          <p:stCondLst>
                                            <p:cond delay="1312"/>
                                          </p:stCondLst>
                                        </p:cTn>
                                        <p:tgtEl>
                                          <p:spTgt spid="9"/>
                                        </p:tgtEl>
                                      </p:cBhvr>
                                      <p:to x="100000" y="80000"/>
                                    </p:animScale>
                                    <p:animScale>
                                      <p:cBhvr>
                                        <p:cTn id="73" dur="166" decel="50000">
                                          <p:stCondLst>
                                            <p:cond delay="1338"/>
                                          </p:stCondLst>
                                        </p:cTn>
                                        <p:tgtEl>
                                          <p:spTgt spid="9"/>
                                        </p:tgtEl>
                                      </p:cBhvr>
                                      <p:to x="100000" y="100000"/>
                                    </p:animScale>
                                    <p:animScale>
                                      <p:cBhvr>
                                        <p:cTn id="74" dur="26">
                                          <p:stCondLst>
                                            <p:cond delay="1642"/>
                                          </p:stCondLst>
                                        </p:cTn>
                                        <p:tgtEl>
                                          <p:spTgt spid="9"/>
                                        </p:tgtEl>
                                      </p:cBhvr>
                                      <p:to x="100000" y="90000"/>
                                    </p:animScale>
                                    <p:animScale>
                                      <p:cBhvr>
                                        <p:cTn id="75" dur="166" decel="50000">
                                          <p:stCondLst>
                                            <p:cond delay="1668"/>
                                          </p:stCondLst>
                                        </p:cTn>
                                        <p:tgtEl>
                                          <p:spTgt spid="9"/>
                                        </p:tgtEl>
                                      </p:cBhvr>
                                      <p:to x="100000" y="100000"/>
                                    </p:animScale>
                                    <p:animScale>
                                      <p:cBhvr>
                                        <p:cTn id="76" dur="26">
                                          <p:stCondLst>
                                            <p:cond delay="1808"/>
                                          </p:stCondLst>
                                        </p:cTn>
                                        <p:tgtEl>
                                          <p:spTgt spid="9"/>
                                        </p:tgtEl>
                                      </p:cBhvr>
                                      <p:to x="100000" y="95000"/>
                                    </p:animScale>
                                    <p:animScale>
                                      <p:cBhvr>
                                        <p:cTn id="77" dur="166" decel="50000">
                                          <p:stCondLst>
                                            <p:cond delay="1834"/>
                                          </p:stCondLst>
                                        </p:cTn>
                                        <p:tgtEl>
                                          <p:spTgt spid="9"/>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grpId="0"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ipe(down)">
                                      <p:cBhvr>
                                        <p:cTn id="82" dur="580">
                                          <p:stCondLst>
                                            <p:cond delay="0"/>
                                          </p:stCondLst>
                                        </p:cTn>
                                        <p:tgtEl>
                                          <p:spTgt spid="10"/>
                                        </p:tgtEl>
                                      </p:cBhvr>
                                    </p:animEffect>
                                    <p:anim calcmode="lin" valueType="num">
                                      <p:cBhvr>
                                        <p:cTn id="8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8" dur="26">
                                          <p:stCondLst>
                                            <p:cond delay="650"/>
                                          </p:stCondLst>
                                        </p:cTn>
                                        <p:tgtEl>
                                          <p:spTgt spid="10"/>
                                        </p:tgtEl>
                                      </p:cBhvr>
                                      <p:to x="100000" y="60000"/>
                                    </p:animScale>
                                    <p:animScale>
                                      <p:cBhvr>
                                        <p:cTn id="89" dur="166" decel="50000">
                                          <p:stCondLst>
                                            <p:cond delay="676"/>
                                          </p:stCondLst>
                                        </p:cTn>
                                        <p:tgtEl>
                                          <p:spTgt spid="10"/>
                                        </p:tgtEl>
                                      </p:cBhvr>
                                      <p:to x="100000" y="100000"/>
                                    </p:animScale>
                                    <p:animScale>
                                      <p:cBhvr>
                                        <p:cTn id="90" dur="26">
                                          <p:stCondLst>
                                            <p:cond delay="1312"/>
                                          </p:stCondLst>
                                        </p:cTn>
                                        <p:tgtEl>
                                          <p:spTgt spid="10"/>
                                        </p:tgtEl>
                                      </p:cBhvr>
                                      <p:to x="100000" y="80000"/>
                                    </p:animScale>
                                    <p:animScale>
                                      <p:cBhvr>
                                        <p:cTn id="91" dur="166" decel="50000">
                                          <p:stCondLst>
                                            <p:cond delay="1338"/>
                                          </p:stCondLst>
                                        </p:cTn>
                                        <p:tgtEl>
                                          <p:spTgt spid="10"/>
                                        </p:tgtEl>
                                      </p:cBhvr>
                                      <p:to x="100000" y="100000"/>
                                    </p:animScale>
                                    <p:animScale>
                                      <p:cBhvr>
                                        <p:cTn id="92" dur="26">
                                          <p:stCondLst>
                                            <p:cond delay="1642"/>
                                          </p:stCondLst>
                                        </p:cTn>
                                        <p:tgtEl>
                                          <p:spTgt spid="10"/>
                                        </p:tgtEl>
                                      </p:cBhvr>
                                      <p:to x="100000" y="90000"/>
                                    </p:animScale>
                                    <p:animScale>
                                      <p:cBhvr>
                                        <p:cTn id="93" dur="166" decel="50000">
                                          <p:stCondLst>
                                            <p:cond delay="1668"/>
                                          </p:stCondLst>
                                        </p:cTn>
                                        <p:tgtEl>
                                          <p:spTgt spid="10"/>
                                        </p:tgtEl>
                                      </p:cBhvr>
                                      <p:to x="100000" y="100000"/>
                                    </p:animScale>
                                    <p:animScale>
                                      <p:cBhvr>
                                        <p:cTn id="94" dur="26">
                                          <p:stCondLst>
                                            <p:cond delay="1808"/>
                                          </p:stCondLst>
                                        </p:cTn>
                                        <p:tgtEl>
                                          <p:spTgt spid="10"/>
                                        </p:tgtEl>
                                      </p:cBhvr>
                                      <p:to x="100000" y="95000"/>
                                    </p:animScale>
                                    <p:animScale>
                                      <p:cBhvr>
                                        <p:cTn id="95" dur="166" decel="50000">
                                          <p:stCondLst>
                                            <p:cond delay="1834"/>
                                          </p:stCondLst>
                                        </p:cTn>
                                        <p:tgtEl>
                                          <p:spTgt spid="10"/>
                                        </p:tgtEl>
                                      </p:cBhvr>
                                      <p:to x="100000" y="100000"/>
                                    </p:animScale>
                                  </p:childTnLst>
                                </p:cTn>
                              </p:par>
                            </p:childTnLst>
                          </p:cTn>
                        </p:par>
                      </p:childTnLst>
                    </p:cTn>
                  </p:par>
                  <p:par>
                    <p:cTn id="96" fill="hold">
                      <p:stCondLst>
                        <p:cond delay="indefinite"/>
                      </p:stCondLst>
                      <p:childTnLst>
                        <p:par>
                          <p:cTn id="97" fill="hold">
                            <p:stCondLst>
                              <p:cond delay="0"/>
                            </p:stCondLst>
                            <p:childTnLst>
                              <p:par>
                                <p:cTn id="98" presetID="26" presetClass="entr" presetSubtype="0" fill="hold" grpId="0" nodeType="click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wipe(down)">
                                      <p:cBhvr>
                                        <p:cTn id="100" dur="580">
                                          <p:stCondLst>
                                            <p:cond delay="0"/>
                                          </p:stCondLst>
                                        </p:cTn>
                                        <p:tgtEl>
                                          <p:spTgt spid="14"/>
                                        </p:tgtEl>
                                      </p:cBhvr>
                                    </p:animEffect>
                                    <p:anim calcmode="lin" valueType="num">
                                      <p:cBhvr>
                                        <p:cTn id="10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06" dur="26">
                                          <p:stCondLst>
                                            <p:cond delay="650"/>
                                          </p:stCondLst>
                                        </p:cTn>
                                        <p:tgtEl>
                                          <p:spTgt spid="14"/>
                                        </p:tgtEl>
                                      </p:cBhvr>
                                      <p:to x="100000" y="60000"/>
                                    </p:animScale>
                                    <p:animScale>
                                      <p:cBhvr>
                                        <p:cTn id="107" dur="166" decel="50000">
                                          <p:stCondLst>
                                            <p:cond delay="676"/>
                                          </p:stCondLst>
                                        </p:cTn>
                                        <p:tgtEl>
                                          <p:spTgt spid="14"/>
                                        </p:tgtEl>
                                      </p:cBhvr>
                                      <p:to x="100000" y="100000"/>
                                    </p:animScale>
                                    <p:animScale>
                                      <p:cBhvr>
                                        <p:cTn id="108" dur="26">
                                          <p:stCondLst>
                                            <p:cond delay="1312"/>
                                          </p:stCondLst>
                                        </p:cTn>
                                        <p:tgtEl>
                                          <p:spTgt spid="14"/>
                                        </p:tgtEl>
                                      </p:cBhvr>
                                      <p:to x="100000" y="80000"/>
                                    </p:animScale>
                                    <p:animScale>
                                      <p:cBhvr>
                                        <p:cTn id="109" dur="166" decel="50000">
                                          <p:stCondLst>
                                            <p:cond delay="1338"/>
                                          </p:stCondLst>
                                        </p:cTn>
                                        <p:tgtEl>
                                          <p:spTgt spid="14"/>
                                        </p:tgtEl>
                                      </p:cBhvr>
                                      <p:to x="100000" y="100000"/>
                                    </p:animScale>
                                    <p:animScale>
                                      <p:cBhvr>
                                        <p:cTn id="110" dur="26">
                                          <p:stCondLst>
                                            <p:cond delay="1642"/>
                                          </p:stCondLst>
                                        </p:cTn>
                                        <p:tgtEl>
                                          <p:spTgt spid="14"/>
                                        </p:tgtEl>
                                      </p:cBhvr>
                                      <p:to x="100000" y="90000"/>
                                    </p:animScale>
                                    <p:animScale>
                                      <p:cBhvr>
                                        <p:cTn id="111" dur="166" decel="50000">
                                          <p:stCondLst>
                                            <p:cond delay="1668"/>
                                          </p:stCondLst>
                                        </p:cTn>
                                        <p:tgtEl>
                                          <p:spTgt spid="14"/>
                                        </p:tgtEl>
                                      </p:cBhvr>
                                      <p:to x="100000" y="100000"/>
                                    </p:animScale>
                                    <p:animScale>
                                      <p:cBhvr>
                                        <p:cTn id="112" dur="26">
                                          <p:stCondLst>
                                            <p:cond delay="1808"/>
                                          </p:stCondLst>
                                        </p:cTn>
                                        <p:tgtEl>
                                          <p:spTgt spid="14"/>
                                        </p:tgtEl>
                                      </p:cBhvr>
                                      <p:to x="100000" y="95000"/>
                                    </p:animScale>
                                    <p:animScale>
                                      <p:cBhvr>
                                        <p:cTn id="113"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P spid="10" grpId="0" animBg="1"/>
      <p:bldP spid="11"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01291" y="535577"/>
            <a:ext cx="8390710" cy="6420173"/>
          </a:xfrm>
          <a:prstGeom prst="rect">
            <a:avLst/>
          </a:prstGeom>
        </p:spPr>
        <p:txBody>
          <a:bodyPr wrap="square">
            <a:spAutoFit/>
          </a:bodyPr>
          <a:lstStyle/>
          <a:p>
            <a:r>
              <a:rPr lang="en-US" sz="4400" dirty="0" smtClean="0">
                <a:latin typeface="Arial Rounded MT Bold" panose="020F0704030504030204" pitchFamily="34" charset="0"/>
              </a:rPr>
              <a:t>My brothers,</a:t>
            </a:r>
          </a:p>
          <a:p>
            <a:r>
              <a:rPr lang="en-US" sz="4400" dirty="0" smtClean="0">
                <a:latin typeface="Arial Rounded MT Bold" panose="020F0704030504030204" pitchFamily="34" charset="0"/>
              </a:rPr>
              <a:t>I </a:t>
            </a:r>
            <a:r>
              <a:rPr lang="en-US" sz="4400" dirty="0" smtClean="0">
                <a:latin typeface="Arial Rounded MT Bold" panose="020F0704030504030204" pitchFamily="34" charset="0"/>
              </a:rPr>
              <a:t>stand before you today with a heart overflowing with grief .You are fully aware of the events that are going on  and understand their import .we have been trying to do our best to cope with the situation. </a:t>
            </a:r>
            <a:endParaRPr lang="en-US" sz="4400" dirty="0">
              <a:latin typeface="Arial Rounded MT Bold" panose="020F0704030504030204" pitchFamily="34" charset="0"/>
            </a:endParaRPr>
          </a:p>
        </p:txBody>
      </p:sp>
      <p:sp>
        <p:nvSpPr>
          <p:cNvPr id="6" name="TextBox 5"/>
          <p:cNvSpPr txBox="1"/>
          <p:nvPr/>
        </p:nvSpPr>
        <p:spPr>
          <a:xfrm>
            <a:off x="5106573" y="0"/>
            <a:ext cx="5936566" cy="769441"/>
          </a:xfrm>
          <a:prstGeom prst="rect">
            <a:avLst/>
          </a:prstGeom>
          <a:noFill/>
        </p:spPr>
        <p:txBody>
          <a:bodyPr wrap="square" rtlCol="0">
            <a:spAutoFit/>
          </a:bodyPr>
          <a:lstStyle/>
          <a:p>
            <a:r>
              <a:rPr lang="en-US" sz="4400" b="1" i="1" dirty="0" smtClean="0">
                <a:latin typeface="Arial Rounded MT Bold" panose="020F0704030504030204" pitchFamily="34" charset="0"/>
              </a:rPr>
              <a:t>Now read the text.</a:t>
            </a:r>
            <a:endParaRPr lang="en-US" sz="4400" b="1" i="1" dirty="0">
              <a:latin typeface="Arial Rounded MT Bold" panose="020F070403050403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7" y="222068"/>
            <a:ext cx="3699804" cy="63616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5597847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43531" y="0"/>
            <a:ext cx="8243669" cy="6863417"/>
          </a:xfrm>
          <a:prstGeom prst="rect">
            <a:avLst/>
          </a:prstGeom>
        </p:spPr>
        <p:txBody>
          <a:bodyPr wrap="square">
            <a:spAutoFit/>
          </a:bodyPr>
          <a:lstStyle/>
          <a:p>
            <a:r>
              <a:rPr lang="en-US" sz="4400" dirty="0" smtClean="0">
                <a:latin typeface="Arial Rounded MT Bold" panose="020F0704030504030204" pitchFamily="34" charset="0"/>
              </a:rPr>
              <a:t>And yet, unfortunately, the street of Dhaka, </a:t>
            </a:r>
            <a:r>
              <a:rPr lang="en-US" sz="4400" dirty="0" err="1" smtClean="0">
                <a:latin typeface="Arial Rounded MT Bold" panose="020F0704030504030204" pitchFamily="34" charset="0"/>
              </a:rPr>
              <a:t>Chattagram</a:t>
            </a:r>
            <a:r>
              <a:rPr lang="en-US" sz="4400" dirty="0" smtClean="0">
                <a:latin typeface="Arial Rounded MT Bold" panose="020F0704030504030204" pitchFamily="34" charset="0"/>
              </a:rPr>
              <a:t>, Khulna, </a:t>
            </a:r>
            <a:r>
              <a:rPr lang="en-US" sz="4400" dirty="0" err="1" smtClean="0">
                <a:latin typeface="Arial Rounded MT Bold" panose="020F0704030504030204" pitchFamily="34" charset="0"/>
              </a:rPr>
              <a:t>Rajshahi</a:t>
            </a:r>
            <a:r>
              <a:rPr lang="en-US" sz="4400" dirty="0" smtClean="0">
                <a:latin typeface="Arial Rounded MT Bold" panose="020F0704030504030204" pitchFamily="34" charset="0"/>
              </a:rPr>
              <a:t> and Rangpur are awash with the blood of our brothers. The people of Bengal now want to be free, the people of Bengal now want to live, and the people of Bengal now want their rights.</a:t>
            </a:r>
            <a:endParaRPr lang="en-US" sz="4400" dirty="0">
              <a:latin typeface="Arial Rounded MT Bold" panose="020F070403050403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847" y="278538"/>
            <a:ext cx="3348110" cy="37448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981" y="4023360"/>
            <a:ext cx="3319976" cy="23633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404949" y="3605349"/>
            <a:ext cx="3119007" cy="707886"/>
          </a:xfrm>
          <a:prstGeom prst="rect">
            <a:avLst/>
          </a:prstGeom>
          <a:noFill/>
        </p:spPr>
        <p:txBody>
          <a:bodyPr wrap="square" rtlCol="0">
            <a:spAutoFit/>
          </a:bodyPr>
          <a:lstStyle/>
          <a:p>
            <a:r>
              <a:rPr lang="en-US" sz="4000" dirty="0" smtClean="0">
                <a:solidFill>
                  <a:srgbClr val="FFFF00"/>
                </a:solidFill>
                <a:latin typeface="Arial Rounded MT Bold" panose="020F0704030504030204" pitchFamily="34" charset="0"/>
              </a:rPr>
              <a:t>Bloodshed</a:t>
            </a:r>
            <a:endParaRPr lang="en-US" sz="4000" dirty="0">
              <a:solidFill>
                <a:srgbClr val="FFFF00"/>
              </a:solidFill>
              <a:latin typeface="Arial Rounded MT Bold" panose="020F0704030504030204" pitchFamily="34" charset="0"/>
            </a:endParaRPr>
          </a:p>
        </p:txBody>
      </p:sp>
    </p:spTree>
    <p:extLst>
      <p:ext uri="{BB962C8B-B14F-4D97-AF65-F5344CB8AC3E}">
        <p14:creationId xmlns:p14="http://schemas.microsoft.com/office/powerpoint/2010/main" val="2390180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68283" y="-112541"/>
            <a:ext cx="9566031" cy="6863417"/>
          </a:xfrm>
          <a:prstGeom prst="rect">
            <a:avLst/>
          </a:prstGeom>
        </p:spPr>
        <p:txBody>
          <a:bodyPr wrap="square">
            <a:spAutoFit/>
          </a:bodyPr>
          <a:lstStyle/>
          <a:p>
            <a:r>
              <a:rPr lang="en-US" dirty="0" smtClean="0"/>
              <a:t> </a:t>
            </a:r>
            <a:r>
              <a:rPr lang="en-US" sz="4400" dirty="0" smtClean="0">
                <a:latin typeface="Arial Rounded MT Bold" panose="020F0704030504030204" pitchFamily="34" charset="0"/>
              </a:rPr>
              <a:t>What have we done that was wrong? After the elections, the people of Bangladesh voted as one for me, for the </a:t>
            </a:r>
            <a:r>
              <a:rPr lang="en-US" sz="4400" dirty="0" err="1" smtClean="0">
                <a:latin typeface="Arial Rounded MT Bold" panose="020F0704030504030204" pitchFamily="34" charset="0"/>
              </a:rPr>
              <a:t>Awami</a:t>
            </a:r>
            <a:r>
              <a:rPr lang="en-US" sz="4400" dirty="0" smtClean="0">
                <a:latin typeface="Arial Rounded MT Bold" panose="020F0704030504030204" pitchFamily="34" charset="0"/>
              </a:rPr>
              <a:t> League. We were to sit in the National Assembly, draft a constitution for ourselves there, and build our country; the people of this land would thereby get economic, political, cultural freedom. </a:t>
            </a:r>
            <a:endParaRPr lang="en-US" sz="4400" dirty="0">
              <a:latin typeface="Arial Rounded MT Bold" panose="020F0704030504030204" pitchFamily="34" charset="0"/>
            </a:endParaRPr>
          </a:p>
        </p:txBody>
      </p:sp>
      <p:pic>
        <p:nvPicPr>
          <p:cNvPr id="5" name="Picture 4"/>
          <p:cNvPicPr>
            <a:picLocks noChangeAspect="1"/>
          </p:cNvPicPr>
          <p:nvPr/>
        </p:nvPicPr>
        <p:blipFill>
          <a:blip r:embed="rId2"/>
          <a:stretch>
            <a:fillRect/>
          </a:stretch>
        </p:blipFill>
        <p:spPr>
          <a:xfrm>
            <a:off x="110783" y="293662"/>
            <a:ext cx="2857500" cy="30966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3" y="3390313"/>
            <a:ext cx="2857500" cy="28698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110783" y="2483594"/>
            <a:ext cx="2564088" cy="584775"/>
          </a:xfrm>
          <a:prstGeom prst="rect">
            <a:avLst/>
          </a:prstGeom>
          <a:noFill/>
        </p:spPr>
        <p:txBody>
          <a:bodyPr wrap="square" rtlCol="0">
            <a:spAutoFit/>
          </a:bodyPr>
          <a:lstStyle/>
          <a:p>
            <a:r>
              <a:rPr lang="en-US" sz="3200" dirty="0" smtClean="0">
                <a:solidFill>
                  <a:srgbClr val="FF0000"/>
                </a:solidFill>
                <a:latin typeface="Arial Rounded MT Bold" panose="020F0704030504030204" pitchFamily="34" charset="0"/>
              </a:rPr>
              <a:t>President</a:t>
            </a:r>
            <a:r>
              <a:rPr lang="en-US" dirty="0" smtClean="0"/>
              <a:t> </a:t>
            </a:r>
            <a:endParaRPr lang="en-US" dirty="0"/>
          </a:p>
        </p:txBody>
      </p:sp>
      <p:sp>
        <p:nvSpPr>
          <p:cNvPr id="3" name="TextBox 2"/>
          <p:cNvSpPr txBox="1"/>
          <p:nvPr/>
        </p:nvSpPr>
        <p:spPr>
          <a:xfrm>
            <a:off x="222069" y="5580245"/>
            <a:ext cx="3039625" cy="584775"/>
          </a:xfrm>
          <a:prstGeom prst="rect">
            <a:avLst/>
          </a:prstGeom>
          <a:noFill/>
        </p:spPr>
        <p:txBody>
          <a:bodyPr wrap="square" rtlCol="0">
            <a:spAutoFit/>
          </a:bodyPr>
          <a:lstStyle/>
          <a:p>
            <a:r>
              <a:rPr lang="en-US" sz="3200" dirty="0">
                <a:solidFill>
                  <a:srgbClr val="FF0000"/>
                </a:solidFill>
                <a:latin typeface="Arial Rounded MT Bold" panose="020F0704030504030204" pitchFamily="34" charset="0"/>
              </a:rPr>
              <a:t>P</a:t>
            </a:r>
            <a:r>
              <a:rPr lang="en-US" sz="3200" dirty="0" smtClean="0">
                <a:solidFill>
                  <a:srgbClr val="FF0000"/>
                </a:solidFill>
                <a:latin typeface="Arial Rounded MT Bold" panose="020F0704030504030204" pitchFamily="34" charset="0"/>
              </a:rPr>
              <a:t>arliament</a:t>
            </a:r>
            <a:endParaRPr lang="en-US" sz="3200" dirty="0">
              <a:solidFill>
                <a:srgbClr val="FF0000"/>
              </a:solidFill>
              <a:latin typeface="Arial Rounded MT Bold" panose="020F0704030504030204" pitchFamily="34" charset="0"/>
            </a:endParaRPr>
          </a:p>
        </p:txBody>
      </p:sp>
    </p:spTree>
    <p:extLst>
      <p:ext uri="{BB962C8B-B14F-4D97-AF65-F5344CB8AC3E}">
        <p14:creationId xmlns:p14="http://schemas.microsoft.com/office/powerpoint/2010/main" val="20996223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ircle(in)">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15397" y="-103891"/>
            <a:ext cx="8356208" cy="6863417"/>
          </a:xfrm>
          <a:prstGeom prst="rect">
            <a:avLst/>
          </a:prstGeom>
        </p:spPr>
        <p:txBody>
          <a:bodyPr wrap="square">
            <a:spAutoFit/>
          </a:bodyPr>
          <a:lstStyle/>
          <a:p>
            <a:r>
              <a:rPr lang="en-US" sz="4400" dirty="0" smtClean="0">
                <a:latin typeface="Arial Rounded MT Bold" panose="020F0704030504030204" pitchFamily="34" charset="0"/>
              </a:rPr>
              <a:t>But it is with regret that I have to report to you today that we have passed through twenty-three tragic years; Bengals history of those years is full of stories of torture inflicted on our people of blood shed by them repeatedly. Twenty three years of a history of man and women agony! </a:t>
            </a:r>
            <a:endParaRPr lang="en-US" sz="4400" dirty="0">
              <a:latin typeface="Arial Rounded MT Bold" panose="020F07040305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89" y="225083"/>
            <a:ext cx="3165231" cy="3404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489" y="3629464"/>
            <a:ext cx="3165231" cy="2982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613955" y="2730138"/>
            <a:ext cx="2246812" cy="646331"/>
          </a:xfrm>
          <a:prstGeom prst="rect">
            <a:avLst/>
          </a:prstGeom>
          <a:noFill/>
        </p:spPr>
        <p:txBody>
          <a:bodyPr wrap="square" rtlCol="0">
            <a:spAutoFit/>
          </a:bodyPr>
          <a:lstStyle/>
          <a:p>
            <a:r>
              <a:rPr lang="en-US" sz="3600" dirty="0" smtClean="0">
                <a:solidFill>
                  <a:srgbClr val="FFFF00"/>
                </a:solidFill>
                <a:latin typeface="Arial Rounded MT Bold" panose="020F0704030504030204" pitchFamily="34" charset="0"/>
              </a:rPr>
              <a:t>Torture</a:t>
            </a:r>
            <a:endParaRPr lang="en-US" sz="3600" dirty="0">
              <a:solidFill>
                <a:srgbClr val="FFFF00"/>
              </a:solidFill>
              <a:latin typeface="Arial Rounded MT Bold" panose="020F0704030504030204" pitchFamily="34" charset="0"/>
            </a:endParaRPr>
          </a:p>
        </p:txBody>
      </p:sp>
      <p:sp>
        <p:nvSpPr>
          <p:cNvPr id="3" name="TextBox 2"/>
          <p:cNvSpPr txBox="1"/>
          <p:nvPr/>
        </p:nvSpPr>
        <p:spPr>
          <a:xfrm>
            <a:off x="964640" y="5811353"/>
            <a:ext cx="1854927" cy="646331"/>
          </a:xfrm>
          <a:prstGeom prst="rect">
            <a:avLst/>
          </a:prstGeom>
          <a:noFill/>
        </p:spPr>
        <p:txBody>
          <a:bodyPr wrap="square" rtlCol="0">
            <a:spAutoFit/>
          </a:bodyPr>
          <a:lstStyle/>
          <a:p>
            <a:r>
              <a:rPr lang="en-US" sz="3600" dirty="0">
                <a:solidFill>
                  <a:srgbClr val="FFFF00"/>
                </a:solidFill>
                <a:latin typeface="Arial Rounded MT Bold" panose="020F0704030504030204" pitchFamily="34" charset="0"/>
              </a:rPr>
              <a:t>A</a:t>
            </a:r>
            <a:r>
              <a:rPr lang="en-US" sz="3600" dirty="0" smtClean="0">
                <a:solidFill>
                  <a:srgbClr val="FFFF00"/>
                </a:solidFill>
                <a:latin typeface="Arial Rounded MT Bold" panose="020F0704030504030204" pitchFamily="34" charset="0"/>
              </a:rPr>
              <a:t>gony</a:t>
            </a:r>
            <a:endParaRPr lang="en-US" sz="3600" dirty="0">
              <a:solidFill>
                <a:srgbClr val="FFFF00"/>
              </a:solidFill>
              <a:latin typeface="Arial Rounded MT Bold" panose="020F0704030504030204" pitchFamily="34" charset="0"/>
            </a:endParaRPr>
          </a:p>
        </p:txBody>
      </p:sp>
    </p:spTree>
    <p:extLst>
      <p:ext uri="{BB962C8B-B14F-4D97-AF65-F5344CB8AC3E}">
        <p14:creationId xmlns:p14="http://schemas.microsoft.com/office/powerpoint/2010/main" val="26284108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80">
                                          <p:stCondLst>
                                            <p:cond delay="0"/>
                                          </p:stCondLst>
                                        </p:cTn>
                                        <p:tgtEl>
                                          <p:spTgt spid="3"/>
                                        </p:tgtEl>
                                      </p:cBhvr>
                                    </p:animEffect>
                                    <p:anim calcmode="lin" valueType="num">
                                      <p:cBhvr>
                                        <p:cTn id="2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3" dur="26">
                                          <p:stCondLst>
                                            <p:cond delay="650"/>
                                          </p:stCondLst>
                                        </p:cTn>
                                        <p:tgtEl>
                                          <p:spTgt spid="3"/>
                                        </p:tgtEl>
                                      </p:cBhvr>
                                      <p:to x="100000" y="60000"/>
                                    </p:animScale>
                                    <p:animScale>
                                      <p:cBhvr>
                                        <p:cTn id="34" dur="166" decel="50000">
                                          <p:stCondLst>
                                            <p:cond delay="676"/>
                                          </p:stCondLst>
                                        </p:cTn>
                                        <p:tgtEl>
                                          <p:spTgt spid="3"/>
                                        </p:tgtEl>
                                      </p:cBhvr>
                                      <p:to x="100000" y="100000"/>
                                    </p:animScale>
                                    <p:animScale>
                                      <p:cBhvr>
                                        <p:cTn id="35" dur="26">
                                          <p:stCondLst>
                                            <p:cond delay="1312"/>
                                          </p:stCondLst>
                                        </p:cTn>
                                        <p:tgtEl>
                                          <p:spTgt spid="3"/>
                                        </p:tgtEl>
                                      </p:cBhvr>
                                      <p:to x="100000" y="80000"/>
                                    </p:animScale>
                                    <p:animScale>
                                      <p:cBhvr>
                                        <p:cTn id="36" dur="166" decel="50000">
                                          <p:stCondLst>
                                            <p:cond delay="1338"/>
                                          </p:stCondLst>
                                        </p:cTn>
                                        <p:tgtEl>
                                          <p:spTgt spid="3"/>
                                        </p:tgtEl>
                                      </p:cBhvr>
                                      <p:to x="100000" y="100000"/>
                                    </p:animScale>
                                    <p:animScale>
                                      <p:cBhvr>
                                        <p:cTn id="37" dur="26">
                                          <p:stCondLst>
                                            <p:cond delay="1642"/>
                                          </p:stCondLst>
                                        </p:cTn>
                                        <p:tgtEl>
                                          <p:spTgt spid="3"/>
                                        </p:tgtEl>
                                      </p:cBhvr>
                                      <p:to x="100000" y="90000"/>
                                    </p:animScale>
                                    <p:animScale>
                                      <p:cBhvr>
                                        <p:cTn id="38" dur="166" decel="50000">
                                          <p:stCondLst>
                                            <p:cond delay="1668"/>
                                          </p:stCondLst>
                                        </p:cTn>
                                        <p:tgtEl>
                                          <p:spTgt spid="3"/>
                                        </p:tgtEl>
                                      </p:cBhvr>
                                      <p:to x="100000" y="100000"/>
                                    </p:animScale>
                                    <p:animScale>
                                      <p:cBhvr>
                                        <p:cTn id="39" dur="26">
                                          <p:stCondLst>
                                            <p:cond delay="1808"/>
                                          </p:stCondLst>
                                        </p:cTn>
                                        <p:tgtEl>
                                          <p:spTgt spid="3"/>
                                        </p:tgtEl>
                                      </p:cBhvr>
                                      <p:to x="100000" y="95000"/>
                                    </p:animScale>
                                    <p:animScale>
                                      <p:cBhvr>
                                        <p:cTn id="40" dur="166" decel="50000">
                                          <p:stCondLst>
                                            <p:cond delay="1834"/>
                                          </p:stCondLst>
                                        </p:cTn>
                                        <p:tgtEl>
                                          <p:spTgt spid="3"/>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circle(in)">
                                      <p:cBhvr>
                                        <p:cTn id="4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60984" y="290005"/>
            <a:ext cx="7831016" cy="6186309"/>
          </a:xfrm>
          <a:prstGeom prst="rect">
            <a:avLst/>
          </a:prstGeom>
        </p:spPr>
        <p:txBody>
          <a:bodyPr wrap="square">
            <a:spAutoFit/>
          </a:bodyPr>
          <a:lstStyle/>
          <a:p>
            <a:r>
              <a:rPr lang="en-US" sz="4400" dirty="0" smtClean="0">
                <a:latin typeface="Arial Rounded MT Bold" panose="020F0704030504030204" pitchFamily="34" charset="0"/>
              </a:rPr>
              <a:t> The history of Bengal is the history of a people who have repeatedly made their highways crimson with their blood. We shed blood in 1952; even though we were the victors in the elections of 1954 we could not form a government then. </a:t>
            </a:r>
            <a:endParaRPr lang="en-US" sz="4400" dirty="0">
              <a:latin typeface="Arial Rounded MT Bold" panose="020F07040305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301" y="3094893"/>
            <a:ext cx="3404381" cy="356430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300" y="140677"/>
            <a:ext cx="3404381" cy="28416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478300" y="372402"/>
            <a:ext cx="3181306" cy="1323439"/>
          </a:xfrm>
          <a:prstGeom prst="rect">
            <a:avLst/>
          </a:prstGeom>
          <a:noFill/>
        </p:spPr>
        <p:txBody>
          <a:bodyPr wrap="square" rtlCol="0">
            <a:spAutoFit/>
          </a:bodyPr>
          <a:lstStyle/>
          <a:p>
            <a:r>
              <a:rPr lang="en-US" sz="4000" dirty="0" smtClean="0">
                <a:solidFill>
                  <a:srgbClr val="FFFF00"/>
                </a:solidFill>
                <a:latin typeface="Arial Rounded MT Bold" panose="020F0704030504030204" pitchFamily="34" charset="0"/>
              </a:rPr>
              <a:t>21 February 1952</a:t>
            </a:r>
            <a:endParaRPr lang="en-US" sz="4000" dirty="0">
              <a:solidFill>
                <a:srgbClr val="FFFF00"/>
              </a:solidFill>
              <a:latin typeface="Arial Rounded MT Bold" panose="020F0704030504030204" pitchFamily="34" charset="0"/>
            </a:endParaRPr>
          </a:p>
        </p:txBody>
      </p:sp>
      <p:sp>
        <p:nvSpPr>
          <p:cNvPr id="3" name="TextBox 2"/>
          <p:cNvSpPr txBox="1"/>
          <p:nvPr/>
        </p:nvSpPr>
        <p:spPr>
          <a:xfrm>
            <a:off x="554667" y="3094893"/>
            <a:ext cx="2854740" cy="1323439"/>
          </a:xfrm>
          <a:prstGeom prst="rect">
            <a:avLst/>
          </a:prstGeom>
          <a:noFill/>
        </p:spPr>
        <p:txBody>
          <a:bodyPr wrap="square" rtlCol="0">
            <a:spAutoFit/>
          </a:bodyPr>
          <a:lstStyle/>
          <a:p>
            <a:r>
              <a:rPr lang="en-US" sz="4000" dirty="0" smtClean="0">
                <a:solidFill>
                  <a:srgbClr val="FFFF00"/>
                </a:solidFill>
                <a:latin typeface="Arial Rounded MT Bold" panose="020F0704030504030204" pitchFamily="34" charset="0"/>
              </a:rPr>
              <a:t>Elections of 1954</a:t>
            </a:r>
            <a:endParaRPr lang="en-US" sz="4000" dirty="0">
              <a:solidFill>
                <a:srgbClr val="FFFF00"/>
              </a:solidFill>
              <a:latin typeface="Arial Rounded MT Bold" panose="020F0704030504030204" pitchFamily="34" charset="0"/>
            </a:endParaRPr>
          </a:p>
        </p:txBody>
      </p:sp>
    </p:spTree>
    <p:extLst>
      <p:ext uri="{BB962C8B-B14F-4D97-AF65-F5344CB8AC3E}">
        <p14:creationId xmlns:p14="http://schemas.microsoft.com/office/powerpoint/2010/main" val="3968927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circle(in)">
                                      <p:cBhvr>
                                        <p:cTn id="3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Ribbon 3"/>
          <p:cNvSpPr/>
          <p:nvPr/>
        </p:nvSpPr>
        <p:spPr>
          <a:xfrm rot="10800000" flipV="1">
            <a:off x="334608" y="385034"/>
            <a:ext cx="5464116" cy="905691"/>
          </a:xfrm>
          <a:prstGeom prst="ribb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800" i="1" dirty="0">
                <a:solidFill>
                  <a:schemeClr val="tx1"/>
                </a:solidFill>
                <a:latin typeface="Arial Rounded MT Bold" panose="020F0704030504030204" pitchFamily="34" charset="0"/>
              </a:rPr>
              <a:t>Identity</a:t>
            </a:r>
          </a:p>
        </p:txBody>
      </p:sp>
      <p:sp>
        <p:nvSpPr>
          <p:cNvPr id="13" name="Vertical Scroll 12"/>
          <p:cNvSpPr/>
          <p:nvPr/>
        </p:nvSpPr>
        <p:spPr>
          <a:xfrm>
            <a:off x="5261318" y="385033"/>
            <a:ext cx="6639950" cy="5542671"/>
          </a:xfrm>
          <a:prstGeom prst="vertic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i="1" dirty="0" smtClean="0">
                <a:solidFill>
                  <a:schemeClr val="tx1"/>
                </a:solidFill>
                <a:latin typeface="Arial Rounded MT Bold" panose="020F0704030504030204" pitchFamily="34" charset="0"/>
              </a:rPr>
              <a:t>Sabina </a:t>
            </a:r>
            <a:r>
              <a:rPr lang="en-US" sz="4000" i="1" dirty="0" err="1" smtClean="0">
                <a:solidFill>
                  <a:schemeClr val="tx1"/>
                </a:solidFill>
                <a:latin typeface="Arial Rounded MT Bold" panose="020F0704030504030204" pitchFamily="34" charset="0"/>
              </a:rPr>
              <a:t>Yeasmin</a:t>
            </a:r>
            <a:endParaRPr lang="en-US" sz="4000" i="1" dirty="0" smtClean="0">
              <a:solidFill>
                <a:schemeClr val="tx1"/>
              </a:solidFill>
              <a:latin typeface="Arial Rounded MT Bold" panose="020F0704030504030204" pitchFamily="34" charset="0"/>
            </a:endParaRPr>
          </a:p>
          <a:p>
            <a:pPr algn="ctr"/>
            <a:r>
              <a:rPr lang="en-US" sz="4000" i="1" dirty="0" smtClean="0">
                <a:solidFill>
                  <a:schemeClr val="tx1"/>
                </a:solidFill>
                <a:latin typeface="Arial Rounded MT Bold" panose="020F0704030504030204" pitchFamily="34" charset="0"/>
              </a:rPr>
              <a:t>Lecturer in English </a:t>
            </a:r>
          </a:p>
          <a:p>
            <a:pPr algn="ctr"/>
            <a:r>
              <a:rPr lang="en-US" sz="4000" i="1" dirty="0" err="1" smtClean="0">
                <a:solidFill>
                  <a:schemeClr val="tx1"/>
                </a:solidFill>
                <a:latin typeface="Arial Rounded MT Bold" panose="020F0704030504030204" pitchFamily="34" charset="0"/>
              </a:rPr>
              <a:t>Baridhara</a:t>
            </a:r>
            <a:r>
              <a:rPr lang="en-US" sz="4000" i="1" dirty="0" smtClean="0">
                <a:solidFill>
                  <a:schemeClr val="tx1"/>
                </a:solidFill>
                <a:latin typeface="Arial Rounded MT Bold" panose="020F0704030504030204" pitchFamily="34" charset="0"/>
              </a:rPr>
              <a:t> </a:t>
            </a:r>
            <a:r>
              <a:rPr lang="en-US" sz="4000" i="1" dirty="0" err="1">
                <a:solidFill>
                  <a:schemeClr val="tx1"/>
                </a:solidFill>
                <a:latin typeface="Arial Rounded MT Bold" panose="020F0704030504030204" pitchFamily="34" charset="0"/>
              </a:rPr>
              <a:t>N</a:t>
            </a:r>
            <a:r>
              <a:rPr lang="en-US" sz="4000" i="1" dirty="0" err="1" smtClean="0">
                <a:solidFill>
                  <a:schemeClr val="tx1"/>
                </a:solidFill>
                <a:latin typeface="Arial Rounded MT Bold" panose="020F0704030504030204" pitchFamily="34" charset="0"/>
              </a:rPr>
              <a:t>azmul</a:t>
            </a:r>
            <a:r>
              <a:rPr lang="en-US" sz="4000" i="1" dirty="0" smtClean="0">
                <a:solidFill>
                  <a:schemeClr val="tx1"/>
                </a:solidFill>
                <a:latin typeface="Arial Rounded MT Bold" panose="020F0704030504030204" pitchFamily="34" charset="0"/>
              </a:rPr>
              <a:t> </a:t>
            </a:r>
            <a:r>
              <a:rPr lang="en-US" sz="4000" i="1" dirty="0" err="1" smtClean="0">
                <a:solidFill>
                  <a:schemeClr val="tx1"/>
                </a:solidFill>
                <a:latin typeface="Arial Rounded MT Bold" panose="020F0704030504030204" pitchFamily="34" charset="0"/>
              </a:rPr>
              <a:t>Ulum</a:t>
            </a:r>
            <a:r>
              <a:rPr lang="en-US" sz="4000" i="1" dirty="0" smtClean="0">
                <a:solidFill>
                  <a:schemeClr val="tx1"/>
                </a:solidFill>
                <a:latin typeface="Arial Rounded MT Bold" panose="020F0704030504030204" pitchFamily="34" charset="0"/>
              </a:rPr>
              <a:t> </a:t>
            </a:r>
            <a:r>
              <a:rPr lang="en-US" sz="4000" i="1" dirty="0" err="1" smtClean="0">
                <a:solidFill>
                  <a:schemeClr val="tx1"/>
                </a:solidFill>
                <a:latin typeface="Arial Rounded MT Bold" panose="020F0704030504030204" pitchFamily="34" charset="0"/>
              </a:rPr>
              <a:t>Alim</a:t>
            </a:r>
            <a:r>
              <a:rPr lang="en-US" sz="4000" i="1" dirty="0" smtClean="0">
                <a:solidFill>
                  <a:schemeClr val="tx1"/>
                </a:solidFill>
                <a:latin typeface="Arial Rounded MT Bold" panose="020F0704030504030204" pitchFamily="34" charset="0"/>
              </a:rPr>
              <a:t> Madrasah</a:t>
            </a:r>
          </a:p>
          <a:p>
            <a:pPr algn="ctr"/>
            <a:r>
              <a:rPr lang="en-US" sz="4000" i="1" dirty="0" err="1" smtClean="0">
                <a:solidFill>
                  <a:schemeClr val="tx1"/>
                </a:solidFill>
                <a:latin typeface="Arial Rounded MT Bold" panose="020F0704030504030204" pitchFamily="34" charset="0"/>
              </a:rPr>
              <a:t>Badda</a:t>
            </a:r>
            <a:r>
              <a:rPr lang="en-US" sz="4000" i="1" dirty="0" smtClean="0">
                <a:solidFill>
                  <a:schemeClr val="tx1"/>
                </a:solidFill>
                <a:latin typeface="Arial Rounded MT Bold" panose="020F0704030504030204" pitchFamily="34" charset="0"/>
              </a:rPr>
              <a:t>, Dhaka</a:t>
            </a:r>
            <a:endParaRPr lang="en-US" sz="4000" i="1" dirty="0">
              <a:solidFill>
                <a:schemeClr val="tx1"/>
              </a:solidFill>
              <a:latin typeface="Arial Rounded MT Bold" panose="020F0704030504030204" pitchFamily="34" charset="0"/>
            </a:endParaRPr>
          </a:p>
        </p:txBody>
      </p:sp>
      <p:pic>
        <p:nvPicPr>
          <p:cNvPr id="14" name="Picture 2" descr="C:\Users\Sabina Yasmin\Desktop\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4863" y="1561513"/>
            <a:ext cx="3794929" cy="3789909"/>
          </a:xfrm>
          <a:prstGeom prst="ellipse">
            <a:avLst/>
          </a:prstGeom>
          <a:ln w="190500" cap="rnd">
            <a:solidFill>
              <a:srgbClr val="C8C6BD"/>
            </a:solidFill>
            <a:prstDash val="solid"/>
          </a:ln>
          <a:effectLst>
            <a:outerShdw blurRad="127000" algn="bl" rotWithShape="0">
              <a:srgbClr val="000000"/>
            </a:outerShdw>
            <a:reflection blurRad="6350" stA="50000" endA="295" endPos="92000" dist="101600" dir="5400000" sy="-100000" algn="bl" rotWithShape="0"/>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731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83348" y="0"/>
            <a:ext cx="5978769" cy="6186309"/>
          </a:xfrm>
          <a:prstGeom prst="rect">
            <a:avLst/>
          </a:prstGeom>
        </p:spPr>
        <p:txBody>
          <a:bodyPr wrap="square">
            <a:spAutoFit/>
          </a:bodyPr>
          <a:lstStyle/>
          <a:p>
            <a:r>
              <a:rPr lang="en-US" sz="4400" dirty="0" smtClean="0">
                <a:latin typeface="Arial Rounded MT Bold" panose="020F0704030504030204" pitchFamily="34" charset="0"/>
              </a:rPr>
              <a:t> In 1958 </a:t>
            </a:r>
            <a:r>
              <a:rPr lang="en-US" sz="4400" dirty="0" err="1" smtClean="0">
                <a:latin typeface="Arial Rounded MT Bold" panose="020F0704030504030204" pitchFamily="34" charset="0"/>
              </a:rPr>
              <a:t>Ayub</a:t>
            </a:r>
            <a:r>
              <a:rPr lang="en-US" sz="4400" dirty="0" smtClean="0">
                <a:latin typeface="Arial Rounded MT Bold" panose="020F0704030504030204" pitchFamily="34" charset="0"/>
              </a:rPr>
              <a:t> Khan declared Martial Law to enslave us for the next ten years. In 1966 when we launched the six –point –movement our boys were shot dead on 7 June.  </a:t>
            </a:r>
            <a:endParaRPr lang="en-US" sz="4400" dirty="0">
              <a:latin typeface="Arial Rounded MT Bold" panose="020F07040305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148" y="4101737"/>
            <a:ext cx="5081252" cy="25452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708" y="167121"/>
            <a:ext cx="5081252" cy="38301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927059" y="2802991"/>
            <a:ext cx="4037429" cy="830997"/>
          </a:xfrm>
          <a:prstGeom prst="rect">
            <a:avLst/>
          </a:prstGeom>
          <a:noFill/>
        </p:spPr>
        <p:txBody>
          <a:bodyPr wrap="square" rtlCol="0">
            <a:spAutoFit/>
          </a:bodyPr>
          <a:lstStyle/>
          <a:p>
            <a:r>
              <a:rPr lang="en-US" sz="4800" dirty="0" err="1" smtClean="0">
                <a:solidFill>
                  <a:srgbClr val="FFFF00"/>
                </a:solidFill>
                <a:latin typeface="Arial Rounded MT Bold" panose="020F0704030504030204" pitchFamily="34" charset="0"/>
              </a:rPr>
              <a:t>Ayub</a:t>
            </a:r>
            <a:r>
              <a:rPr lang="en-US" sz="4800" dirty="0" smtClean="0">
                <a:solidFill>
                  <a:srgbClr val="FFFF00"/>
                </a:solidFill>
                <a:latin typeface="Arial Rounded MT Bold" panose="020F0704030504030204" pitchFamily="34" charset="0"/>
              </a:rPr>
              <a:t> Khan</a:t>
            </a:r>
            <a:endParaRPr lang="en-US" sz="4800" dirty="0">
              <a:solidFill>
                <a:srgbClr val="FFFF00"/>
              </a:solidFill>
              <a:latin typeface="Arial Rounded MT Bold" panose="020F0704030504030204" pitchFamily="34" charset="0"/>
            </a:endParaRPr>
          </a:p>
        </p:txBody>
      </p:sp>
      <p:sp>
        <p:nvSpPr>
          <p:cNvPr id="3" name="TextBox 2"/>
          <p:cNvSpPr txBox="1"/>
          <p:nvPr/>
        </p:nvSpPr>
        <p:spPr>
          <a:xfrm>
            <a:off x="574766" y="4101737"/>
            <a:ext cx="3840480" cy="830997"/>
          </a:xfrm>
          <a:prstGeom prst="rect">
            <a:avLst/>
          </a:prstGeom>
          <a:noFill/>
        </p:spPr>
        <p:txBody>
          <a:bodyPr wrap="square" rtlCol="0">
            <a:spAutoFit/>
          </a:bodyPr>
          <a:lstStyle/>
          <a:p>
            <a:r>
              <a:rPr lang="en-US" sz="4800" dirty="0" smtClean="0">
                <a:solidFill>
                  <a:srgbClr val="FFFF00"/>
                </a:solidFill>
                <a:latin typeface="Arial Rounded MT Bold" panose="020F0704030504030204" pitchFamily="34" charset="0"/>
              </a:rPr>
              <a:t>Shot dead</a:t>
            </a:r>
            <a:endParaRPr lang="en-US" sz="4800" dirty="0">
              <a:solidFill>
                <a:srgbClr val="FFFF00"/>
              </a:solidFill>
              <a:latin typeface="Arial Rounded MT Bold" panose="020F0704030504030204" pitchFamily="34" charset="0"/>
            </a:endParaRPr>
          </a:p>
        </p:txBody>
      </p:sp>
    </p:spTree>
    <p:extLst>
      <p:ext uri="{BB962C8B-B14F-4D97-AF65-F5344CB8AC3E}">
        <p14:creationId xmlns:p14="http://schemas.microsoft.com/office/powerpoint/2010/main" val="34800406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ppt_w</p:attrName>
                                        </p:attrNameLst>
                                      </p:cBhvr>
                                      <p:tavLst>
                                        <p:tav tm="0">
                                          <p:val>
                                            <p:strVal val="#ppt_w*0.70"/>
                                          </p:val>
                                        </p:tav>
                                        <p:tav tm="100000">
                                          <p:val>
                                            <p:strVal val="#ppt_w"/>
                                          </p:val>
                                        </p:tav>
                                      </p:tavLst>
                                    </p:anim>
                                    <p:anim calcmode="lin" valueType="num">
                                      <p:cBhvr>
                                        <p:cTn id="29" dur="1000" fill="hold"/>
                                        <p:tgtEl>
                                          <p:spTgt spid="3"/>
                                        </p:tgtEl>
                                        <p:attrNameLst>
                                          <p:attrName>ppt_h</p:attrName>
                                        </p:attrNameLst>
                                      </p:cBhvr>
                                      <p:tavLst>
                                        <p:tav tm="0">
                                          <p:val>
                                            <p:strVal val="#ppt_h"/>
                                          </p:val>
                                        </p:tav>
                                        <p:tav tm="100000">
                                          <p:val>
                                            <p:strVal val="#ppt_h"/>
                                          </p:val>
                                        </p:tav>
                                      </p:tavLst>
                                    </p:anim>
                                    <p:animEffect transition="in" filter="fade">
                                      <p:cBhvr>
                                        <p:cTn id="30" dur="1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strVal val="#ppt_w*0.70"/>
                                          </p:val>
                                        </p:tav>
                                        <p:tav tm="100000">
                                          <p:val>
                                            <p:strVal val="#ppt_w"/>
                                          </p:val>
                                        </p:tav>
                                      </p:tavLst>
                                    </p:anim>
                                    <p:anim calcmode="lin" valueType="num">
                                      <p:cBhvr>
                                        <p:cTn id="36" dur="1000" fill="hold"/>
                                        <p:tgtEl>
                                          <p:spTgt spid="4"/>
                                        </p:tgtEl>
                                        <p:attrNameLst>
                                          <p:attrName>ppt_h</p:attrName>
                                        </p:attrNameLst>
                                      </p:cBhvr>
                                      <p:tavLst>
                                        <p:tav tm="0">
                                          <p:val>
                                            <p:strVal val="#ppt_h"/>
                                          </p:val>
                                        </p:tav>
                                        <p:tav tm="100000">
                                          <p:val>
                                            <p:strVal val="#ppt_h"/>
                                          </p:val>
                                        </p:tav>
                                      </p:tavLst>
                                    </p:anim>
                                    <p:animEffect transition="in" filter="fade">
                                      <p:cBhvr>
                                        <p:cTn id="3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4042" y="0"/>
            <a:ext cx="8857957" cy="6863417"/>
          </a:xfrm>
          <a:prstGeom prst="rect">
            <a:avLst/>
          </a:prstGeom>
        </p:spPr>
        <p:txBody>
          <a:bodyPr wrap="square">
            <a:spAutoFit/>
          </a:bodyPr>
          <a:lstStyle/>
          <a:p>
            <a:r>
              <a:rPr lang="en-US" sz="4400" dirty="0" smtClean="0">
                <a:latin typeface="Arial Rounded MT Bold" panose="020F0704030504030204" pitchFamily="34" charset="0"/>
              </a:rPr>
              <a:t> When after the movement of 1969 </a:t>
            </a:r>
            <a:r>
              <a:rPr lang="en-US" sz="4400" dirty="0" err="1" smtClean="0">
                <a:latin typeface="Arial Rounded MT Bold" panose="020F0704030504030204" pitchFamily="34" charset="0"/>
              </a:rPr>
              <a:t>Ayub</a:t>
            </a:r>
            <a:r>
              <a:rPr lang="en-US" sz="4400" dirty="0" smtClean="0">
                <a:latin typeface="Arial Rounded MT Bold" panose="020F0704030504030204" pitchFamily="34" charset="0"/>
              </a:rPr>
              <a:t> Khan fell from power and </a:t>
            </a:r>
            <a:r>
              <a:rPr lang="en-US" sz="4400" dirty="0" err="1" smtClean="0">
                <a:latin typeface="Arial Rounded MT Bold" panose="020F0704030504030204" pitchFamily="34" charset="0"/>
              </a:rPr>
              <a:t>Yahya</a:t>
            </a:r>
            <a:r>
              <a:rPr lang="en-US" sz="4400" dirty="0" smtClean="0">
                <a:latin typeface="Arial Rounded MT Bold" panose="020F0704030504030204" pitchFamily="34" charset="0"/>
              </a:rPr>
              <a:t> Khan assumed the reins of the government the later declared   that he would give us a constitution and restore democracy; We listened to him then. A lot has happened since and election have taken place. </a:t>
            </a:r>
            <a:endParaRPr lang="en-US" sz="4400" dirty="0">
              <a:latin typeface="Arial Rounded MT Bold" panose="020F07040305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914" y="3210071"/>
            <a:ext cx="3094891" cy="34017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915" y="156754"/>
            <a:ext cx="3094890" cy="29381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140678" y="2093243"/>
            <a:ext cx="3709851" cy="769441"/>
          </a:xfrm>
          <a:prstGeom prst="rect">
            <a:avLst/>
          </a:prstGeom>
          <a:noFill/>
        </p:spPr>
        <p:txBody>
          <a:bodyPr wrap="square" rtlCol="0">
            <a:spAutoFit/>
          </a:bodyPr>
          <a:lstStyle/>
          <a:p>
            <a:r>
              <a:rPr lang="en-US" sz="4400" dirty="0" err="1" smtClean="0">
                <a:solidFill>
                  <a:srgbClr val="FFFF00"/>
                </a:solidFill>
                <a:latin typeface="Arial Rounded MT Bold" panose="020F0704030504030204" pitchFamily="34" charset="0"/>
              </a:rPr>
              <a:t>Ayub</a:t>
            </a:r>
            <a:r>
              <a:rPr lang="en-US" sz="4400" dirty="0" smtClean="0">
                <a:solidFill>
                  <a:srgbClr val="FFFF00"/>
                </a:solidFill>
                <a:latin typeface="Arial Rounded MT Bold" panose="020F0704030504030204" pitchFamily="34" charset="0"/>
              </a:rPr>
              <a:t> Khan</a:t>
            </a:r>
            <a:endParaRPr lang="en-US" sz="4400" dirty="0">
              <a:solidFill>
                <a:srgbClr val="FFFF00"/>
              </a:solidFill>
              <a:latin typeface="Arial Rounded MT Bold" panose="020F0704030504030204" pitchFamily="34" charset="0"/>
            </a:endParaRPr>
          </a:p>
        </p:txBody>
      </p:sp>
      <p:sp>
        <p:nvSpPr>
          <p:cNvPr id="3" name="TextBox 2"/>
          <p:cNvSpPr txBox="1"/>
          <p:nvPr/>
        </p:nvSpPr>
        <p:spPr>
          <a:xfrm>
            <a:off x="0" y="5537351"/>
            <a:ext cx="3537020" cy="769441"/>
          </a:xfrm>
          <a:prstGeom prst="rect">
            <a:avLst/>
          </a:prstGeom>
          <a:noFill/>
        </p:spPr>
        <p:txBody>
          <a:bodyPr wrap="square" rtlCol="0">
            <a:spAutoFit/>
          </a:bodyPr>
          <a:lstStyle/>
          <a:p>
            <a:r>
              <a:rPr lang="en-US" sz="4400" dirty="0" err="1" smtClean="0">
                <a:solidFill>
                  <a:srgbClr val="FFFF00"/>
                </a:solidFill>
                <a:latin typeface="Arial Rounded MT Bold" panose="020F0704030504030204" pitchFamily="34" charset="0"/>
              </a:rPr>
              <a:t>Yahya</a:t>
            </a:r>
            <a:r>
              <a:rPr lang="en-US" sz="4400" dirty="0" smtClean="0">
                <a:solidFill>
                  <a:srgbClr val="FFFF00"/>
                </a:solidFill>
                <a:latin typeface="Arial Rounded MT Bold" panose="020F0704030504030204" pitchFamily="34" charset="0"/>
              </a:rPr>
              <a:t> Khan</a:t>
            </a:r>
            <a:endParaRPr lang="en-US" sz="4400" dirty="0">
              <a:solidFill>
                <a:srgbClr val="FFFF00"/>
              </a:solidFill>
              <a:latin typeface="Arial Rounded MT Bold" panose="020F0704030504030204" pitchFamily="34" charset="0"/>
            </a:endParaRPr>
          </a:p>
        </p:txBody>
      </p:sp>
    </p:spTree>
    <p:extLst>
      <p:ext uri="{BB962C8B-B14F-4D97-AF65-F5344CB8AC3E}">
        <p14:creationId xmlns:p14="http://schemas.microsoft.com/office/powerpoint/2010/main" val="15889373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strVal val="#ppt_w*0.70"/>
                                          </p:val>
                                        </p:tav>
                                        <p:tav tm="100000">
                                          <p:val>
                                            <p:strVal val="#ppt_w"/>
                                          </p:val>
                                        </p:tav>
                                      </p:tavLst>
                                    </p:anim>
                                    <p:anim calcmode="lin" valueType="num">
                                      <p:cBhvr>
                                        <p:cTn id="16" dur="1000" fill="hold"/>
                                        <p:tgtEl>
                                          <p:spTgt spid="2"/>
                                        </p:tgtEl>
                                        <p:attrNameLst>
                                          <p:attrName>ppt_h</p:attrName>
                                        </p:attrNameLst>
                                      </p:cBhvr>
                                      <p:tavLst>
                                        <p:tav tm="0">
                                          <p:val>
                                            <p:strVal val="#ppt_h"/>
                                          </p:val>
                                        </p:tav>
                                        <p:tav tm="100000">
                                          <p:val>
                                            <p:strVal val="#ppt_h"/>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strVal val="#ppt_w*0.70"/>
                                          </p:val>
                                        </p:tav>
                                        <p:tav tm="100000">
                                          <p:val>
                                            <p:strVal val="#ppt_w"/>
                                          </p:val>
                                        </p:tav>
                                      </p:tavLst>
                                    </p:anim>
                                    <p:anim calcmode="lin" valueType="num">
                                      <p:cBhvr>
                                        <p:cTn id="35" dur="1000" fill="hold"/>
                                        <p:tgtEl>
                                          <p:spTgt spid="4"/>
                                        </p:tgtEl>
                                        <p:attrNameLst>
                                          <p:attrName>ppt_h</p:attrName>
                                        </p:attrNameLst>
                                      </p:cBhvr>
                                      <p:tavLst>
                                        <p:tav tm="0">
                                          <p:val>
                                            <p:strVal val="#ppt_h"/>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7520" y="0"/>
            <a:ext cx="9174480" cy="6863417"/>
          </a:xfrm>
          <a:prstGeom prst="rect">
            <a:avLst/>
          </a:prstGeom>
        </p:spPr>
        <p:txBody>
          <a:bodyPr wrap="square">
            <a:spAutoFit/>
          </a:bodyPr>
          <a:lstStyle/>
          <a:p>
            <a:r>
              <a:rPr lang="en-US" sz="4400" dirty="0">
                <a:latin typeface="Arial Rounded MT Bold" panose="020F0704030504030204" pitchFamily="34" charset="0"/>
              </a:rPr>
              <a:t>I have met president </a:t>
            </a:r>
            <a:r>
              <a:rPr lang="en-US" sz="4400" dirty="0" err="1">
                <a:latin typeface="Arial Rounded MT Bold" panose="020F0704030504030204" pitchFamily="34" charset="0"/>
              </a:rPr>
              <a:t>Yahya</a:t>
            </a:r>
            <a:r>
              <a:rPr lang="en-US" sz="4400" dirty="0">
                <a:latin typeface="Arial Rounded MT Bold" panose="020F0704030504030204" pitchFamily="34" charset="0"/>
              </a:rPr>
              <a:t> khan. I have made a request to him not only on behalf of Bengal but also as the leader of the party which has the majority in Pakistan; I said to him: “You must hold the session of the National Assembly on 15 January.” But he did not listen to me. He listened to Mr. Bhutto </a:t>
            </a:r>
            <a:r>
              <a:rPr lang="en-US" sz="4400" dirty="0" smtClean="0">
                <a:latin typeface="Arial Rounded MT Bold" panose="020F0704030504030204" pitchFamily="34" charset="0"/>
              </a:rPr>
              <a:t>instead.</a:t>
            </a:r>
            <a:endParaRPr lang="en-US" sz="4400" dirty="0">
              <a:latin typeface="Arial Rounded MT Bold" panose="020F07040305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82" y="169818"/>
            <a:ext cx="2903438" cy="62309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535577" y="5146766"/>
            <a:ext cx="2364377" cy="830997"/>
          </a:xfrm>
          <a:prstGeom prst="rect">
            <a:avLst/>
          </a:prstGeom>
          <a:noFill/>
        </p:spPr>
        <p:txBody>
          <a:bodyPr wrap="square" rtlCol="0">
            <a:spAutoFit/>
          </a:bodyPr>
          <a:lstStyle/>
          <a:p>
            <a:r>
              <a:rPr lang="en-US" sz="4800" dirty="0" smtClean="0">
                <a:solidFill>
                  <a:srgbClr val="FFFF00"/>
                </a:solidFill>
                <a:latin typeface="Arial Rounded MT Bold" panose="020F0704030504030204" pitchFamily="34" charset="0"/>
              </a:rPr>
              <a:t>Bhutto</a:t>
            </a:r>
            <a:endParaRPr lang="en-US" sz="4800" dirty="0">
              <a:solidFill>
                <a:srgbClr val="FFFF00"/>
              </a:solidFill>
              <a:latin typeface="Arial Rounded MT Bold" panose="020F0704030504030204" pitchFamily="34" charset="0"/>
            </a:endParaRPr>
          </a:p>
        </p:txBody>
      </p:sp>
    </p:spTree>
    <p:extLst>
      <p:ext uri="{BB962C8B-B14F-4D97-AF65-F5344CB8AC3E}">
        <p14:creationId xmlns:p14="http://schemas.microsoft.com/office/powerpoint/2010/main" val="4010754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80">
                                          <p:stCondLst>
                                            <p:cond delay="0"/>
                                          </p:stCondLst>
                                        </p:cTn>
                                        <p:tgtEl>
                                          <p:spTgt spid="4"/>
                                        </p:tgtEl>
                                      </p:cBhvr>
                                    </p:animEffect>
                                    <p:anim calcmode="lin" valueType="num">
                                      <p:cBhvr>
                                        <p:cTn id="2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6" dur="26">
                                          <p:stCondLst>
                                            <p:cond delay="650"/>
                                          </p:stCondLst>
                                        </p:cTn>
                                        <p:tgtEl>
                                          <p:spTgt spid="4"/>
                                        </p:tgtEl>
                                      </p:cBhvr>
                                      <p:to x="100000" y="60000"/>
                                    </p:animScale>
                                    <p:animScale>
                                      <p:cBhvr>
                                        <p:cTn id="27" dur="166" decel="50000">
                                          <p:stCondLst>
                                            <p:cond delay="676"/>
                                          </p:stCondLst>
                                        </p:cTn>
                                        <p:tgtEl>
                                          <p:spTgt spid="4"/>
                                        </p:tgtEl>
                                      </p:cBhvr>
                                      <p:to x="100000" y="100000"/>
                                    </p:animScale>
                                    <p:animScale>
                                      <p:cBhvr>
                                        <p:cTn id="28" dur="26">
                                          <p:stCondLst>
                                            <p:cond delay="1312"/>
                                          </p:stCondLst>
                                        </p:cTn>
                                        <p:tgtEl>
                                          <p:spTgt spid="4"/>
                                        </p:tgtEl>
                                      </p:cBhvr>
                                      <p:to x="100000" y="80000"/>
                                    </p:animScale>
                                    <p:animScale>
                                      <p:cBhvr>
                                        <p:cTn id="29" dur="166" decel="50000">
                                          <p:stCondLst>
                                            <p:cond delay="1338"/>
                                          </p:stCondLst>
                                        </p:cTn>
                                        <p:tgtEl>
                                          <p:spTgt spid="4"/>
                                        </p:tgtEl>
                                      </p:cBhvr>
                                      <p:to x="100000" y="100000"/>
                                    </p:animScale>
                                    <p:animScale>
                                      <p:cBhvr>
                                        <p:cTn id="30" dur="26">
                                          <p:stCondLst>
                                            <p:cond delay="1642"/>
                                          </p:stCondLst>
                                        </p:cTn>
                                        <p:tgtEl>
                                          <p:spTgt spid="4"/>
                                        </p:tgtEl>
                                      </p:cBhvr>
                                      <p:to x="100000" y="90000"/>
                                    </p:animScale>
                                    <p:animScale>
                                      <p:cBhvr>
                                        <p:cTn id="31" dur="166" decel="50000">
                                          <p:stCondLst>
                                            <p:cond delay="1668"/>
                                          </p:stCondLst>
                                        </p:cTn>
                                        <p:tgtEl>
                                          <p:spTgt spid="4"/>
                                        </p:tgtEl>
                                      </p:cBhvr>
                                      <p:to x="100000" y="100000"/>
                                    </p:animScale>
                                    <p:animScale>
                                      <p:cBhvr>
                                        <p:cTn id="32" dur="26">
                                          <p:stCondLst>
                                            <p:cond delay="1808"/>
                                          </p:stCondLst>
                                        </p:cTn>
                                        <p:tgtEl>
                                          <p:spTgt spid="4"/>
                                        </p:tgtEl>
                                      </p:cBhvr>
                                      <p:to x="100000" y="95000"/>
                                    </p:animScale>
                                    <p:animScale>
                                      <p:cBhvr>
                                        <p:cTn id="33"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4102" y="0"/>
            <a:ext cx="10182224" cy="6863417"/>
          </a:xfrm>
          <a:prstGeom prst="rect">
            <a:avLst/>
          </a:prstGeom>
        </p:spPr>
        <p:txBody>
          <a:bodyPr wrap="square">
            <a:spAutoFit/>
          </a:bodyPr>
          <a:lstStyle/>
          <a:p>
            <a:r>
              <a:rPr lang="en-US" sz="4400" dirty="0" smtClean="0">
                <a:latin typeface="Arial Rounded MT Bold" panose="020F0704030504030204" pitchFamily="34" charset="0"/>
              </a:rPr>
              <a:t>At first </a:t>
            </a:r>
            <a:r>
              <a:rPr lang="en-US" sz="4400" dirty="0">
                <a:latin typeface="Arial Rounded MT Bold" panose="020F0704030504030204" pitchFamily="34" charset="0"/>
              </a:rPr>
              <a:t>he said that the meeting would take place in the first week of March. We said,” Fine, we will be taking our seats in the Assembly then,” I said we will carry out our discussions in the Assembly. I went so far as to say that if any one came up with an offer that was just, even though we were in the majority, we would agree to that offer.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4" y="3695700"/>
            <a:ext cx="2136777"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61" y="263400"/>
            <a:ext cx="2159002" cy="33919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120648" y="2703016"/>
            <a:ext cx="2181228" cy="1446550"/>
          </a:xfrm>
          <a:prstGeom prst="rect">
            <a:avLst/>
          </a:prstGeom>
          <a:noFill/>
        </p:spPr>
        <p:txBody>
          <a:bodyPr wrap="square" rtlCol="0">
            <a:spAutoFit/>
          </a:bodyPr>
          <a:lstStyle/>
          <a:p>
            <a:r>
              <a:rPr lang="en-US" sz="4400" dirty="0" smtClean="0">
                <a:solidFill>
                  <a:srgbClr val="FFFF00"/>
                </a:solidFill>
                <a:latin typeface="Arial Rounded MT Bold" panose="020F0704030504030204" pitchFamily="34" charset="0"/>
              </a:rPr>
              <a:t>Discussions</a:t>
            </a:r>
            <a:endParaRPr lang="en-US" sz="4400" dirty="0">
              <a:solidFill>
                <a:srgbClr val="FFFF00"/>
              </a:solidFill>
              <a:latin typeface="Arial Rounded MT Bold" panose="020F0704030504030204" pitchFamily="34" charset="0"/>
            </a:endParaRPr>
          </a:p>
        </p:txBody>
      </p:sp>
    </p:spTree>
    <p:extLst>
      <p:ext uri="{BB962C8B-B14F-4D97-AF65-F5344CB8AC3E}">
        <p14:creationId xmlns:p14="http://schemas.microsoft.com/office/powerpoint/2010/main" val="3103660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006" y="137189"/>
            <a:ext cx="1371600" cy="1181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1753955" y="242696"/>
            <a:ext cx="5004485" cy="80576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smtClean="0">
                <a:solidFill>
                  <a:schemeClr val="tx1"/>
                </a:solidFill>
                <a:latin typeface="Arial Rounded MT Bold" panose="020F0704030504030204" pitchFamily="34" charset="0"/>
              </a:rPr>
              <a:t>Individual work</a:t>
            </a:r>
            <a:endParaRPr lang="en-US" sz="4400" dirty="0">
              <a:solidFill>
                <a:schemeClr val="tx1"/>
              </a:solidFill>
              <a:latin typeface="Arial Rounded MT Bold" panose="020F0704030504030204" pitchFamily="34" charset="0"/>
            </a:endParaRPr>
          </a:p>
        </p:txBody>
      </p:sp>
      <p:sp>
        <p:nvSpPr>
          <p:cNvPr id="4" name="Round Diagonal Corner Rectangle 3"/>
          <p:cNvSpPr/>
          <p:nvPr/>
        </p:nvSpPr>
        <p:spPr>
          <a:xfrm>
            <a:off x="6931789" y="242696"/>
            <a:ext cx="5049795" cy="773326"/>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dirty="0" smtClean="0">
                <a:solidFill>
                  <a:schemeClr val="tx1"/>
                </a:solidFill>
                <a:latin typeface="Arial Rounded MT Bold" panose="020F0704030504030204" pitchFamily="34" charset="0"/>
              </a:rPr>
              <a:t>Fill in the blanks</a:t>
            </a:r>
            <a:endParaRPr lang="en-US" sz="4400" dirty="0">
              <a:solidFill>
                <a:schemeClr val="tx1"/>
              </a:solidFill>
              <a:latin typeface="Arial Rounded MT Bold" panose="020F0704030504030204" pitchFamily="34" charset="0"/>
            </a:endParaRPr>
          </a:p>
        </p:txBody>
      </p:sp>
      <p:sp>
        <p:nvSpPr>
          <p:cNvPr id="5" name="TextBox 4"/>
          <p:cNvSpPr txBox="1"/>
          <p:nvPr/>
        </p:nvSpPr>
        <p:spPr>
          <a:xfrm>
            <a:off x="68744" y="1326829"/>
            <a:ext cx="12192000" cy="5078313"/>
          </a:xfrm>
          <a:prstGeom prst="rect">
            <a:avLst/>
          </a:prstGeom>
          <a:noFill/>
        </p:spPr>
        <p:txBody>
          <a:bodyPr wrap="square" rtlCol="0">
            <a:spAutoFit/>
          </a:bodyPr>
          <a:lstStyle/>
          <a:p>
            <a:r>
              <a:rPr lang="en-US" sz="3600" dirty="0" err="1" smtClean="0">
                <a:latin typeface="Arial Rounded MT Bold" panose="020F0704030504030204" pitchFamily="34" charset="0"/>
              </a:rPr>
              <a:t>Bangabandhu</a:t>
            </a:r>
            <a:r>
              <a:rPr lang="en-US" sz="3600" dirty="0" smtClean="0">
                <a:latin typeface="Arial Rounded MT Bold" panose="020F0704030504030204" pitchFamily="34" charset="0"/>
              </a:rPr>
              <a:t> Sheikh </a:t>
            </a:r>
            <a:r>
              <a:rPr lang="en-US" sz="3600" dirty="0" err="1" smtClean="0">
                <a:latin typeface="Arial Rounded MT Bold" panose="020F0704030504030204" pitchFamily="34" charset="0"/>
              </a:rPr>
              <a:t>Mujibur</a:t>
            </a:r>
            <a:r>
              <a:rPr lang="en-US" sz="3600" dirty="0" smtClean="0">
                <a:latin typeface="Arial Rounded MT Bold" panose="020F0704030504030204" pitchFamily="34" charset="0"/>
              </a:rPr>
              <a:t> Rahman was born on 17 March 1920 at </a:t>
            </a:r>
            <a:r>
              <a:rPr lang="en-US" sz="3600" dirty="0" err="1" smtClean="0">
                <a:latin typeface="Arial Rounded MT Bold" panose="020F0704030504030204" pitchFamily="34" charset="0"/>
              </a:rPr>
              <a:t>Tungipara</a:t>
            </a:r>
            <a:r>
              <a:rPr lang="en-US" sz="3600" dirty="0" smtClean="0">
                <a:latin typeface="Arial Rounded MT Bold" panose="020F0704030504030204" pitchFamily="34" charset="0"/>
              </a:rPr>
              <a:t> in the district of </a:t>
            </a:r>
            <a:r>
              <a:rPr lang="en-US" sz="3600" dirty="0" err="1" smtClean="0">
                <a:latin typeface="Arial Rounded MT Bold" panose="020F0704030504030204" pitchFamily="34" charset="0"/>
              </a:rPr>
              <a:t>Gopalganj</a:t>
            </a:r>
            <a:r>
              <a:rPr lang="en-US" sz="3600" dirty="0" smtClean="0">
                <a:latin typeface="Arial Rounded MT Bold" panose="020F0704030504030204" pitchFamily="34" charset="0"/>
              </a:rPr>
              <a:t>. He is called the Father of the Nation (a)      Bangladesh gained Independence under his leadership. He (b) </a:t>
            </a:r>
          </a:p>
          <a:p>
            <a:r>
              <a:rPr lang="en-US" sz="3600" dirty="0" smtClean="0">
                <a:latin typeface="Arial Rounded MT Bold" panose="020F0704030504030204" pitchFamily="34" charset="0"/>
              </a:rPr>
              <a:t>               his primary education in the village. He(c)  </a:t>
            </a:r>
          </a:p>
          <a:p>
            <a:r>
              <a:rPr lang="en-US" sz="3600" dirty="0" smtClean="0">
                <a:latin typeface="Arial Rounded MT Bold" panose="020F0704030504030204" pitchFamily="34" charset="0"/>
              </a:rPr>
              <a:t>                 Matriculation from </a:t>
            </a:r>
            <a:r>
              <a:rPr lang="en-US" sz="3600" dirty="0" err="1" smtClean="0">
                <a:latin typeface="Arial Rounded MT Bold" panose="020F0704030504030204" pitchFamily="34" charset="0"/>
              </a:rPr>
              <a:t>Gopalganj</a:t>
            </a:r>
            <a:r>
              <a:rPr lang="en-US" sz="3600" dirty="0" smtClean="0">
                <a:latin typeface="Arial Rounded MT Bold" panose="020F0704030504030204" pitchFamily="34" charset="0"/>
              </a:rPr>
              <a:t> Mission School in 1942 (d)           passed B.A. Examination from Kolkata </a:t>
            </a:r>
            <a:r>
              <a:rPr lang="en-US" sz="3600" dirty="0" err="1" smtClean="0">
                <a:latin typeface="Arial Rounded MT Bold" panose="020F0704030504030204" pitchFamily="34" charset="0"/>
              </a:rPr>
              <a:t>Islamia</a:t>
            </a:r>
            <a:r>
              <a:rPr lang="en-US" sz="3600" dirty="0" smtClean="0">
                <a:latin typeface="Arial Rounded MT Bold" panose="020F0704030504030204" pitchFamily="34" charset="0"/>
              </a:rPr>
              <a:t> College (e)       1947. He involved in politics (f)</a:t>
            </a:r>
          </a:p>
          <a:p>
            <a:r>
              <a:rPr lang="en-US" sz="3600" dirty="0" smtClean="0">
                <a:latin typeface="Arial Rounded MT Bold" panose="020F0704030504030204" pitchFamily="34" charset="0"/>
              </a:rPr>
              <a:t>                     his student life. He got in touch (g)          so </a:t>
            </a:r>
            <a:endParaRPr lang="en-US" sz="3600" dirty="0">
              <a:latin typeface="Arial Rounded MT Bold" panose="020F0704030504030204" pitchFamily="34" charset="0"/>
            </a:endParaRPr>
          </a:p>
        </p:txBody>
      </p:sp>
      <p:sp>
        <p:nvSpPr>
          <p:cNvPr id="6" name="TextBox 5"/>
          <p:cNvSpPr txBox="1"/>
          <p:nvPr/>
        </p:nvSpPr>
        <p:spPr>
          <a:xfrm>
            <a:off x="8821419" y="2374604"/>
            <a:ext cx="731520" cy="646331"/>
          </a:xfrm>
          <a:prstGeom prst="rect">
            <a:avLst/>
          </a:prstGeom>
          <a:noFill/>
        </p:spPr>
        <p:txBody>
          <a:bodyPr wrap="square" rtlCol="0">
            <a:spAutoFit/>
          </a:bodyPr>
          <a:lstStyle/>
          <a:p>
            <a:r>
              <a:rPr lang="en-US" sz="3600" u="sng" dirty="0" smtClean="0">
                <a:solidFill>
                  <a:srgbClr val="00B050"/>
                </a:solidFill>
                <a:latin typeface="Arial Rounded MT Bold" panose="020F0704030504030204" pitchFamily="34" charset="0"/>
              </a:rPr>
              <a:t>as</a:t>
            </a:r>
            <a:endParaRPr lang="en-US" sz="3600" u="sng" dirty="0">
              <a:solidFill>
                <a:srgbClr val="00B050"/>
              </a:solidFill>
              <a:latin typeface="Arial Rounded MT Bold" panose="020F0704030504030204" pitchFamily="34" charset="0"/>
            </a:endParaRPr>
          </a:p>
        </p:txBody>
      </p:sp>
      <p:sp>
        <p:nvSpPr>
          <p:cNvPr id="7" name="TextBox 6"/>
          <p:cNvSpPr txBox="1"/>
          <p:nvPr/>
        </p:nvSpPr>
        <p:spPr>
          <a:xfrm>
            <a:off x="68744" y="3542819"/>
            <a:ext cx="1840230" cy="646331"/>
          </a:xfrm>
          <a:prstGeom prst="rect">
            <a:avLst/>
          </a:prstGeom>
          <a:noFill/>
        </p:spPr>
        <p:txBody>
          <a:bodyPr wrap="square" rtlCol="0">
            <a:spAutoFit/>
          </a:bodyPr>
          <a:lstStyle/>
          <a:p>
            <a:r>
              <a:rPr lang="en-US" sz="3600" u="sng" dirty="0" smtClean="0">
                <a:solidFill>
                  <a:srgbClr val="00B050"/>
                </a:solidFill>
                <a:latin typeface="Arial Rounded MT Bold" panose="020F0704030504030204" pitchFamily="34" charset="0"/>
              </a:rPr>
              <a:t>started</a:t>
            </a:r>
            <a:endParaRPr lang="en-US" sz="3600" u="sng" dirty="0">
              <a:solidFill>
                <a:srgbClr val="00B050"/>
              </a:solidFill>
              <a:latin typeface="Arial Rounded MT Bold" panose="020F0704030504030204" pitchFamily="34" charset="0"/>
            </a:endParaRPr>
          </a:p>
        </p:txBody>
      </p:sp>
      <p:sp>
        <p:nvSpPr>
          <p:cNvPr id="8" name="TextBox 7"/>
          <p:cNvSpPr txBox="1"/>
          <p:nvPr/>
        </p:nvSpPr>
        <p:spPr>
          <a:xfrm flipH="1">
            <a:off x="109308" y="4047085"/>
            <a:ext cx="1862925" cy="646331"/>
          </a:xfrm>
          <a:prstGeom prst="rect">
            <a:avLst/>
          </a:prstGeom>
          <a:noFill/>
        </p:spPr>
        <p:txBody>
          <a:bodyPr wrap="square" rtlCol="0">
            <a:spAutoFit/>
          </a:bodyPr>
          <a:lstStyle/>
          <a:p>
            <a:r>
              <a:rPr lang="en-US" sz="3600" u="sng" dirty="0" smtClean="0">
                <a:solidFill>
                  <a:srgbClr val="00B050"/>
                </a:solidFill>
                <a:latin typeface="Arial Rounded MT Bold" panose="020F0704030504030204" pitchFamily="34" charset="0"/>
              </a:rPr>
              <a:t>passed</a:t>
            </a:r>
            <a:endParaRPr lang="en-US" sz="3600" u="sng" dirty="0">
              <a:solidFill>
                <a:srgbClr val="00B050"/>
              </a:solidFill>
              <a:latin typeface="Arial Rounded MT Bold" panose="020F0704030504030204" pitchFamily="34" charset="0"/>
            </a:endParaRPr>
          </a:p>
        </p:txBody>
      </p:sp>
      <p:sp>
        <p:nvSpPr>
          <p:cNvPr id="9" name="TextBox 8"/>
          <p:cNvSpPr txBox="1"/>
          <p:nvPr/>
        </p:nvSpPr>
        <p:spPr>
          <a:xfrm>
            <a:off x="2470313" y="4512317"/>
            <a:ext cx="1018571" cy="646331"/>
          </a:xfrm>
          <a:prstGeom prst="rect">
            <a:avLst/>
          </a:prstGeom>
          <a:noFill/>
        </p:spPr>
        <p:txBody>
          <a:bodyPr wrap="square" rtlCol="0">
            <a:spAutoFit/>
          </a:bodyPr>
          <a:lstStyle/>
          <a:p>
            <a:r>
              <a:rPr lang="en-US" sz="3600" u="sng" dirty="0" smtClean="0">
                <a:solidFill>
                  <a:srgbClr val="00B050"/>
                </a:solidFill>
                <a:latin typeface="Arial Rounded MT Bold" panose="020F0704030504030204" pitchFamily="34" charset="0"/>
              </a:rPr>
              <a:t>and</a:t>
            </a:r>
            <a:endParaRPr lang="en-US" sz="3600" u="sng" dirty="0">
              <a:solidFill>
                <a:srgbClr val="00B050"/>
              </a:solidFill>
              <a:latin typeface="Arial Rounded MT Bold" panose="020F0704030504030204" pitchFamily="34" charset="0"/>
            </a:endParaRPr>
          </a:p>
        </p:txBody>
      </p:sp>
      <p:sp>
        <p:nvSpPr>
          <p:cNvPr id="10" name="TextBox 9"/>
          <p:cNvSpPr txBox="1"/>
          <p:nvPr/>
        </p:nvSpPr>
        <p:spPr>
          <a:xfrm>
            <a:off x="4256197" y="5100255"/>
            <a:ext cx="615377" cy="646331"/>
          </a:xfrm>
          <a:prstGeom prst="rect">
            <a:avLst/>
          </a:prstGeom>
          <a:noFill/>
        </p:spPr>
        <p:txBody>
          <a:bodyPr wrap="square" rtlCol="0">
            <a:spAutoFit/>
          </a:bodyPr>
          <a:lstStyle/>
          <a:p>
            <a:r>
              <a:rPr lang="en-US" sz="3600" u="sng" dirty="0" smtClean="0">
                <a:solidFill>
                  <a:srgbClr val="00B050"/>
                </a:solidFill>
                <a:latin typeface="Arial Rounded MT Bold" panose="020F0704030504030204" pitchFamily="34" charset="0"/>
              </a:rPr>
              <a:t>in</a:t>
            </a:r>
            <a:endParaRPr lang="en-US" sz="3600" u="sng" dirty="0">
              <a:solidFill>
                <a:srgbClr val="00B050"/>
              </a:solidFill>
              <a:latin typeface="Arial Rounded MT Bold" panose="020F0704030504030204" pitchFamily="34" charset="0"/>
            </a:endParaRPr>
          </a:p>
        </p:txBody>
      </p:sp>
      <p:sp>
        <p:nvSpPr>
          <p:cNvPr id="11" name="TextBox 10"/>
          <p:cNvSpPr txBox="1"/>
          <p:nvPr/>
        </p:nvSpPr>
        <p:spPr>
          <a:xfrm>
            <a:off x="278446" y="5670501"/>
            <a:ext cx="1693787" cy="646331"/>
          </a:xfrm>
          <a:prstGeom prst="rect">
            <a:avLst/>
          </a:prstGeom>
          <a:noFill/>
        </p:spPr>
        <p:txBody>
          <a:bodyPr wrap="square" rtlCol="0">
            <a:spAutoFit/>
          </a:bodyPr>
          <a:lstStyle/>
          <a:p>
            <a:r>
              <a:rPr lang="en-US" sz="3600" u="sng" dirty="0" smtClean="0">
                <a:solidFill>
                  <a:srgbClr val="00B050"/>
                </a:solidFill>
                <a:latin typeface="Arial Rounded MT Bold" panose="020F0704030504030204" pitchFamily="34" charset="0"/>
              </a:rPr>
              <a:t>during</a:t>
            </a:r>
            <a:endParaRPr lang="en-US" sz="3600" u="sng" dirty="0">
              <a:solidFill>
                <a:srgbClr val="00B050"/>
              </a:solidFill>
              <a:latin typeface="Arial Rounded MT Bold" panose="020F0704030504030204" pitchFamily="34" charset="0"/>
            </a:endParaRPr>
          </a:p>
        </p:txBody>
      </p:sp>
      <p:sp>
        <p:nvSpPr>
          <p:cNvPr id="12" name="TextBox 11"/>
          <p:cNvSpPr txBox="1"/>
          <p:nvPr/>
        </p:nvSpPr>
        <p:spPr>
          <a:xfrm>
            <a:off x="10125337" y="5670501"/>
            <a:ext cx="1139689" cy="646331"/>
          </a:xfrm>
          <a:prstGeom prst="rect">
            <a:avLst/>
          </a:prstGeom>
          <a:noFill/>
        </p:spPr>
        <p:txBody>
          <a:bodyPr wrap="square" rtlCol="0">
            <a:spAutoFit/>
          </a:bodyPr>
          <a:lstStyle/>
          <a:p>
            <a:r>
              <a:rPr lang="en-US" sz="3600" u="sng" dirty="0" smtClean="0">
                <a:solidFill>
                  <a:srgbClr val="00B050"/>
                </a:solidFill>
                <a:latin typeface="Arial Rounded MT Bold" panose="020F0704030504030204" pitchFamily="34" charset="0"/>
              </a:rPr>
              <a:t>with</a:t>
            </a:r>
            <a:endParaRPr lang="en-US" sz="3600" u="sng" dirty="0">
              <a:solidFill>
                <a:srgbClr val="00B050"/>
              </a:solidFill>
              <a:latin typeface="Arial Rounded MT Bold" panose="020F0704030504030204" pitchFamily="34" charset="0"/>
            </a:endParaRPr>
          </a:p>
        </p:txBody>
      </p:sp>
    </p:spTree>
    <p:extLst>
      <p:ext uri="{BB962C8B-B14F-4D97-AF65-F5344CB8AC3E}">
        <p14:creationId xmlns:p14="http://schemas.microsoft.com/office/powerpoint/2010/main" val="242802351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80">
                                          <p:stCondLst>
                                            <p:cond delay="0"/>
                                          </p:stCondLst>
                                        </p:cTn>
                                        <p:tgtEl>
                                          <p:spTgt spid="4"/>
                                        </p:tgtEl>
                                      </p:cBhvr>
                                    </p:animEffect>
                                    <p:anim calcmode="lin" valueType="num">
                                      <p:cBhvr>
                                        <p:cTn id="1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4" dur="26">
                                          <p:stCondLst>
                                            <p:cond delay="650"/>
                                          </p:stCondLst>
                                        </p:cTn>
                                        <p:tgtEl>
                                          <p:spTgt spid="4"/>
                                        </p:tgtEl>
                                      </p:cBhvr>
                                      <p:to x="100000" y="60000"/>
                                    </p:animScale>
                                    <p:animScale>
                                      <p:cBhvr>
                                        <p:cTn id="25" dur="166" decel="50000">
                                          <p:stCondLst>
                                            <p:cond delay="676"/>
                                          </p:stCondLst>
                                        </p:cTn>
                                        <p:tgtEl>
                                          <p:spTgt spid="4"/>
                                        </p:tgtEl>
                                      </p:cBhvr>
                                      <p:to x="100000" y="100000"/>
                                    </p:animScale>
                                    <p:animScale>
                                      <p:cBhvr>
                                        <p:cTn id="26" dur="26">
                                          <p:stCondLst>
                                            <p:cond delay="1312"/>
                                          </p:stCondLst>
                                        </p:cTn>
                                        <p:tgtEl>
                                          <p:spTgt spid="4"/>
                                        </p:tgtEl>
                                      </p:cBhvr>
                                      <p:to x="100000" y="80000"/>
                                    </p:animScale>
                                    <p:animScale>
                                      <p:cBhvr>
                                        <p:cTn id="27" dur="166" decel="50000">
                                          <p:stCondLst>
                                            <p:cond delay="1338"/>
                                          </p:stCondLst>
                                        </p:cTn>
                                        <p:tgtEl>
                                          <p:spTgt spid="4"/>
                                        </p:tgtEl>
                                      </p:cBhvr>
                                      <p:to x="100000" y="100000"/>
                                    </p:animScale>
                                    <p:animScale>
                                      <p:cBhvr>
                                        <p:cTn id="28" dur="26">
                                          <p:stCondLst>
                                            <p:cond delay="1642"/>
                                          </p:stCondLst>
                                        </p:cTn>
                                        <p:tgtEl>
                                          <p:spTgt spid="4"/>
                                        </p:tgtEl>
                                      </p:cBhvr>
                                      <p:to x="100000" y="90000"/>
                                    </p:animScale>
                                    <p:animScale>
                                      <p:cBhvr>
                                        <p:cTn id="29" dur="166" decel="50000">
                                          <p:stCondLst>
                                            <p:cond delay="1668"/>
                                          </p:stCondLst>
                                        </p:cTn>
                                        <p:tgtEl>
                                          <p:spTgt spid="4"/>
                                        </p:tgtEl>
                                      </p:cBhvr>
                                      <p:to x="100000" y="100000"/>
                                    </p:animScale>
                                    <p:animScale>
                                      <p:cBhvr>
                                        <p:cTn id="30" dur="26">
                                          <p:stCondLst>
                                            <p:cond delay="1808"/>
                                          </p:stCondLst>
                                        </p:cTn>
                                        <p:tgtEl>
                                          <p:spTgt spid="4"/>
                                        </p:tgtEl>
                                      </p:cBhvr>
                                      <p:to x="100000" y="95000"/>
                                    </p:animScale>
                                    <p:animScale>
                                      <p:cBhvr>
                                        <p:cTn id="31" dur="166" decel="50000">
                                          <p:stCondLst>
                                            <p:cond delay="1834"/>
                                          </p:stCondLst>
                                        </p:cTn>
                                        <p:tgtEl>
                                          <p:spTgt spid="4"/>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circle(in)">
                                      <p:cBhvr>
                                        <p:cTn id="36" dur="2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ppt_w</p:attrName>
                                        </p:attrNameLst>
                                      </p:cBhvr>
                                      <p:tavLst>
                                        <p:tav tm="0">
                                          <p:val>
                                            <p:strVal val="#ppt_w*0.70"/>
                                          </p:val>
                                        </p:tav>
                                        <p:tav tm="100000">
                                          <p:val>
                                            <p:strVal val="#ppt_w"/>
                                          </p:val>
                                        </p:tav>
                                      </p:tavLst>
                                    </p:anim>
                                    <p:anim calcmode="lin" valueType="num">
                                      <p:cBhvr>
                                        <p:cTn id="42" dur="1000" fill="hold"/>
                                        <p:tgtEl>
                                          <p:spTgt spid="6"/>
                                        </p:tgtEl>
                                        <p:attrNameLst>
                                          <p:attrName>ppt_h</p:attrName>
                                        </p:attrNameLst>
                                      </p:cBhvr>
                                      <p:tavLst>
                                        <p:tav tm="0">
                                          <p:val>
                                            <p:strVal val="#ppt_h"/>
                                          </p:val>
                                        </p:tav>
                                        <p:tav tm="100000">
                                          <p:val>
                                            <p:strVal val="#ppt_h"/>
                                          </p:val>
                                        </p:tav>
                                      </p:tavLst>
                                    </p:anim>
                                    <p:animEffect transition="in" filter="fade">
                                      <p:cBhvr>
                                        <p:cTn id="43" dur="10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1000" fill="hold"/>
                                        <p:tgtEl>
                                          <p:spTgt spid="7"/>
                                        </p:tgtEl>
                                        <p:attrNameLst>
                                          <p:attrName>ppt_w</p:attrName>
                                        </p:attrNameLst>
                                      </p:cBhvr>
                                      <p:tavLst>
                                        <p:tav tm="0">
                                          <p:val>
                                            <p:strVal val="#ppt_w*0.70"/>
                                          </p:val>
                                        </p:tav>
                                        <p:tav tm="100000">
                                          <p:val>
                                            <p:strVal val="#ppt_w"/>
                                          </p:val>
                                        </p:tav>
                                      </p:tavLst>
                                    </p:anim>
                                    <p:anim calcmode="lin" valueType="num">
                                      <p:cBhvr>
                                        <p:cTn id="49" dur="1000" fill="hold"/>
                                        <p:tgtEl>
                                          <p:spTgt spid="7"/>
                                        </p:tgtEl>
                                        <p:attrNameLst>
                                          <p:attrName>ppt_h</p:attrName>
                                        </p:attrNameLst>
                                      </p:cBhvr>
                                      <p:tavLst>
                                        <p:tav tm="0">
                                          <p:val>
                                            <p:strVal val="#ppt_h"/>
                                          </p:val>
                                        </p:tav>
                                        <p:tav tm="100000">
                                          <p:val>
                                            <p:strVal val="#ppt_h"/>
                                          </p:val>
                                        </p:tav>
                                      </p:tavLst>
                                    </p:anim>
                                    <p:animEffect transition="in" filter="fade">
                                      <p:cBhvr>
                                        <p:cTn id="50" dur="10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strVal val="#ppt_w*0.70"/>
                                          </p:val>
                                        </p:tav>
                                        <p:tav tm="100000">
                                          <p:val>
                                            <p:strVal val="#ppt_w"/>
                                          </p:val>
                                        </p:tav>
                                      </p:tavLst>
                                    </p:anim>
                                    <p:anim calcmode="lin" valueType="num">
                                      <p:cBhvr>
                                        <p:cTn id="56" dur="1000" fill="hold"/>
                                        <p:tgtEl>
                                          <p:spTgt spid="8"/>
                                        </p:tgtEl>
                                        <p:attrNameLst>
                                          <p:attrName>ppt_h</p:attrName>
                                        </p:attrNameLst>
                                      </p:cBhvr>
                                      <p:tavLst>
                                        <p:tav tm="0">
                                          <p:val>
                                            <p:strVal val="#ppt_h"/>
                                          </p:val>
                                        </p:tav>
                                        <p:tav tm="100000">
                                          <p:val>
                                            <p:strVal val="#ppt_h"/>
                                          </p:val>
                                        </p:tav>
                                      </p:tavLst>
                                    </p:anim>
                                    <p:animEffect transition="in" filter="fade">
                                      <p:cBhvr>
                                        <p:cTn id="57" dur="10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1000" fill="hold"/>
                                        <p:tgtEl>
                                          <p:spTgt spid="9"/>
                                        </p:tgtEl>
                                        <p:attrNameLst>
                                          <p:attrName>ppt_w</p:attrName>
                                        </p:attrNameLst>
                                      </p:cBhvr>
                                      <p:tavLst>
                                        <p:tav tm="0">
                                          <p:val>
                                            <p:strVal val="#ppt_w*0.70"/>
                                          </p:val>
                                        </p:tav>
                                        <p:tav tm="100000">
                                          <p:val>
                                            <p:strVal val="#ppt_w"/>
                                          </p:val>
                                        </p:tav>
                                      </p:tavLst>
                                    </p:anim>
                                    <p:anim calcmode="lin" valueType="num">
                                      <p:cBhvr>
                                        <p:cTn id="63" dur="1000" fill="hold"/>
                                        <p:tgtEl>
                                          <p:spTgt spid="9"/>
                                        </p:tgtEl>
                                        <p:attrNameLst>
                                          <p:attrName>ppt_h</p:attrName>
                                        </p:attrNameLst>
                                      </p:cBhvr>
                                      <p:tavLst>
                                        <p:tav tm="0">
                                          <p:val>
                                            <p:strVal val="#ppt_h"/>
                                          </p:val>
                                        </p:tav>
                                        <p:tav tm="100000">
                                          <p:val>
                                            <p:strVal val="#ppt_h"/>
                                          </p:val>
                                        </p:tav>
                                      </p:tavLst>
                                    </p:anim>
                                    <p:animEffect transition="in" filter="fade">
                                      <p:cBhvr>
                                        <p:cTn id="64" dur="10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55" presetClass="entr" presetSubtype="0"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1000" fill="hold"/>
                                        <p:tgtEl>
                                          <p:spTgt spid="10"/>
                                        </p:tgtEl>
                                        <p:attrNameLst>
                                          <p:attrName>ppt_w</p:attrName>
                                        </p:attrNameLst>
                                      </p:cBhvr>
                                      <p:tavLst>
                                        <p:tav tm="0">
                                          <p:val>
                                            <p:strVal val="#ppt_w*0.70"/>
                                          </p:val>
                                        </p:tav>
                                        <p:tav tm="100000">
                                          <p:val>
                                            <p:strVal val="#ppt_w"/>
                                          </p:val>
                                        </p:tav>
                                      </p:tavLst>
                                    </p:anim>
                                    <p:anim calcmode="lin" valueType="num">
                                      <p:cBhvr>
                                        <p:cTn id="70" dur="1000" fill="hold"/>
                                        <p:tgtEl>
                                          <p:spTgt spid="10"/>
                                        </p:tgtEl>
                                        <p:attrNameLst>
                                          <p:attrName>ppt_h</p:attrName>
                                        </p:attrNameLst>
                                      </p:cBhvr>
                                      <p:tavLst>
                                        <p:tav tm="0">
                                          <p:val>
                                            <p:strVal val="#ppt_h"/>
                                          </p:val>
                                        </p:tav>
                                        <p:tav tm="100000">
                                          <p:val>
                                            <p:strVal val="#ppt_h"/>
                                          </p:val>
                                        </p:tav>
                                      </p:tavLst>
                                    </p:anim>
                                    <p:animEffect transition="in" filter="fade">
                                      <p:cBhvr>
                                        <p:cTn id="71" dur="1000"/>
                                        <p:tgtEl>
                                          <p:spTgt spid="10"/>
                                        </p:tgtEl>
                                      </p:cBhvr>
                                    </p:animEffect>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nodeType="clickEffect">
                                  <p:stCondLst>
                                    <p:cond delay="0"/>
                                  </p:stCondLst>
                                  <p:childTnLst>
                                    <p:set>
                                      <p:cBhvr>
                                        <p:cTn id="75" dur="1" fill="hold">
                                          <p:stCondLst>
                                            <p:cond delay="0"/>
                                          </p:stCondLst>
                                        </p:cTn>
                                        <p:tgtEl>
                                          <p:spTgt spid="11">
                                            <p:txEl>
                                              <p:pRg st="0" end="0"/>
                                            </p:txEl>
                                          </p:spTgt>
                                        </p:tgtEl>
                                        <p:attrNameLst>
                                          <p:attrName>style.visibility</p:attrName>
                                        </p:attrNameLst>
                                      </p:cBhvr>
                                      <p:to>
                                        <p:strVal val="visible"/>
                                      </p:to>
                                    </p:set>
                                    <p:animEffect transition="in" filter="wipe(down)">
                                      <p:cBhvr>
                                        <p:cTn id="76" dur="580">
                                          <p:stCondLst>
                                            <p:cond delay="0"/>
                                          </p:stCondLst>
                                        </p:cTn>
                                        <p:tgtEl>
                                          <p:spTgt spid="11">
                                            <p:txEl>
                                              <p:pRg st="0" end="0"/>
                                            </p:txEl>
                                          </p:spTgt>
                                        </p:tgtEl>
                                      </p:cBhvr>
                                    </p:animEffect>
                                    <p:anim calcmode="lin" valueType="num">
                                      <p:cBhvr>
                                        <p:cTn id="77"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82" dur="26">
                                          <p:stCondLst>
                                            <p:cond delay="650"/>
                                          </p:stCondLst>
                                        </p:cTn>
                                        <p:tgtEl>
                                          <p:spTgt spid="11">
                                            <p:txEl>
                                              <p:pRg st="0" end="0"/>
                                            </p:txEl>
                                          </p:spTgt>
                                        </p:tgtEl>
                                      </p:cBhvr>
                                      <p:to x="100000" y="60000"/>
                                    </p:animScale>
                                    <p:animScale>
                                      <p:cBhvr>
                                        <p:cTn id="83" dur="166" decel="50000">
                                          <p:stCondLst>
                                            <p:cond delay="676"/>
                                          </p:stCondLst>
                                        </p:cTn>
                                        <p:tgtEl>
                                          <p:spTgt spid="11">
                                            <p:txEl>
                                              <p:pRg st="0" end="0"/>
                                            </p:txEl>
                                          </p:spTgt>
                                        </p:tgtEl>
                                      </p:cBhvr>
                                      <p:to x="100000" y="100000"/>
                                    </p:animScale>
                                    <p:animScale>
                                      <p:cBhvr>
                                        <p:cTn id="84" dur="26">
                                          <p:stCondLst>
                                            <p:cond delay="1312"/>
                                          </p:stCondLst>
                                        </p:cTn>
                                        <p:tgtEl>
                                          <p:spTgt spid="11">
                                            <p:txEl>
                                              <p:pRg st="0" end="0"/>
                                            </p:txEl>
                                          </p:spTgt>
                                        </p:tgtEl>
                                      </p:cBhvr>
                                      <p:to x="100000" y="80000"/>
                                    </p:animScale>
                                    <p:animScale>
                                      <p:cBhvr>
                                        <p:cTn id="85" dur="166" decel="50000">
                                          <p:stCondLst>
                                            <p:cond delay="1338"/>
                                          </p:stCondLst>
                                        </p:cTn>
                                        <p:tgtEl>
                                          <p:spTgt spid="11">
                                            <p:txEl>
                                              <p:pRg st="0" end="0"/>
                                            </p:txEl>
                                          </p:spTgt>
                                        </p:tgtEl>
                                      </p:cBhvr>
                                      <p:to x="100000" y="100000"/>
                                    </p:animScale>
                                    <p:animScale>
                                      <p:cBhvr>
                                        <p:cTn id="86" dur="26">
                                          <p:stCondLst>
                                            <p:cond delay="1642"/>
                                          </p:stCondLst>
                                        </p:cTn>
                                        <p:tgtEl>
                                          <p:spTgt spid="11">
                                            <p:txEl>
                                              <p:pRg st="0" end="0"/>
                                            </p:txEl>
                                          </p:spTgt>
                                        </p:tgtEl>
                                      </p:cBhvr>
                                      <p:to x="100000" y="90000"/>
                                    </p:animScale>
                                    <p:animScale>
                                      <p:cBhvr>
                                        <p:cTn id="87" dur="166" decel="50000">
                                          <p:stCondLst>
                                            <p:cond delay="1668"/>
                                          </p:stCondLst>
                                        </p:cTn>
                                        <p:tgtEl>
                                          <p:spTgt spid="11">
                                            <p:txEl>
                                              <p:pRg st="0" end="0"/>
                                            </p:txEl>
                                          </p:spTgt>
                                        </p:tgtEl>
                                      </p:cBhvr>
                                      <p:to x="100000" y="100000"/>
                                    </p:animScale>
                                    <p:animScale>
                                      <p:cBhvr>
                                        <p:cTn id="88" dur="26">
                                          <p:stCondLst>
                                            <p:cond delay="1808"/>
                                          </p:stCondLst>
                                        </p:cTn>
                                        <p:tgtEl>
                                          <p:spTgt spid="11">
                                            <p:txEl>
                                              <p:pRg st="0" end="0"/>
                                            </p:txEl>
                                          </p:spTgt>
                                        </p:tgtEl>
                                      </p:cBhvr>
                                      <p:to x="100000" y="95000"/>
                                    </p:animScale>
                                    <p:animScale>
                                      <p:cBhvr>
                                        <p:cTn id="89" dur="166" decel="50000">
                                          <p:stCondLst>
                                            <p:cond delay="1834"/>
                                          </p:stCondLst>
                                        </p:cTn>
                                        <p:tgtEl>
                                          <p:spTgt spid="11">
                                            <p:txEl>
                                              <p:pRg st="0" end="0"/>
                                            </p:txEl>
                                          </p:spTgt>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6" presetClass="entr" presetSubtype="16" fill="hold" grpId="0" nodeType="click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circle(in)">
                                      <p:cBhvr>
                                        <p:cTn id="9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P spid="8" grpId="0"/>
      <p:bldP spid="9" grpId="0"/>
      <p:bldP spid="10"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006" y="137189"/>
            <a:ext cx="1371600" cy="1181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1753955" y="242696"/>
            <a:ext cx="5004485" cy="80576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smtClean="0">
                <a:solidFill>
                  <a:schemeClr val="tx1"/>
                </a:solidFill>
                <a:latin typeface="Arial Rounded MT Bold" panose="020F0704030504030204" pitchFamily="34" charset="0"/>
              </a:rPr>
              <a:t>Individual work</a:t>
            </a:r>
            <a:endParaRPr lang="en-US" sz="4400" dirty="0">
              <a:solidFill>
                <a:schemeClr val="tx1"/>
              </a:solidFill>
              <a:latin typeface="Arial Rounded MT Bold" panose="020F0704030504030204" pitchFamily="34" charset="0"/>
            </a:endParaRPr>
          </a:p>
        </p:txBody>
      </p:sp>
      <p:sp>
        <p:nvSpPr>
          <p:cNvPr id="4" name="Round Diagonal Corner Rectangle 3"/>
          <p:cNvSpPr/>
          <p:nvPr/>
        </p:nvSpPr>
        <p:spPr>
          <a:xfrm>
            <a:off x="6931789" y="242696"/>
            <a:ext cx="5049795" cy="773326"/>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dirty="0" smtClean="0">
                <a:solidFill>
                  <a:schemeClr val="tx1"/>
                </a:solidFill>
                <a:latin typeface="Arial Rounded MT Bold" panose="020F0704030504030204" pitchFamily="34" charset="0"/>
              </a:rPr>
              <a:t>Fill in the blanks</a:t>
            </a:r>
            <a:endParaRPr lang="en-US" sz="4400" dirty="0">
              <a:solidFill>
                <a:schemeClr val="tx1"/>
              </a:solidFill>
              <a:latin typeface="Arial Rounded MT Bold" panose="020F0704030504030204" pitchFamily="34" charset="0"/>
            </a:endParaRPr>
          </a:p>
        </p:txBody>
      </p:sp>
      <p:sp>
        <p:nvSpPr>
          <p:cNvPr id="5" name="TextBox 4"/>
          <p:cNvSpPr txBox="1"/>
          <p:nvPr/>
        </p:nvSpPr>
        <p:spPr>
          <a:xfrm>
            <a:off x="215959" y="2012192"/>
            <a:ext cx="11982994" cy="3970318"/>
          </a:xfrm>
          <a:prstGeom prst="rect">
            <a:avLst/>
          </a:prstGeom>
          <a:noFill/>
        </p:spPr>
        <p:txBody>
          <a:bodyPr wrap="square" rtlCol="0">
            <a:spAutoFit/>
          </a:bodyPr>
          <a:lstStyle/>
          <a:p>
            <a:r>
              <a:rPr lang="en-US" sz="3600" dirty="0" smtClean="0">
                <a:latin typeface="Arial Rounded MT Bold" panose="020F0704030504030204" pitchFamily="34" charset="0"/>
              </a:rPr>
              <a:t>Some great politicians in those days. As (h)                     of </a:t>
            </a:r>
            <a:r>
              <a:rPr lang="en-US" sz="3600" dirty="0" err="1" smtClean="0">
                <a:latin typeface="Arial Rounded MT Bold" panose="020F0704030504030204" pitchFamily="34" charset="0"/>
              </a:rPr>
              <a:t>Awami</a:t>
            </a:r>
            <a:r>
              <a:rPr lang="en-US" sz="3600" dirty="0" smtClean="0">
                <a:latin typeface="Arial Rounded MT Bold" panose="020F0704030504030204" pitchFamily="34" charset="0"/>
              </a:rPr>
              <a:t> League, he declared the six point (</a:t>
            </a:r>
            <a:r>
              <a:rPr lang="en-US" sz="3600" dirty="0" err="1" smtClean="0">
                <a:latin typeface="Arial Rounded MT Bold" panose="020F0704030504030204" pitchFamily="34" charset="0"/>
              </a:rPr>
              <a:t>i</a:t>
            </a:r>
            <a:r>
              <a:rPr lang="en-US" sz="3600" dirty="0" smtClean="0">
                <a:latin typeface="Arial Rounded MT Bold" panose="020F0704030504030204" pitchFamily="34" charset="0"/>
              </a:rPr>
              <a:t>)                 for the autonomy of Bangladesh in 1966. (j)                the victory of Bangladesh, </a:t>
            </a:r>
            <a:r>
              <a:rPr lang="en-US" sz="3600" dirty="0" err="1" smtClean="0">
                <a:latin typeface="Arial Rounded MT Bold" panose="020F0704030504030204" pitchFamily="34" charset="0"/>
              </a:rPr>
              <a:t>Bangabandhu</a:t>
            </a:r>
            <a:r>
              <a:rPr lang="en-US" sz="3600" dirty="0" smtClean="0">
                <a:latin typeface="Arial Rounded MT Bold" panose="020F0704030504030204" pitchFamily="34" charset="0"/>
              </a:rPr>
              <a:t> Sheikh </a:t>
            </a:r>
            <a:r>
              <a:rPr lang="en-US" sz="3600" dirty="0" err="1" smtClean="0">
                <a:latin typeface="Arial Rounded MT Bold" panose="020F0704030504030204" pitchFamily="34" charset="0"/>
              </a:rPr>
              <a:t>Mujibur</a:t>
            </a:r>
            <a:r>
              <a:rPr lang="en-US" sz="3600" dirty="0" smtClean="0">
                <a:latin typeface="Arial Rounded MT Bold" panose="020F0704030504030204" pitchFamily="34" charset="0"/>
              </a:rPr>
              <a:t> Rahman at first took over as the prime Minister and thereafter as the President.</a:t>
            </a:r>
          </a:p>
          <a:p>
            <a:r>
              <a:rPr lang="en-US" sz="3600" dirty="0" smtClean="0">
                <a:latin typeface="Arial Rounded MT Bold" panose="020F0704030504030204" pitchFamily="34" charset="0"/>
              </a:rPr>
              <a:t>             </a:t>
            </a:r>
            <a:endParaRPr lang="en-US" sz="3600" dirty="0">
              <a:latin typeface="Arial Rounded MT Bold" panose="020F0704030504030204" pitchFamily="34" charset="0"/>
            </a:endParaRPr>
          </a:p>
        </p:txBody>
      </p:sp>
      <p:sp>
        <p:nvSpPr>
          <p:cNvPr id="6" name="TextBox 5"/>
          <p:cNvSpPr txBox="1"/>
          <p:nvPr/>
        </p:nvSpPr>
        <p:spPr>
          <a:xfrm>
            <a:off x="9878131" y="3070752"/>
            <a:ext cx="1349271" cy="646331"/>
          </a:xfrm>
          <a:prstGeom prst="rect">
            <a:avLst/>
          </a:prstGeom>
          <a:noFill/>
        </p:spPr>
        <p:txBody>
          <a:bodyPr wrap="square" rtlCol="0">
            <a:spAutoFit/>
          </a:bodyPr>
          <a:lstStyle/>
          <a:p>
            <a:r>
              <a:rPr lang="en-US" sz="3600" u="sng" dirty="0">
                <a:solidFill>
                  <a:srgbClr val="00B050"/>
                </a:solidFill>
                <a:latin typeface="Arial Rounded MT Bold" panose="020F0704030504030204" pitchFamily="34" charset="0"/>
              </a:rPr>
              <a:t>A</a:t>
            </a:r>
            <a:r>
              <a:rPr lang="en-US" sz="3600" u="sng" dirty="0" smtClean="0">
                <a:solidFill>
                  <a:srgbClr val="00B050"/>
                </a:solidFill>
                <a:latin typeface="Arial Rounded MT Bold" panose="020F0704030504030204" pitchFamily="34" charset="0"/>
              </a:rPr>
              <a:t>fter</a:t>
            </a:r>
            <a:endParaRPr lang="en-US" sz="3600" u="sng" dirty="0">
              <a:solidFill>
                <a:srgbClr val="00B050"/>
              </a:solidFill>
              <a:latin typeface="Arial Rounded MT Bold" panose="020F0704030504030204" pitchFamily="34" charset="0"/>
            </a:endParaRPr>
          </a:p>
        </p:txBody>
      </p:sp>
      <p:sp>
        <p:nvSpPr>
          <p:cNvPr id="8" name="TextBox 7"/>
          <p:cNvSpPr txBox="1"/>
          <p:nvPr/>
        </p:nvSpPr>
        <p:spPr>
          <a:xfrm flipH="1">
            <a:off x="10255851" y="2560130"/>
            <a:ext cx="1943102" cy="584775"/>
          </a:xfrm>
          <a:prstGeom prst="rect">
            <a:avLst/>
          </a:prstGeom>
          <a:noFill/>
        </p:spPr>
        <p:txBody>
          <a:bodyPr wrap="square" rtlCol="0">
            <a:spAutoFit/>
          </a:bodyPr>
          <a:lstStyle/>
          <a:p>
            <a:r>
              <a:rPr lang="en-US" sz="3200" u="sng" dirty="0" smtClean="0">
                <a:solidFill>
                  <a:srgbClr val="00B050"/>
                </a:solidFill>
                <a:latin typeface="Arial Rounded MT Bold" panose="020F0704030504030204" pitchFamily="34" charset="0"/>
              </a:rPr>
              <a:t>Program</a:t>
            </a:r>
            <a:endParaRPr lang="en-US" sz="3200" u="sng" dirty="0">
              <a:solidFill>
                <a:srgbClr val="00B050"/>
              </a:solidFill>
              <a:latin typeface="Arial Rounded MT Bold" panose="020F0704030504030204" pitchFamily="34" charset="0"/>
            </a:endParaRPr>
          </a:p>
        </p:txBody>
      </p:sp>
      <p:sp>
        <p:nvSpPr>
          <p:cNvPr id="13" name="TextBox 12"/>
          <p:cNvSpPr txBox="1"/>
          <p:nvPr/>
        </p:nvSpPr>
        <p:spPr>
          <a:xfrm>
            <a:off x="9695783" y="1971471"/>
            <a:ext cx="2503170" cy="646331"/>
          </a:xfrm>
          <a:prstGeom prst="rect">
            <a:avLst/>
          </a:prstGeom>
          <a:noFill/>
        </p:spPr>
        <p:txBody>
          <a:bodyPr wrap="square" rtlCol="0">
            <a:spAutoFit/>
          </a:bodyPr>
          <a:lstStyle/>
          <a:p>
            <a:r>
              <a:rPr lang="en-US" sz="3600" u="sng" dirty="0" smtClean="0">
                <a:solidFill>
                  <a:srgbClr val="00B050"/>
                </a:solidFill>
                <a:latin typeface="Arial Rounded MT Bold" panose="020F0704030504030204" pitchFamily="34" charset="0"/>
              </a:rPr>
              <a:t>president</a:t>
            </a:r>
            <a:endParaRPr lang="en-US" sz="3600" u="sng" dirty="0">
              <a:solidFill>
                <a:srgbClr val="00B050"/>
              </a:solidFill>
              <a:latin typeface="Arial Rounded MT Bold" panose="020F0704030504030204" pitchFamily="34" charset="0"/>
            </a:endParaRPr>
          </a:p>
        </p:txBody>
      </p:sp>
    </p:spTree>
    <p:extLst>
      <p:ext uri="{BB962C8B-B14F-4D97-AF65-F5344CB8AC3E}">
        <p14:creationId xmlns:p14="http://schemas.microsoft.com/office/powerpoint/2010/main" val="3922578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80">
                                          <p:stCondLst>
                                            <p:cond delay="0"/>
                                          </p:stCondLst>
                                        </p:cTn>
                                        <p:tgtEl>
                                          <p:spTgt spid="4"/>
                                        </p:tgtEl>
                                      </p:cBhvr>
                                    </p:animEffect>
                                    <p:anim calcmode="lin" valueType="num">
                                      <p:cBhvr>
                                        <p:cTn id="1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4" dur="26">
                                          <p:stCondLst>
                                            <p:cond delay="650"/>
                                          </p:stCondLst>
                                        </p:cTn>
                                        <p:tgtEl>
                                          <p:spTgt spid="4"/>
                                        </p:tgtEl>
                                      </p:cBhvr>
                                      <p:to x="100000" y="60000"/>
                                    </p:animScale>
                                    <p:animScale>
                                      <p:cBhvr>
                                        <p:cTn id="25" dur="166" decel="50000">
                                          <p:stCondLst>
                                            <p:cond delay="676"/>
                                          </p:stCondLst>
                                        </p:cTn>
                                        <p:tgtEl>
                                          <p:spTgt spid="4"/>
                                        </p:tgtEl>
                                      </p:cBhvr>
                                      <p:to x="100000" y="100000"/>
                                    </p:animScale>
                                    <p:animScale>
                                      <p:cBhvr>
                                        <p:cTn id="26" dur="26">
                                          <p:stCondLst>
                                            <p:cond delay="1312"/>
                                          </p:stCondLst>
                                        </p:cTn>
                                        <p:tgtEl>
                                          <p:spTgt spid="4"/>
                                        </p:tgtEl>
                                      </p:cBhvr>
                                      <p:to x="100000" y="80000"/>
                                    </p:animScale>
                                    <p:animScale>
                                      <p:cBhvr>
                                        <p:cTn id="27" dur="166" decel="50000">
                                          <p:stCondLst>
                                            <p:cond delay="1338"/>
                                          </p:stCondLst>
                                        </p:cTn>
                                        <p:tgtEl>
                                          <p:spTgt spid="4"/>
                                        </p:tgtEl>
                                      </p:cBhvr>
                                      <p:to x="100000" y="100000"/>
                                    </p:animScale>
                                    <p:animScale>
                                      <p:cBhvr>
                                        <p:cTn id="28" dur="26">
                                          <p:stCondLst>
                                            <p:cond delay="1642"/>
                                          </p:stCondLst>
                                        </p:cTn>
                                        <p:tgtEl>
                                          <p:spTgt spid="4"/>
                                        </p:tgtEl>
                                      </p:cBhvr>
                                      <p:to x="100000" y="90000"/>
                                    </p:animScale>
                                    <p:animScale>
                                      <p:cBhvr>
                                        <p:cTn id="29" dur="166" decel="50000">
                                          <p:stCondLst>
                                            <p:cond delay="1668"/>
                                          </p:stCondLst>
                                        </p:cTn>
                                        <p:tgtEl>
                                          <p:spTgt spid="4"/>
                                        </p:tgtEl>
                                      </p:cBhvr>
                                      <p:to x="100000" y="100000"/>
                                    </p:animScale>
                                    <p:animScale>
                                      <p:cBhvr>
                                        <p:cTn id="30" dur="26">
                                          <p:stCondLst>
                                            <p:cond delay="1808"/>
                                          </p:stCondLst>
                                        </p:cTn>
                                        <p:tgtEl>
                                          <p:spTgt spid="4"/>
                                        </p:tgtEl>
                                      </p:cBhvr>
                                      <p:to x="100000" y="95000"/>
                                    </p:animScale>
                                    <p:animScale>
                                      <p:cBhvr>
                                        <p:cTn id="31" dur="166" decel="50000">
                                          <p:stCondLst>
                                            <p:cond delay="1834"/>
                                          </p:stCondLst>
                                        </p:cTn>
                                        <p:tgtEl>
                                          <p:spTgt spid="4"/>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80">
                                          <p:stCondLst>
                                            <p:cond delay="0"/>
                                          </p:stCondLst>
                                        </p:cTn>
                                        <p:tgtEl>
                                          <p:spTgt spid="5"/>
                                        </p:tgtEl>
                                      </p:cBhvr>
                                    </p:animEffect>
                                    <p:anim calcmode="lin" valueType="num">
                                      <p:cBhvr>
                                        <p:cTn id="3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2" dur="26">
                                          <p:stCondLst>
                                            <p:cond delay="650"/>
                                          </p:stCondLst>
                                        </p:cTn>
                                        <p:tgtEl>
                                          <p:spTgt spid="5"/>
                                        </p:tgtEl>
                                      </p:cBhvr>
                                      <p:to x="100000" y="60000"/>
                                    </p:animScale>
                                    <p:animScale>
                                      <p:cBhvr>
                                        <p:cTn id="43" dur="166" decel="50000">
                                          <p:stCondLst>
                                            <p:cond delay="676"/>
                                          </p:stCondLst>
                                        </p:cTn>
                                        <p:tgtEl>
                                          <p:spTgt spid="5"/>
                                        </p:tgtEl>
                                      </p:cBhvr>
                                      <p:to x="100000" y="100000"/>
                                    </p:animScale>
                                    <p:animScale>
                                      <p:cBhvr>
                                        <p:cTn id="44" dur="26">
                                          <p:stCondLst>
                                            <p:cond delay="1312"/>
                                          </p:stCondLst>
                                        </p:cTn>
                                        <p:tgtEl>
                                          <p:spTgt spid="5"/>
                                        </p:tgtEl>
                                      </p:cBhvr>
                                      <p:to x="100000" y="80000"/>
                                    </p:animScale>
                                    <p:animScale>
                                      <p:cBhvr>
                                        <p:cTn id="45" dur="166" decel="50000">
                                          <p:stCondLst>
                                            <p:cond delay="1338"/>
                                          </p:stCondLst>
                                        </p:cTn>
                                        <p:tgtEl>
                                          <p:spTgt spid="5"/>
                                        </p:tgtEl>
                                      </p:cBhvr>
                                      <p:to x="100000" y="100000"/>
                                    </p:animScale>
                                    <p:animScale>
                                      <p:cBhvr>
                                        <p:cTn id="46" dur="26">
                                          <p:stCondLst>
                                            <p:cond delay="1642"/>
                                          </p:stCondLst>
                                        </p:cTn>
                                        <p:tgtEl>
                                          <p:spTgt spid="5"/>
                                        </p:tgtEl>
                                      </p:cBhvr>
                                      <p:to x="100000" y="90000"/>
                                    </p:animScale>
                                    <p:animScale>
                                      <p:cBhvr>
                                        <p:cTn id="47" dur="166" decel="50000">
                                          <p:stCondLst>
                                            <p:cond delay="1668"/>
                                          </p:stCondLst>
                                        </p:cTn>
                                        <p:tgtEl>
                                          <p:spTgt spid="5"/>
                                        </p:tgtEl>
                                      </p:cBhvr>
                                      <p:to x="100000" y="100000"/>
                                    </p:animScale>
                                    <p:animScale>
                                      <p:cBhvr>
                                        <p:cTn id="48" dur="26">
                                          <p:stCondLst>
                                            <p:cond delay="1808"/>
                                          </p:stCondLst>
                                        </p:cTn>
                                        <p:tgtEl>
                                          <p:spTgt spid="5"/>
                                        </p:tgtEl>
                                      </p:cBhvr>
                                      <p:to x="100000" y="95000"/>
                                    </p:animScale>
                                    <p:animScale>
                                      <p:cBhvr>
                                        <p:cTn id="49" dur="166" decel="50000">
                                          <p:stCondLst>
                                            <p:cond delay="1834"/>
                                          </p:stCondLst>
                                        </p:cTn>
                                        <p:tgtEl>
                                          <p:spTgt spid="5"/>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circle(in)">
                                      <p:cBhvr>
                                        <p:cTn id="54" dur="20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45"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2000"/>
                                        <p:tgtEl>
                                          <p:spTgt spid="8"/>
                                        </p:tgtEl>
                                      </p:cBhvr>
                                    </p:animEffect>
                                    <p:anim calcmode="lin" valueType="num">
                                      <p:cBhvr>
                                        <p:cTn id="60" dur="2000" fill="hold"/>
                                        <p:tgtEl>
                                          <p:spTgt spid="8"/>
                                        </p:tgtEl>
                                        <p:attrNameLst>
                                          <p:attrName>ppt_w</p:attrName>
                                        </p:attrNameLst>
                                      </p:cBhvr>
                                      <p:tavLst>
                                        <p:tav tm="0" fmla="#ppt_w*sin(2.5*pi*$)">
                                          <p:val>
                                            <p:fltVal val="0"/>
                                          </p:val>
                                        </p:tav>
                                        <p:tav tm="100000">
                                          <p:val>
                                            <p:fltVal val="1"/>
                                          </p:val>
                                        </p:tav>
                                      </p:tavLst>
                                    </p:anim>
                                    <p:anim calcmode="lin" valueType="num">
                                      <p:cBhvr>
                                        <p:cTn id="61"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barn(inVertical)">
                                      <p:cBhvr>
                                        <p:cTn id="6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8"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Ribbon 3"/>
          <p:cNvSpPr/>
          <p:nvPr/>
        </p:nvSpPr>
        <p:spPr>
          <a:xfrm>
            <a:off x="114300" y="228600"/>
            <a:ext cx="6934200" cy="1152436"/>
          </a:xfrm>
          <a:prstGeom prst="ribb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800" dirty="0" smtClean="0">
                <a:solidFill>
                  <a:schemeClr val="tx1"/>
                </a:solidFill>
                <a:latin typeface="Arial Rounded MT Bold" panose="020F0704030504030204" pitchFamily="34" charset="0"/>
              </a:rPr>
              <a:t>Pair work</a:t>
            </a:r>
            <a:endParaRPr lang="en-US" sz="4800" dirty="0">
              <a:solidFill>
                <a:schemeClr val="tx1"/>
              </a:solidFill>
              <a:latin typeface="Arial Rounded MT Bold" panose="020F07040305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1381036"/>
            <a:ext cx="6184900" cy="524836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Vertical Scroll 5"/>
          <p:cNvSpPr/>
          <p:nvPr/>
        </p:nvSpPr>
        <p:spPr>
          <a:xfrm>
            <a:off x="6096000" y="974636"/>
            <a:ext cx="6096000" cy="5654764"/>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800" dirty="0" smtClean="0">
                <a:latin typeface="Arial Rounded MT Bold" panose="020F0704030504030204" pitchFamily="34" charset="0"/>
              </a:rPr>
              <a:t>Talk about Sheikh </a:t>
            </a:r>
            <a:r>
              <a:rPr lang="en-US" sz="4800" dirty="0" err="1" smtClean="0">
                <a:latin typeface="Arial Rounded MT Bold" panose="020F0704030504030204" pitchFamily="34" charset="0"/>
              </a:rPr>
              <a:t>Mujibur</a:t>
            </a:r>
            <a:r>
              <a:rPr lang="en-US" sz="4800" dirty="0" smtClean="0">
                <a:latin typeface="Arial Rounded MT Bold" panose="020F0704030504030204" pitchFamily="34" charset="0"/>
              </a:rPr>
              <a:t> Rahman </a:t>
            </a:r>
            <a:endParaRPr lang="en-US" sz="4800" dirty="0">
              <a:latin typeface="Arial Rounded MT Bold" panose="020F0704030504030204" pitchFamily="34" charset="0"/>
            </a:endParaRPr>
          </a:p>
        </p:txBody>
      </p:sp>
    </p:spTree>
    <p:extLst>
      <p:ext uri="{BB962C8B-B14F-4D97-AF65-F5344CB8AC3E}">
        <p14:creationId xmlns:p14="http://schemas.microsoft.com/office/powerpoint/2010/main" val="194599777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and Round Single Corner Rectangle 3"/>
          <p:cNvSpPr/>
          <p:nvPr/>
        </p:nvSpPr>
        <p:spPr>
          <a:xfrm>
            <a:off x="209006" y="129008"/>
            <a:ext cx="7154562" cy="1199893"/>
          </a:xfrm>
          <a:prstGeom prst="snip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chemeClr val="tx1"/>
                </a:solidFill>
                <a:latin typeface="Arial Rounded MT Bold" panose="020F0704030504030204" pitchFamily="34" charset="0"/>
              </a:rPr>
              <a:t>Choose the correct answer from the alternatives</a:t>
            </a:r>
            <a:endParaRPr lang="en-US" sz="3600" dirty="0">
              <a:solidFill>
                <a:schemeClr val="tx1"/>
              </a:solidFill>
              <a:latin typeface="Arial Rounded MT Bold" panose="020F0704030504030204" pitchFamily="34" charset="0"/>
            </a:endParaRPr>
          </a:p>
        </p:txBody>
      </p:sp>
      <p:sp>
        <p:nvSpPr>
          <p:cNvPr id="5" name="Down Ribbon 4"/>
          <p:cNvSpPr/>
          <p:nvPr/>
        </p:nvSpPr>
        <p:spPr>
          <a:xfrm>
            <a:off x="7363568" y="210895"/>
            <a:ext cx="2449042" cy="103715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Arial Rounded MT Bold" panose="020F0704030504030204" pitchFamily="34" charset="0"/>
              </a:rPr>
              <a:t>Group work</a:t>
            </a:r>
            <a:endParaRPr lang="en-US" sz="2400" b="1" dirty="0">
              <a:solidFill>
                <a:schemeClr val="tx1"/>
              </a:solidFill>
              <a:latin typeface="Arial Rounded MT Bold" panose="020F0704030504030204" pitchFamily="34" charset="0"/>
            </a:endParaRPr>
          </a:p>
        </p:txBody>
      </p:sp>
      <p:pic>
        <p:nvPicPr>
          <p:cNvPr id="6" name="Picture 2" descr="C:\Users\Sabina Yasmin\Downloads\group wo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4357" y="-143035"/>
            <a:ext cx="3200400" cy="174397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0" y="1209116"/>
            <a:ext cx="12919166" cy="5632311"/>
          </a:xfrm>
          <a:prstGeom prst="rect">
            <a:avLst/>
          </a:prstGeom>
        </p:spPr>
        <p:txBody>
          <a:bodyPr wrap="square">
            <a:spAutoFit/>
          </a:bodyPr>
          <a:lstStyle/>
          <a:p>
            <a:r>
              <a:rPr lang="en-US" sz="3600" dirty="0">
                <a:latin typeface="Arial Rounded MT Bold" panose="020F0704030504030204" pitchFamily="34" charset="0"/>
              </a:rPr>
              <a:t>1. What is the meaning of the word </a:t>
            </a:r>
            <a:r>
              <a:rPr lang="en-US" sz="3600" dirty="0" smtClean="0">
                <a:latin typeface="Arial Rounded MT Bold" panose="020F0704030504030204" pitchFamily="34" charset="0"/>
              </a:rPr>
              <a:t>‘agony’?</a:t>
            </a:r>
            <a:endParaRPr lang="en-US" sz="3600" dirty="0">
              <a:latin typeface="Arial Rounded MT Bold" panose="020F0704030504030204" pitchFamily="34" charset="0"/>
            </a:endParaRPr>
          </a:p>
          <a:p>
            <a:r>
              <a:rPr lang="en-US" sz="3600" dirty="0">
                <a:latin typeface="Arial Rounded MT Bold" panose="020F0704030504030204" pitchFamily="34" charset="0"/>
              </a:rPr>
              <a:t>(a</a:t>
            </a:r>
            <a:r>
              <a:rPr lang="en-US" sz="3600" dirty="0" smtClean="0">
                <a:latin typeface="Arial Rounded MT Bold" panose="020F0704030504030204" pitchFamily="34" charset="0"/>
              </a:rPr>
              <a:t>).painful  </a:t>
            </a:r>
            <a:r>
              <a:rPr lang="en-US" sz="3600" dirty="0">
                <a:latin typeface="Arial Rounded MT Bold" panose="020F0704030504030204" pitchFamily="34" charset="0"/>
              </a:rPr>
              <a:t>(b). </a:t>
            </a:r>
            <a:r>
              <a:rPr lang="en-US" sz="3600" dirty="0" smtClean="0">
                <a:latin typeface="Arial Rounded MT Bold" panose="020F0704030504030204" pitchFamily="34" charset="0"/>
              </a:rPr>
              <a:t>anguish </a:t>
            </a:r>
            <a:r>
              <a:rPr lang="en-US" sz="3600" dirty="0">
                <a:latin typeface="Arial Rounded MT Bold" panose="020F0704030504030204" pitchFamily="34" charset="0"/>
              </a:rPr>
              <a:t>(c). </a:t>
            </a:r>
            <a:r>
              <a:rPr lang="en-US" sz="3600" dirty="0" smtClean="0">
                <a:latin typeface="Arial Rounded MT Bold" panose="020F0704030504030204" pitchFamily="34" charset="0"/>
              </a:rPr>
              <a:t>miserable  </a:t>
            </a:r>
            <a:r>
              <a:rPr lang="en-US" sz="3600" dirty="0">
                <a:latin typeface="Arial Rounded MT Bold" panose="020F0704030504030204" pitchFamily="34" charset="0"/>
              </a:rPr>
              <a:t>(d). </a:t>
            </a:r>
            <a:r>
              <a:rPr lang="en-US" sz="3600" dirty="0" smtClean="0">
                <a:latin typeface="Arial Rounded MT Bold" panose="020F0704030504030204" pitchFamily="34" charset="0"/>
              </a:rPr>
              <a:t>suffering</a:t>
            </a:r>
            <a:endParaRPr lang="en-US" sz="3600" dirty="0">
              <a:latin typeface="Arial Rounded MT Bold" panose="020F0704030504030204" pitchFamily="34" charset="0"/>
            </a:endParaRPr>
          </a:p>
          <a:p>
            <a:r>
              <a:rPr lang="en-US" sz="3600" dirty="0">
                <a:latin typeface="Arial Rounded MT Bold" panose="020F0704030504030204" pitchFamily="34" charset="0"/>
              </a:rPr>
              <a:t>2. What does the word </a:t>
            </a:r>
            <a:r>
              <a:rPr lang="en-US" sz="3600" dirty="0" smtClean="0">
                <a:latin typeface="Arial Rounded MT Bold" panose="020F0704030504030204" pitchFamily="34" charset="0"/>
              </a:rPr>
              <a:t>‘crimson’ </a:t>
            </a:r>
            <a:r>
              <a:rPr lang="en-US" sz="3600" dirty="0">
                <a:latin typeface="Arial Rounded MT Bold" panose="020F0704030504030204" pitchFamily="34" charset="0"/>
              </a:rPr>
              <a:t>in the text mean?</a:t>
            </a:r>
          </a:p>
          <a:p>
            <a:r>
              <a:rPr lang="en-US" sz="3600" dirty="0">
                <a:latin typeface="Arial Rounded MT Bold" panose="020F0704030504030204" pitchFamily="34" charset="0"/>
              </a:rPr>
              <a:t>(a). </a:t>
            </a:r>
            <a:r>
              <a:rPr lang="en-US" sz="3600" dirty="0" smtClean="0">
                <a:latin typeface="Arial Rounded MT Bold" panose="020F0704030504030204" pitchFamily="34" charset="0"/>
              </a:rPr>
              <a:t>radish </a:t>
            </a:r>
            <a:r>
              <a:rPr lang="en-US" sz="3600" dirty="0">
                <a:latin typeface="Arial Rounded MT Bold" panose="020F0704030504030204" pitchFamily="34" charset="0"/>
              </a:rPr>
              <a:t>(b</a:t>
            </a:r>
            <a:r>
              <a:rPr lang="en-US" sz="3600" dirty="0" smtClean="0">
                <a:latin typeface="Arial Rounded MT Bold" panose="020F0704030504030204" pitchFamily="34" charset="0"/>
              </a:rPr>
              <a:t>).</a:t>
            </a:r>
            <a:r>
              <a:rPr lang="en-US" sz="3600" dirty="0" err="1" smtClean="0">
                <a:latin typeface="Arial Rounded MT Bold" panose="020F0704030504030204" pitchFamily="34" charset="0"/>
              </a:rPr>
              <a:t>redish</a:t>
            </a:r>
            <a:r>
              <a:rPr lang="en-US" sz="3600" dirty="0" smtClean="0">
                <a:latin typeface="Arial Rounded MT Bold" panose="020F0704030504030204" pitchFamily="34" charset="0"/>
              </a:rPr>
              <a:t> </a:t>
            </a:r>
            <a:r>
              <a:rPr lang="en-US" sz="3600" dirty="0">
                <a:latin typeface="Arial Rounded MT Bold" panose="020F0704030504030204" pitchFamily="34" charset="0"/>
              </a:rPr>
              <a:t>(c). </a:t>
            </a:r>
            <a:r>
              <a:rPr lang="en-US" sz="3600" dirty="0" smtClean="0">
                <a:latin typeface="Arial Rounded MT Bold" panose="020F0704030504030204" pitchFamily="34" charset="0"/>
              </a:rPr>
              <a:t>red </a:t>
            </a:r>
            <a:r>
              <a:rPr lang="en-US" sz="3600" dirty="0">
                <a:latin typeface="Arial Rounded MT Bold" panose="020F0704030504030204" pitchFamily="34" charset="0"/>
              </a:rPr>
              <a:t>(d) </a:t>
            </a:r>
            <a:r>
              <a:rPr lang="en-US" sz="3600" dirty="0" smtClean="0">
                <a:latin typeface="Arial Rounded MT Bold" panose="020F0704030504030204" pitchFamily="34" charset="0"/>
              </a:rPr>
              <a:t>deep red </a:t>
            </a:r>
            <a:endParaRPr lang="en-US" sz="3600" dirty="0">
              <a:latin typeface="Arial Rounded MT Bold" panose="020F0704030504030204" pitchFamily="34" charset="0"/>
            </a:endParaRPr>
          </a:p>
          <a:p>
            <a:r>
              <a:rPr lang="en-US" sz="3600" dirty="0">
                <a:latin typeface="Arial Rounded MT Bold" panose="020F0704030504030204" pitchFamily="34" charset="0"/>
              </a:rPr>
              <a:t>3. The word </a:t>
            </a:r>
            <a:r>
              <a:rPr lang="en-US" sz="3600" dirty="0" smtClean="0">
                <a:latin typeface="Arial Rounded MT Bold" panose="020F0704030504030204" pitchFamily="34" charset="0"/>
              </a:rPr>
              <a:t>‘negotiation’ </a:t>
            </a:r>
            <a:r>
              <a:rPr lang="en-US" sz="3600" dirty="0">
                <a:latin typeface="Arial Rounded MT Bold" panose="020F0704030504030204" pitchFamily="34" charset="0"/>
              </a:rPr>
              <a:t>refers-</a:t>
            </a:r>
          </a:p>
          <a:p>
            <a:r>
              <a:rPr lang="en-US" sz="3600" dirty="0">
                <a:latin typeface="Arial Rounded MT Bold" panose="020F0704030504030204" pitchFamily="34" charset="0"/>
              </a:rPr>
              <a:t>(</a:t>
            </a:r>
            <a:r>
              <a:rPr lang="en-US" sz="3600" dirty="0" smtClean="0">
                <a:latin typeface="Arial Rounded MT Bold" panose="020F0704030504030204" pitchFamily="34" charset="0"/>
              </a:rPr>
              <a:t>a)discussion(b)problem(c)understanding (d)nemesis</a:t>
            </a:r>
            <a:endParaRPr lang="en-US" sz="3600" dirty="0">
              <a:latin typeface="Arial Rounded MT Bold" panose="020F0704030504030204" pitchFamily="34" charset="0"/>
            </a:endParaRPr>
          </a:p>
          <a:p>
            <a:r>
              <a:rPr lang="en-US" sz="3600" dirty="0">
                <a:latin typeface="Arial Rounded MT Bold" panose="020F0704030504030204" pitchFamily="34" charset="0"/>
              </a:rPr>
              <a:t>4. What does the word </a:t>
            </a:r>
            <a:r>
              <a:rPr lang="en-US" sz="3600" dirty="0" smtClean="0">
                <a:latin typeface="Arial Rounded MT Bold" panose="020F0704030504030204" pitchFamily="34" charset="0"/>
              </a:rPr>
              <a:t>‘slaughter’ means? </a:t>
            </a:r>
            <a:endParaRPr lang="en-US" sz="3600" dirty="0">
              <a:latin typeface="Arial Rounded MT Bold" panose="020F0704030504030204" pitchFamily="34" charset="0"/>
            </a:endParaRPr>
          </a:p>
          <a:p>
            <a:r>
              <a:rPr lang="en-US" sz="3600" dirty="0">
                <a:latin typeface="Arial Rounded MT Bold" panose="020F0704030504030204" pitchFamily="34" charset="0"/>
              </a:rPr>
              <a:t>(a</a:t>
            </a:r>
            <a:r>
              <a:rPr lang="en-US" sz="3600" dirty="0" smtClean="0">
                <a:latin typeface="Arial Rounded MT Bold" panose="020F0704030504030204" pitchFamily="34" charset="0"/>
              </a:rPr>
              <a:t>).save </a:t>
            </a:r>
            <a:r>
              <a:rPr lang="en-US" sz="3600" dirty="0">
                <a:latin typeface="Arial Rounded MT Bold" panose="020F0704030504030204" pitchFamily="34" charset="0"/>
              </a:rPr>
              <a:t>(b</a:t>
            </a:r>
            <a:r>
              <a:rPr lang="en-US" sz="3600" dirty="0" smtClean="0">
                <a:latin typeface="Arial Rounded MT Bold" panose="020F0704030504030204" pitchFamily="34" charset="0"/>
              </a:rPr>
              <a:t>).murder(c).damage </a:t>
            </a:r>
            <a:r>
              <a:rPr lang="en-US" sz="3600" dirty="0">
                <a:latin typeface="Arial Rounded MT Bold" panose="020F0704030504030204" pitchFamily="34" charset="0"/>
              </a:rPr>
              <a:t>(d</a:t>
            </a:r>
            <a:r>
              <a:rPr lang="en-US" sz="3600" dirty="0" smtClean="0">
                <a:latin typeface="Arial Rounded MT Bold" panose="020F0704030504030204" pitchFamily="34" charset="0"/>
              </a:rPr>
              <a:t>).destroy</a:t>
            </a:r>
            <a:endParaRPr lang="en-US" sz="3600" dirty="0">
              <a:latin typeface="Arial Rounded MT Bold" panose="020F0704030504030204" pitchFamily="34" charset="0"/>
            </a:endParaRPr>
          </a:p>
          <a:p>
            <a:r>
              <a:rPr lang="en-US" sz="3600" dirty="0" smtClean="0">
                <a:latin typeface="Arial Rounded MT Bold" panose="020F0704030504030204" pitchFamily="34" charset="0"/>
              </a:rPr>
              <a:t>5.Awami League had a victory in the election of? </a:t>
            </a:r>
            <a:endParaRPr lang="en-US" sz="3600" dirty="0">
              <a:latin typeface="Arial Rounded MT Bold" panose="020F0704030504030204" pitchFamily="34" charset="0"/>
            </a:endParaRPr>
          </a:p>
          <a:p>
            <a:r>
              <a:rPr lang="en-US" sz="3600" dirty="0">
                <a:latin typeface="Arial Rounded MT Bold" panose="020F0704030504030204" pitchFamily="34" charset="0"/>
              </a:rPr>
              <a:t>(a</a:t>
            </a:r>
            <a:r>
              <a:rPr lang="en-US" sz="3600" dirty="0" smtClean="0">
                <a:latin typeface="Arial Rounded MT Bold" panose="020F0704030504030204" pitchFamily="34" charset="0"/>
              </a:rPr>
              <a:t>).1952   </a:t>
            </a:r>
            <a:r>
              <a:rPr lang="en-US" sz="3600" dirty="0">
                <a:latin typeface="Arial Rounded MT Bold" panose="020F0704030504030204" pitchFamily="34" charset="0"/>
              </a:rPr>
              <a:t>(b). </a:t>
            </a:r>
            <a:r>
              <a:rPr lang="en-US" sz="3600" dirty="0" smtClean="0">
                <a:latin typeface="Arial Rounded MT Bold" panose="020F0704030504030204" pitchFamily="34" charset="0"/>
              </a:rPr>
              <a:t>1954    </a:t>
            </a:r>
            <a:r>
              <a:rPr lang="en-US" sz="3600" dirty="0">
                <a:latin typeface="Arial Rounded MT Bold" panose="020F0704030504030204" pitchFamily="34" charset="0"/>
              </a:rPr>
              <a:t>(c). </a:t>
            </a:r>
            <a:r>
              <a:rPr lang="en-US" sz="3600" dirty="0" smtClean="0">
                <a:latin typeface="Arial Rounded MT Bold" panose="020F0704030504030204" pitchFamily="34" charset="0"/>
              </a:rPr>
              <a:t>1966   </a:t>
            </a:r>
            <a:r>
              <a:rPr lang="en-US" sz="3600" dirty="0">
                <a:latin typeface="Arial Rounded MT Bold" panose="020F0704030504030204" pitchFamily="34" charset="0"/>
              </a:rPr>
              <a:t>(d). </a:t>
            </a:r>
            <a:r>
              <a:rPr lang="en-US" sz="3600" dirty="0" smtClean="0">
                <a:latin typeface="Arial Rounded MT Bold" panose="020F0704030504030204" pitchFamily="34" charset="0"/>
              </a:rPr>
              <a:t>1969</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38840846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circle(in)">
                                      <p:cBhvr>
                                        <p:cTn id="26" dur="20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 calcmode="lin" valueType="num">
                                      <p:cBhvr additive="base">
                                        <p:cTn id="3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 calcmode="lin" valueType="num">
                                      <p:cBhvr>
                                        <p:cTn id="37"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8"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39"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40" dur="1000"/>
                                        <p:tgtEl>
                                          <p:spTgt spid="7">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nodeType="clickEffect">
                                  <p:stCondLst>
                                    <p:cond delay="0"/>
                                  </p:stCondLst>
                                  <p:childTnLst>
                                    <p:set>
                                      <p:cBhvr>
                                        <p:cTn id="44" dur="1" fill="hold">
                                          <p:stCondLst>
                                            <p:cond delay="0"/>
                                          </p:stCondLst>
                                        </p:cTn>
                                        <p:tgtEl>
                                          <p:spTgt spid="7">
                                            <p:txEl>
                                              <p:pRg st="3" end="3"/>
                                            </p:txEl>
                                          </p:spTgt>
                                        </p:tgtEl>
                                        <p:attrNameLst>
                                          <p:attrName>style.visibility</p:attrName>
                                        </p:attrNameLst>
                                      </p:cBhvr>
                                      <p:to>
                                        <p:strVal val="visible"/>
                                      </p:to>
                                    </p:set>
                                    <p:anim calcmode="lin" valueType="num">
                                      <p:cBhvr>
                                        <p:cTn id="45" dur="1000" fill="hold"/>
                                        <p:tgtEl>
                                          <p:spTgt spid="7">
                                            <p:txEl>
                                              <p:pRg st="3" end="3"/>
                                            </p:txEl>
                                          </p:spTgt>
                                        </p:tgtEl>
                                        <p:attrNameLst>
                                          <p:attrName>ppt_w</p:attrName>
                                        </p:attrNameLst>
                                      </p:cBhvr>
                                      <p:tavLst>
                                        <p:tav tm="0">
                                          <p:val>
                                            <p:strVal val="#ppt_w*0.70"/>
                                          </p:val>
                                        </p:tav>
                                        <p:tav tm="100000">
                                          <p:val>
                                            <p:strVal val="#ppt_w"/>
                                          </p:val>
                                        </p:tav>
                                      </p:tavLst>
                                    </p:anim>
                                    <p:anim calcmode="lin" valueType="num">
                                      <p:cBhvr>
                                        <p:cTn id="46" dur="1000" fill="hold"/>
                                        <p:tgtEl>
                                          <p:spTgt spid="7">
                                            <p:txEl>
                                              <p:pRg st="3" end="3"/>
                                            </p:txEl>
                                          </p:spTgt>
                                        </p:tgtEl>
                                        <p:attrNameLst>
                                          <p:attrName>ppt_h</p:attrName>
                                        </p:attrNameLst>
                                      </p:cBhvr>
                                      <p:tavLst>
                                        <p:tav tm="0">
                                          <p:val>
                                            <p:strVal val="#ppt_h"/>
                                          </p:val>
                                        </p:tav>
                                        <p:tav tm="100000">
                                          <p:val>
                                            <p:strVal val="#ppt_h"/>
                                          </p:val>
                                        </p:tav>
                                      </p:tavLst>
                                    </p:anim>
                                    <p:animEffect transition="in" filter="fade">
                                      <p:cBhvr>
                                        <p:cTn id="47" dur="1000"/>
                                        <p:tgtEl>
                                          <p:spTgt spid="7">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7">
                                            <p:txEl>
                                              <p:pRg st="4" end="4"/>
                                            </p:txEl>
                                          </p:spTgt>
                                        </p:tgtEl>
                                        <p:attrNameLst>
                                          <p:attrName>style.visibility</p:attrName>
                                        </p:attrNameLst>
                                      </p:cBhvr>
                                      <p:to>
                                        <p:strVal val="visible"/>
                                      </p:to>
                                    </p:set>
                                    <p:animEffect transition="in" filter="wipe(down)">
                                      <p:cBhvr>
                                        <p:cTn id="52" dur="500"/>
                                        <p:tgtEl>
                                          <p:spTgt spid="7">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nodeType="clickEffect">
                                  <p:stCondLst>
                                    <p:cond delay="0"/>
                                  </p:stCondLst>
                                  <p:childTnLst>
                                    <p:set>
                                      <p:cBhvr>
                                        <p:cTn id="56" dur="1" fill="hold">
                                          <p:stCondLst>
                                            <p:cond delay="0"/>
                                          </p:stCondLst>
                                        </p:cTn>
                                        <p:tgtEl>
                                          <p:spTgt spid="7">
                                            <p:txEl>
                                              <p:pRg st="5" end="5"/>
                                            </p:txEl>
                                          </p:spTgt>
                                        </p:tgtEl>
                                        <p:attrNameLst>
                                          <p:attrName>style.visibility</p:attrName>
                                        </p:attrNameLst>
                                      </p:cBhvr>
                                      <p:to>
                                        <p:strVal val="visible"/>
                                      </p:to>
                                    </p:set>
                                    <p:anim calcmode="lin" valueType="num">
                                      <p:cBhvr>
                                        <p:cTn id="57" dur="1000" fill="hold"/>
                                        <p:tgtEl>
                                          <p:spTgt spid="7">
                                            <p:txEl>
                                              <p:pRg st="5" end="5"/>
                                            </p:txEl>
                                          </p:spTgt>
                                        </p:tgtEl>
                                        <p:attrNameLst>
                                          <p:attrName>ppt_w</p:attrName>
                                        </p:attrNameLst>
                                      </p:cBhvr>
                                      <p:tavLst>
                                        <p:tav tm="0">
                                          <p:val>
                                            <p:strVal val="#ppt_w*0.70"/>
                                          </p:val>
                                        </p:tav>
                                        <p:tav tm="100000">
                                          <p:val>
                                            <p:strVal val="#ppt_w"/>
                                          </p:val>
                                        </p:tav>
                                      </p:tavLst>
                                    </p:anim>
                                    <p:anim calcmode="lin" valueType="num">
                                      <p:cBhvr>
                                        <p:cTn id="58" dur="1000" fill="hold"/>
                                        <p:tgtEl>
                                          <p:spTgt spid="7">
                                            <p:txEl>
                                              <p:pRg st="5" end="5"/>
                                            </p:txEl>
                                          </p:spTgt>
                                        </p:tgtEl>
                                        <p:attrNameLst>
                                          <p:attrName>ppt_h</p:attrName>
                                        </p:attrNameLst>
                                      </p:cBhvr>
                                      <p:tavLst>
                                        <p:tav tm="0">
                                          <p:val>
                                            <p:strVal val="#ppt_h"/>
                                          </p:val>
                                        </p:tav>
                                        <p:tav tm="100000">
                                          <p:val>
                                            <p:strVal val="#ppt_h"/>
                                          </p:val>
                                        </p:tav>
                                      </p:tavLst>
                                    </p:anim>
                                    <p:animEffect transition="in" filter="fade">
                                      <p:cBhvr>
                                        <p:cTn id="59" dur="1000"/>
                                        <p:tgtEl>
                                          <p:spTgt spid="7">
                                            <p:txEl>
                                              <p:pRg st="5" end="5"/>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7">
                                            <p:txEl>
                                              <p:pRg st="6" end="6"/>
                                            </p:txEl>
                                          </p:spTgt>
                                        </p:tgtEl>
                                        <p:attrNameLst>
                                          <p:attrName>style.visibility</p:attrName>
                                        </p:attrNameLst>
                                      </p:cBhvr>
                                      <p:to>
                                        <p:strVal val="visible"/>
                                      </p:to>
                                    </p:set>
                                    <p:animEffect transition="in" filter="circle(in)">
                                      <p:cBhvr>
                                        <p:cTn id="64" dur="2000"/>
                                        <p:tgtEl>
                                          <p:spTgt spid="7">
                                            <p:txEl>
                                              <p:pRg st="6" end="6"/>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5" presetClass="entr" presetSubtype="0" fill="hold" nodeType="clickEffect">
                                  <p:stCondLst>
                                    <p:cond delay="0"/>
                                  </p:stCondLst>
                                  <p:childTnLst>
                                    <p:set>
                                      <p:cBhvr>
                                        <p:cTn id="68" dur="1" fill="hold">
                                          <p:stCondLst>
                                            <p:cond delay="0"/>
                                          </p:stCondLst>
                                        </p:cTn>
                                        <p:tgtEl>
                                          <p:spTgt spid="7">
                                            <p:txEl>
                                              <p:pRg st="7" end="7"/>
                                            </p:txEl>
                                          </p:spTgt>
                                        </p:tgtEl>
                                        <p:attrNameLst>
                                          <p:attrName>style.visibility</p:attrName>
                                        </p:attrNameLst>
                                      </p:cBhvr>
                                      <p:to>
                                        <p:strVal val="visible"/>
                                      </p:to>
                                    </p:set>
                                    <p:anim calcmode="lin" valueType="num">
                                      <p:cBhvr>
                                        <p:cTn id="69" dur="1000" fill="hold"/>
                                        <p:tgtEl>
                                          <p:spTgt spid="7">
                                            <p:txEl>
                                              <p:pRg st="7" end="7"/>
                                            </p:txEl>
                                          </p:spTgt>
                                        </p:tgtEl>
                                        <p:attrNameLst>
                                          <p:attrName>ppt_w</p:attrName>
                                        </p:attrNameLst>
                                      </p:cBhvr>
                                      <p:tavLst>
                                        <p:tav tm="0">
                                          <p:val>
                                            <p:strVal val="#ppt_w*0.70"/>
                                          </p:val>
                                        </p:tav>
                                        <p:tav tm="100000">
                                          <p:val>
                                            <p:strVal val="#ppt_w"/>
                                          </p:val>
                                        </p:tav>
                                      </p:tavLst>
                                    </p:anim>
                                    <p:anim calcmode="lin" valueType="num">
                                      <p:cBhvr>
                                        <p:cTn id="70" dur="1000" fill="hold"/>
                                        <p:tgtEl>
                                          <p:spTgt spid="7">
                                            <p:txEl>
                                              <p:pRg st="7" end="7"/>
                                            </p:txEl>
                                          </p:spTgt>
                                        </p:tgtEl>
                                        <p:attrNameLst>
                                          <p:attrName>ppt_h</p:attrName>
                                        </p:attrNameLst>
                                      </p:cBhvr>
                                      <p:tavLst>
                                        <p:tav tm="0">
                                          <p:val>
                                            <p:strVal val="#ppt_h"/>
                                          </p:val>
                                        </p:tav>
                                        <p:tav tm="100000">
                                          <p:val>
                                            <p:strVal val="#ppt_h"/>
                                          </p:val>
                                        </p:tav>
                                      </p:tavLst>
                                    </p:anim>
                                    <p:animEffect transition="in" filter="fade">
                                      <p:cBhvr>
                                        <p:cTn id="71" dur="1000"/>
                                        <p:tgtEl>
                                          <p:spTgt spid="7">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nodeType="clickEffect">
                                  <p:stCondLst>
                                    <p:cond delay="0"/>
                                  </p:stCondLst>
                                  <p:childTnLst>
                                    <p:set>
                                      <p:cBhvr>
                                        <p:cTn id="75" dur="1" fill="hold">
                                          <p:stCondLst>
                                            <p:cond delay="0"/>
                                          </p:stCondLst>
                                        </p:cTn>
                                        <p:tgtEl>
                                          <p:spTgt spid="7">
                                            <p:txEl>
                                              <p:pRg st="8" end="8"/>
                                            </p:txEl>
                                          </p:spTgt>
                                        </p:tgtEl>
                                        <p:attrNameLst>
                                          <p:attrName>style.visibility</p:attrName>
                                        </p:attrNameLst>
                                      </p:cBhvr>
                                      <p:to>
                                        <p:strVal val="visible"/>
                                      </p:to>
                                    </p:set>
                                    <p:animEffect transition="in" filter="wipe(down)">
                                      <p:cBhvr>
                                        <p:cTn id="76" dur="580">
                                          <p:stCondLst>
                                            <p:cond delay="0"/>
                                          </p:stCondLst>
                                        </p:cTn>
                                        <p:tgtEl>
                                          <p:spTgt spid="7">
                                            <p:txEl>
                                              <p:pRg st="8" end="8"/>
                                            </p:txEl>
                                          </p:spTgt>
                                        </p:tgtEl>
                                      </p:cBhvr>
                                    </p:animEffect>
                                    <p:anim calcmode="lin" valueType="num">
                                      <p:cBhvr>
                                        <p:cTn id="77" dur="1822" tmFilter="0,0; 0.14,0.36; 0.43,0.73; 0.71,0.91; 1.0,1.0">
                                          <p:stCondLst>
                                            <p:cond delay="0"/>
                                          </p:stCondLst>
                                        </p:cTn>
                                        <p:tgtEl>
                                          <p:spTgt spid="7">
                                            <p:txEl>
                                              <p:pRg st="8" end="8"/>
                                            </p:txEl>
                                          </p:spTgt>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7">
                                            <p:txEl>
                                              <p:pRg st="8" end="8"/>
                                            </p:txEl>
                                          </p:spTgt>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7">
                                            <p:txEl>
                                              <p:pRg st="8" end="8"/>
                                            </p:txEl>
                                          </p:spTgt>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7">
                                            <p:txEl>
                                              <p:pRg st="8" end="8"/>
                                            </p:txEl>
                                          </p:spTgt>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7">
                                            <p:txEl>
                                              <p:pRg st="8" end="8"/>
                                            </p:txEl>
                                          </p:spTgt>
                                        </p:tgtEl>
                                        <p:attrNameLst>
                                          <p:attrName>ppt_y</p:attrName>
                                        </p:attrNameLst>
                                      </p:cBhvr>
                                      <p:tavLst>
                                        <p:tav tm="0" fmla="#ppt_y-sin(pi*$)/81">
                                          <p:val>
                                            <p:fltVal val="0"/>
                                          </p:val>
                                        </p:tav>
                                        <p:tav tm="100000">
                                          <p:val>
                                            <p:fltVal val="1"/>
                                          </p:val>
                                        </p:tav>
                                      </p:tavLst>
                                    </p:anim>
                                    <p:animScale>
                                      <p:cBhvr>
                                        <p:cTn id="82" dur="26">
                                          <p:stCondLst>
                                            <p:cond delay="650"/>
                                          </p:stCondLst>
                                        </p:cTn>
                                        <p:tgtEl>
                                          <p:spTgt spid="7">
                                            <p:txEl>
                                              <p:pRg st="8" end="8"/>
                                            </p:txEl>
                                          </p:spTgt>
                                        </p:tgtEl>
                                      </p:cBhvr>
                                      <p:to x="100000" y="60000"/>
                                    </p:animScale>
                                    <p:animScale>
                                      <p:cBhvr>
                                        <p:cTn id="83" dur="166" decel="50000">
                                          <p:stCondLst>
                                            <p:cond delay="676"/>
                                          </p:stCondLst>
                                        </p:cTn>
                                        <p:tgtEl>
                                          <p:spTgt spid="7">
                                            <p:txEl>
                                              <p:pRg st="8" end="8"/>
                                            </p:txEl>
                                          </p:spTgt>
                                        </p:tgtEl>
                                      </p:cBhvr>
                                      <p:to x="100000" y="100000"/>
                                    </p:animScale>
                                    <p:animScale>
                                      <p:cBhvr>
                                        <p:cTn id="84" dur="26">
                                          <p:stCondLst>
                                            <p:cond delay="1312"/>
                                          </p:stCondLst>
                                        </p:cTn>
                                        <p:tgtEl>
                                          <p:spTgt spid="7">
                                            <p:txEl>
                                              <p:pRg st="8" end="8"/>
                                            </p:txEl>
                                          </p:spTgt>
                                        </p:tgtEl>
                                      </p:cBhvr>
                                      <p:to x="100000" y="80000"/>
                                    </p:animScale>
                                    <p:animScale>
                                      <p:cBhvr>
                                        <p:cTn id="85" dur="166" decel="50000">
                                          <p:stCondLst>
                                            <p:cond delay="1338"/>
                                          </p:stCondLst>
                                        </p:cTn>
                                        <p:tgtEl>
                                          <p:spTgt spid="7">
                                            <p:txEl>
                                              <p:pRg st="8" end="8"/>
                                            </p:txEl>
                                          </p:spTgt>
                                        </p:tgtEl>
                                      </p:cBhvr>
                                      <p:to x="100000" y="100000"/>
                                    </p:animScale>
                                    <p:animScale>
                                      <p:cBhvr>
                                        <p:cTn id="86" dur="26">
                                          <p:stCondLst>
                                            <p:cond delay="1642"/>
                                          </p:stCondLst>
                                        </p:cTn>
                                        <p:tgtEl>
                                          <p:spTgt spid="7">
                                            <p:txEl>
                                              <p:pRg st="8" end="8"/>
                                            </p:txEl>
                                          </p:spTgt>
                                        </p:tgtEl>
                                      </p:cBhvr>
                                      <p:to x="100000" y="90000"/>
                                    </p:animScale>
                                    <p:animScale>
                                      <p:cBhvr>
                                        <p:cTn id="87" dur="166" decel="50000">
                                          <p:stCondLst>
                                            <p:cond delay="1668"/>
                                          </p:stCondLst>
                                        </p:cTn>
                                        <p:tgtEl>
                                          <p:spTgt spid="7">
                                            <p:txEl>
                                              <p:pRg st="8" end="8"/>
                                            </p:txEl>
                                          </p:spTgt>
                                        </p:tgtEl>
                                      </p:cBhvr>
                                      <p:to x="100000" y="100000"/>
                                    </p:animScale>
                                    <p:animScale>
                                      <p:cBhvr>
                                        <p:cTn id="88" dur="26">
                                          <p:stCondLst>
                                            <p:cond delay="1808"/>
                                          </p:stCondLst>
                                        </p:cTn>
                                        <p:tgtEl>
                                          <p:spTgt spid="7">
                                            <p:txEl>
                                              <p:pRg st="8" end="8"/>
                                            </p:txEl>
                                          </p:spTgt>
                                        </p:tgtEl>
                                      </p:cBhvr>
                                      <p:to x="100000" y="95000"/>
                                    </p:animScale>
                                    <p:animScale>
                                      <p:cBhvr>
                                        <p:cTn id="89" dur="166" decel="50000">
                                          <p:stCondLst>
                                            <p:cond delay="1834"/>
                                          </p:stCondLst>
                                        </p:cTn>
                                        <p:tgtEl>
                                          <p:spTgt spid="7">
                                            <p:txEl>
                                              <p:pRg st="8" end="8"/>
                                            </p:txEl>
                                          </p:spTgt>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7">
                                            <p:txEl>
                                              <p:pRg st="9" end="9"/>
                                            </p:txEl>
                                          </p:spTgt>
                                        </p:tgtEl>
                                        <p:attrNameLst>
                                          <p:attrName>style.visibility</p:attrName>
                                        </p:attrNameLst>
                                      </p:cBhvr>
                                      <p:to>
                                        <p:strVal val="visible"/>
                                      </p:to>
                                    </p:set>
                                    <p:anim calcmode="lin" valueType="num">
                                      <p:cBhvr additive="base">
                                        <p:cTn id="94"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Ribbon 3"/>
          <p:cNvSpPr/>
          <p:nvPr/>
        </p:nvSpPr>
        <p:spPr>
          <a:xfrm>
            <a:off x="150585" y="195942"/>
            <a:ext cx="5623198" cy="1149531"/>
          </a:xfrm>
          <a:prstGeom prst="ribb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dirty="0" smtClean="0">
                <a:solidFill>
                  <a:schemeClr val="tx1"/>
                </a:solidFill>
                <a:latin typeface="Arial Rounded MT Bold" panose="020F0704030504030204" pitchFamily="34" charset="0"/>
              </a:rPr>
              <a:t>Evaluation</a:t>
            </a:r>
            <a:endParaRPr lang="en-US" sz="4000" dirty="0">
              <a:solidFill>
                <a:schemeClr val="tx1"/>
              </a:solidFill>
              <a:latin typeface="Arial Rounded MT Bold" panose="020F0704030504030204" pitchFamily="34" charset="0"/>
            </a:endParaRPr>
          </a:p>
        </p:txBody>
      </p:sp>
      <p:sp>
        <p:nvSpPr>
          <p:cNvPr id="5" name="Snip and Round Single Corner Rectangle 4"/>
          <p:cNvSpPr/>
          <p:nvPr/>
        </p:nvSpPr>
        <p:spPr>
          <a:xfrm>
            <a:off x="5773783" y="195941"/>
            <a:ext cx="6257108" cy="901339"/>
          </a:xfrm>
          <a:prstGeom prst="snip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dirty="0" smtClean="0">
                <a:latin typeface="Arial Rounded MT Bold" panose="020F0704030504030204" pitchFamily="34" charset="0"/>
              </a:rPr>
              <a:t>Answer the questions</a:t>
            </a:r>
            <a:endParaRPr lang="en-US" sz="4400" dirty="0">
              <a:latin typeface="Arial Rounded MT Bold" panose="020F0704030504030204" pitchFamily="34" charset="0"/>
            </a:endParaRPr>
          </a:p>
        </p:txBody>
      </p:sp>
      <p:sp>
        <p:nvSpPr>
          <p:cNvPr id="6" name="Vertical Scroll 5"/>
          <p:cNvSpPr/>
          <p:nvPr/>
        </p:nvSpPr>
        <p:spPr>
          <a:xfrm>
            <a:off x="0" y="1254032"/>
            <a:ext cx="12180752" cy="5447213"/>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lvl="3"/>
            <a:r>
              <a:rPr lang="en-US" sz="3600" dirty="0" smtClean="0">
                <a:latin typeface="Arial Rounded MT Bold" panose="020F0704030504030204" pitchFamily="34" charset="0"/>
              </a:rPr>
              <a:t>1.When did Sheikh </a:t>
            </a:r>
            <a:r>
              <a:rPr lang="en-US" sz="3600" dirty="0" err="1" smtClean="0">
                <a:latin typeface="Arial Rounded MT Bold" panose="020F0704030504030204" pitchFamily="34" charset="0"/>
              </a:rPr>
              <a:t>Mujibur</a:t>
            </a:r>
            <a:r>
              <a:rPr lang="en-US" sz="3600" dirty="0" smtClean="0">
                <a:latin typeface="Arial Rounded MT Bold" panose="020F0704030504030204" pitchFamily="34" charset="0"/>
              </a:rPr>
              <a:t> Rahman make this speech? </a:t>
            </a:r>
          </a:p>
          <a:p>
            <a:pPr lvl="3"/>
            <a:r>
              <a:rPr lang="en-US" sz="3600" dirty="0" smtClean="0">
                <a:latin typeface="Arial Rounded MT Bold" panose="020F0704030504030204" pitchFamily="34" charset="0"/>
              </a:rPr>
              <a:t>2.What is unforgettable history and why?</a:t>
            </a:r>
          </a:p>
          <a:p>
            <a:pPr lvl="3"/>
            <a:r>
              <a:rPr lang="en-US" sz="3600" dirty="0" smtClean="0">
                <a:latin typeface="Arial Rounded MT Bold" panose="020F0704030504030204" pitchFamily="34" charset="0"/>
              </a:rPr>
              <a:t>3.Why is1966 important for us? </a:t>
            </a:r>
          </a:p>
          <a:p>
            <a:pPr lvl="3"/>
            <a:r>
              <a:rPr lang="en-US" sz="3600" dirty="0" smtClean="0">
                <a:latin typeface="Arial Rounded MT Bold" panose="020F0704030504030204" pitchFamily="34" charset="0"/>
              </a:rPr>
              <a:t>4.What caused the downfall of </a:t>
            </a:r>
            <a:r>
              <a:rPr lang="en-US" sz="3600" dirty="0" err="1" smtClean="0">
                <a:latin typeface="Arial Rounded MT Bold" panose="020F0704030504030204" pitchFamily="34" charset="0"/>
              </a:rPr>
              <a:t>Ayub</a:t>
            </a:r>
            <a:r>
              <a:rPr lang="en-US" sz="3600" dirty="0" smtClean="0">
                <a:latin typeface="Arial Rounded MT Bold" panose="020F0704030504030204" pitchFamily="34" charset="0"/>
              </a:rPr>
              <a:t> Khan?</a:t>
            </a:r>
          </a:p>
          <a:p>
            <a:pPr lvl="3"/>
            <a:r>
              <a:rPr lang="en-US" sz="3600" dirty="0" smtClean="0">
                <a:latin typeface="Arial Rounded MT Bold" panose="020F0704030504030204" pitchFamily="34" charset="0"/>
              </a:rPr>
              <a:t>5.”People of Bangladesh now want to be free”. –Explain the line</a:t>
            </a:r>
            <a:r>
              <a:rPr lang="en-US" sz="3600" dirty="0">
                <a:latin typeface="Arial Rounded MT Bold" panose="020F0704030504030204" pitchFamily="34" charset="0"/>
              </a:rPr>
              <a:t>.</a:t>
            </a:r>
          </a:p>
        </p:txBody>
      </p:sp>
    </p:spTree>
    <p:extLst>
      <p:ext uri="{BB962C8B-B14F-4D97-AF65-F5344CB8AC3E}">
        <p14:creationId xmlns:p14="http://schemas.microsoft.com/office/powerpoint/2010/main" val="419926410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Ribbon 3"/>
          <p:cNvSpPr/>
          <p:nvPr/>
        </p:nvSpPr>
        <p:spPr>
          <a:xfrm>
            <a:off x="117566" y="140063"/>
            <a:ext cx="7093131" cy="1283788"/>
          </a:xfrm>
          <a:prstGeom prst="ribb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800" dirty="0" smtClean="0">
                <a:solidFill>
                  <a:schemeClr val="tx1"/>
                </a:solidFill>
                <a:latin typeface="Arial Rounded MT Bold" panose="020F0704030504030204" pitchFamily="34" charset="0"/>
              </a:rPr>
              <a:t>Home work</a:t>
            </a:r>
            <a:endParaRPr lang="en-US" sz="4800" dirty="0">
              <a:solidFill>
                <a:schemeClr val="tx1"/>
              </a:solidFill>
              <a:latin typeface="Arial Rounded MT Bold" panose="020F07040305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00" y="1917700"/>
            <a:ext cx="3886201" cy="415867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Horizontal Scroll 5"/>
          <p:cNvSpPr/>
          <p:nvPr/>
        </p:nvSpPr>
        <p:spPr>
          <a:xfrm>
            <a:off x="5729514" y="399868"/>
            <a:ext cx="6299200" cy="6311900"/>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800" dirty="0" smtClean="0">
                <a:solidFill>
                  <a:schemeClr val="tx1"/>
                </a:solidFill>
                <a:latin typeface="Arial Rounded MT Bold" panose="020F0704030504030204" pitchFamily="34" charset="0"/>
              </a:rPr>
              <a:t>Write a short paragraph on ‘Historical Speech of Sheikh </a:t>
            </a:r>
            <a:r>
              <a:rPr lang="en-US" sz="4800" dirty="0" err="1" smtClean="0">
                <a:solidFill>
                  <a:schemeClr val="tx1"/>
                </a:solidFill>
                <a:latin typeface="Arial Rounded MT Bold" panose="020F0704030504030204" pitchFamily="34" charset="0"/>
              </a:rPr>
              <a:t>Mujibur</a:t>
            </a:r>
            <a:r>
              <a:rPr lang="en-US" sz="4800" dirty="0" smtClean="0">
                <a:solidFill>
                  <a:schemeClr val="tx1"/>
                </a:solidFill>
                <a:latin typeface="Arial Rounded MT Bold" panose="020F0704030504030204" pitchFamily="34" charset="0"/>
              </a:rPr>
              <a:t> Rahman’.</a:t>
            </a:r>
            <a:endParaRPr lang="en-US" sz="48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92027336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965" y="1478412"/>
            <a:ext cx="2479182" cy="31076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Horizontal Scroll 1"/>
          <p:cNvSpPr/>
          <p:nvPr/>
        </p:nvSpPr>
        <p:spPr>
          <a:xfrm>
            <a:off x="3348110" y="647114"/>
            <a:ext cx="7132322" cy="4459458"/>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dirty="0" smtClean="0">
                <a:solidFill>
                  <a:schemeClr val="tx1"/>
                </a:solidFill>
                <a:latin typeface="Arial Rounded MT Bold" panose="020F0704030504030204" pitchFamily="34" charset="0"/>
              </a:rPr>
              <a:t>Class   : </a:t>
            </a:r>
            <a:r>
              <a:rPr lang="en-US" sz="4400" dirty="0" err="1" smtClean="0">
                <a:solidFill>
                  <a:schemeClr val="tx1"/>
                </a:solidFill>
                <a:latin typeface="Arial Rounded MT Bold" panose="020F0704030504030204" pitchFamily="34" charset="0"/>
              </a:rPr>
              <a:t>Alim</a:t>
            </a:r>
            <a:r>
              <a:rPr lang="en-US" sz="4400" dirty="0" smtClean="0">
                <a:solidFill>
                  <a:schemeClr val="tx1"/>
                </a:solidFill>
                <a:latin typeface="Arial Rounded MT Bold" panose="020F0704030504030204" pitchFamily="34" charset="0"/>
              </a:rPr>
              <a:t>/HSC</a:t>
            </a:r>
          </a:p>
          <a:p>
            <a:pPr algn="ctr"/>
            <a:r>
              <a:rPr lang="en-US" sz="4400" dirty="0" smtClean="0">
                <a:solidFill>
                  <a:schemeClr val="tx1"/>
                </a:solidFill>
                <a:latin typeface="Arial Rounded MT Bold" panose="020F0704030504030204" pitchFamily="34" charset="0"/>
              </a:rPr>
              <a:t>Subject : English 1</a:t>
            </a:r>
            <a:r>
              <a:rPr lang="en-US" sz="4400" baseline="30000" dirty="0" smtClean="0">
                <a:solidFill>
                  <a:schemeClr val="tx1"/>
                </a:solidFill>
                <a:latin typeface="Arial Rounded MT Bold" panose="020F0704030504030204" pitchFamily="34" charset="0"/>
              </a:rPr>
              <a:t>st</a:t>
            </a:r>
            <a:r>
              <a:rPr lang="en-US" sz="4400" dirty="0" smtClean="0">
                <a:solidFill>
                  <a:schemeClr val="tx1"/>
                </a:solidFill>
                <a:latin typeface="Arial Rounded MT Bold" panose="020F0704030504030204" pitchFamily="34" charset="0"/>
              </a:rPr>
              <a:t>   Paper</a:t>
            </a:r>
            <a:endParaRPr lang="en-US" sz="44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282736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flipH="1">
            <a:off x="156754" y="287383"/>
            <a:ext cx="11834948" cy="2946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600" dirty="0">
                <a:solidFill>
                  <a:schemeClr val="tx1"/>
                </a:solidFill>
                <a:latin typeface="Arial Rounded MT Bold" panose="020F0704030504030204" pitchFamily="34" charset="0"/>
              </a:rPr>
              <a:t>Thank you so much</a:t>
            </a:r>
          </a:p>
          <a:p>
            <a:pPr algn="ctr"/>
            <a:r>
              <a:rPr lang="en-US" sz="9600" dirty="0">
                <a:solidFill>
                  <a:schemeClr val="tx1"/>
                </a:solidFill>
                <a:latin typeface="Arial Rounded MT Bold" panose="020F0704030504030204" pitchFamily="34" charset="0"/>
              </a:rPr>
              <a:t>For watching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6801" y="3411537"/>
            <a:ext cx="3949700" cy="302736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7817216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p:cNvSpPr/>
          <p:nvPr/>
        </p:nvSpPr>
        <p:spPr>
          <a:xfrm>
            <a:off x="2321168" y="260045"/>
            <a:ext cx="8207051" cy="3411623"/>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000" dirty="0" smtClean="0">
                <a:solidFill>
                  <a:schemeClr val="tx1"/>
                </a:solidFill>
                <a:latin typeface="Arial Rounded MT Bold" panose="020F0704030504030204" pitchFamily="34" charset="0"/>
              </a:rPr>
              <a:t>Let’s enjoy the video</a:t>
            </a:r>
            <a:endParaRPr lang="en-US" sz="6000" dirty="0">
              <a:solidFill>
                <a:schemeClr val="tx1"/>
              </a:solidFill>
              <a:latin typeface="Arial Rounded MT Bold" panose="020F0704030504030204" pitchFamily="34" charset="0"/>
            </a:endParaRPr>
          </a:p>
        </p:txBody>
      </p:sp>
      <p:sp>
        <p:nvSpPr>
          <p:cNvPr id="5" name="Rectangle 4"/>
          <p:cNvSpPr/>
          <p:nvPr/>
        </p:nvSpPr>
        <p:spPr>
          <a:xfrm>
            <a:off x="3451300" y="4130599"/>
            <a:ext cx="4754828" cy="369332"/>
          </a:xfrm>
          <a:prstGeom prst="rect">
            <a:avLst/>
          </a:prstGeom>
        </p:spPr>
        <p:txBody>
          <a:bodyPr wrap="none">
            <a:spAutoFit/>
          </a:bodyPr>
          <a:lstStyle/>
          <a:p>
            <a:r>
              <a:rPr lang="en-US" dirty="0" smtClean="0">
                <a:solidFill>
                  <a:srgbClr val="C00000"/>
                </a:solidFill>
              </a:rPr>
              <a:t>https://www.youtube.com/watch?v=ZsQfqlkayJ4</a:t>
            </a:r>
            <a:endParaRPr lang="en-US" dirty="0">
              <a:solidFill>
                <a:srgbClr val="C00000"/>
              </a:solidFill>
            </a:endParaRPr>
          </a:p>
        </p:txBody>
      </p:sp>
    </p:spTree>
    <p:extLst>
      <p:ext uri="{BB962C8B-B14F-4D97-AF65-F5344CB8AC3E}">
        <p14:creationId xmlns:p14="http://schemas.microsoft.com/office/powerpoint/2010/main" val="1172772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97280" y="182880"/>
            <a:ext cx="10100603"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400" i="1" dirty="0" smtClean="0">
                <a:latin typeface="Arial Rounded MT Bold" panose="020F0704030504030204" pitchFamily="34" charset="0"/>
              </a:rPr>
              <a:t>Let’s watch some images attentively</a:t>
            </a:r>
            <a:endParaRPr lang="en-US" sz="4400" i="1" dirty="0">
              <a:latin typeface="Arial Rounded MT Bold" panose="020F070403050403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707" y="1123217"/>
            <a:ext cx="5331656" cy="50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7581" y="1123217"/>
            <a:ext cx="5247249" cy="53338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53025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6437" y="152927"/>
            <a:ext cx="11086345" cy="139418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dirty="0" smtClean="0">
                <a:latin typeface="Arial Rounded MT Bold" panose="020F0704030504030204" pitchFamily="34" charset="0"/>
              </a:rPr>
              <a:t>Can you guess what’s the today’s topic by watching this video and images? </a:t>
            </a:r>
            <a:endParaRPr lang="en-US" sz="4400" dirty="0">
              <a:latin typeface="Arial Rounded MT Bold" panose="020F0704030504030204" pitchFamily="34" charset="0"/>
            </a:endParaRPr>
          </a:p>
        </p:txBody>
      </p:sp>
      <p:sp>
        <p:nvSpPr>
          <p:cNvPr id="9" name="Rounded Rectangle 8"/>
          <p:cNvSpPr/>
          <p:nvPr/>
        </p:nvSpPr>
        <p:spPr>
          <a:xfrm>
            <a:off x="506438" y="1888195"/>
            <a:ext cx="6730386" cy="101287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dirty="0" smtClean="0">
                <a:solidFill>
                  <a:schemeClr val="tx1"/>
                </a:solidFill>
                <a:latin typeface="Arial Rounded MT Bold" panose="020F0704030504030204" pitchFamily="34" charset="0"/>
              </a:rPr>
              <a:t>Exactly today’s topic is-</a:t>
            </a:r>
            <a:endParaRPr lang="en-US" sz="4400" dirty="0">
              <a:solidFill>
                <a:schemeClr val="tx1"/>
              </a:solidFill>
              <a:latin typeface="Arial Rounded MT Bold" panose="020F0704030504030204" pitchFamily="34" charset="0"/>
            </a:endParaRPr>
          </a:p>
        </p:txBody>
      </p:sp>
      <p:sp>
        <p:nvSpPr>
          <p:cNvPr id="13" name="Cloud Callout 12"/>
          <p:cNvSpPr/>
          <p:nvPr/>
        </p:nvSpPr>
        <p:spPr>
          <a:xfrm>
            <a:off x="8127106" y="1571672"/>
            <a:ext cx="2954216" cy="1645920"/>
          </a:xfrm>
          <a:prstGeom prst="cloudCallout">
            <a:avLst>
              <a:gd name="adj1" fmla="val 1425354"/>
              <a:gd name="adj2" fmla="val 585589"/>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400" dirty="0" smtClean="0">
                <a:solidFill>
                  <a:schemeClr val="tx1"/>
                </a:solidFill>
                <a:latin typeface="Arial Rounded MT Bold" panose="020F0704030504030204" pitchFamily="34" charset="0"/>
              </a:rPr>
              <a:t>Part-1</a:t>
            </a:r>
            <a:endParaRPr lang="en-US" sz="4400" dirty="0">
              <a:solidFill>
                <a:schemeClr val="tx1"/>
              </a:solidFill>
              <a:latin typeface="Arial Rounded MT Bold" panose="020F0704030504030204" pitchFamily="34" charset="0"/>
            </a:endParaRPr>
          </a:p>
        </p:txBody>
      </p:sp>
      <p:sp>
        <p:nvSpPr>
          <p:cNvPr id="15" name="Horizontal Scroll 14"/>
          <p:cNvSpPr/>
          <p:nvPr/>
        </p:nvSpPr>
        <p:spPr>
          <a:xfrm>
            <a:off x="806882" y="3021649"/>
            <a:ext cx="7751298" cy="3626859"/>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i="1" dirty="0" smtClean="0">
                <a:solidFill>
                  <a:schemeClr val="tx1"/>
                </a:solidFill>
                <a:latin typeface="Arial Rounded MT Bold" panose="020F0704030504030204" pitchFamily="34" charset="0"/>
              </a:rPr>
              <a:t>Unit:1, Lesson: 1</a:t>
            </a:r>
          </a:p>
          <a:p>
            <a:pPr algn="ctr"/>
            <a:r>
              <a:rPr lang="en-US" sz="4400" i="1" dirty="0" smtClean="0">
                <a:solidFill>
                  <a:schemeClr val="tx1"/>
                </a:solidFill>
                <a:latin typeface="Arial Rounded MT Bold" panose="020F0704030504030204" pitchFamily="34" charset="0"/>
              </a:rPr>
              <a:t>The Unforgettable History</a:t>
            </a:r>
            <a:endParaRPr lang="en-US" sz="4400" i="1"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735079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strVal val="#ppt_w*0.70"/>
                                          </p:val>
                                        </p:tav>
                                        <p:tav tm="100000">
                                          <p:val>
                                            <p:strVal val="#ppt_w"/>
                                          </p:val>
                                        </p:tav>
                                      </p:tavLst>
                                    </p:anim>
                                    <p:anim calcmode="lin" valueType="num">
                                      <p:cBhvr>
                                        <p:cTn id="18" dur="1000" fill="hold"/>
                                        <p:tgtEl>
                                          <p:spTgt spid="15"/>
                                        </p:tgtEl>
                                        <p:attrNameLst>
                                          <p:attrName>ppt_h</p:attrName>
                                        </p:attrNameLst>
                                      </p:cBhvr>
                                      <p:tavLst>
                                        <p:tav tm="0">
                                          <p:val>
                                            <p:strVal val="#ppt_h"/>
                                          </p:val>
                                        </p:tav>
                                        <p:tav tm="100000">
                                          <p:val>
                                            <p:strVal val="#ppt_h"/>
                                          </p:val>
                                        </p:tav>
                                      </p:tavLst>
                                    </p:anim>
                                    <p:animEffect transition="in" filter="fade">
                                      <p:cBhvr>
                                        <p:cTn id="19" dur="1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43"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
                                        <p:tgtEl>
                                          <p:spTgt spid="13"/>
                                        </p:tgtEl>
                                      </p:cBhvr>
                                    </p:animEffect>
                                    <p:anim calcmode="lin" valueType="num">
                                      <p:cBhvr>
                                        <p:cTn id="25" dur="400" fill="hold"/>
                                        <p:tgtEl>
                                          <p:spTgt spid="13"/>
                                        </p:tgtEl>
                                        <p:attrNameLst>
                                          <p:attrName>ppt_x</p:attrName>
                                        </p:attrNameLst>
                                      </p:cBhvr>
                                      <p:tavLst>
                                        <p:tav tm="0">
                                          <p:val>
                                            <p:strVal val="#ppt_x"/>
                                          </p:val>
                                        </p:tav>
                                        <p:tav tm="100000">
                                          <p:val>
                                            <p:strVal val="#ppt_x"/>
                                          </p:val>
                                        </p:tav>
                                      </p:tavLst>
                                    </p:anim>
                                    <p:anim calcmode="lin" valueType="num">
                                      <p:cBhvr>
                                        <p:cTn id="26" dur="400" fill="hold"/>
                                        <p:tgtEl>
                                          <p:spTgt spid="13"/>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3"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Ribbon 3"/>
          <p:cNvSpPr/>
          <p:nvPr/>
        </p:nvSpPr>
        <p:spPr>
          <a:xfrm>
            <a:off x="169316" y="211016"/>
            <a:ext cx="5275384" cy="1491175"/>
          </a:xfrm>
          <a:prstGeom prst="ribb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400" i="1" dirty="0" smtClean="0">
                <a:solidFill>
                  <a:schemeClr val="tx1"/>
                </a:solidFill>
                <a:latin typeface="Arial Rounded MT Bold" panose="020F0704030504030204" pitchFamily="34" charset="0"/>
              </a:rPr>
              <a:t>Learning outcome</a:t>
            </a:r>
            <a:endParaRPr lang="en-US" sz="4400" i="1" dirty="0">
              <a:solidFill>
                <a:schemeClr val="tx1"/>
              </a:solidFill>
              <a:latin typeface="Arial Rounded MT Bold" panose="020F0704030504030204" pitchFamily="34" charset="0"/>
            </a:endParaRPr>
          </a:p>
        </p:txBody>
      </p:sp>
      <p:sp>
        <p:nvSpPr>
          <p:cNvPr id="5" name="Round Diagonal Corner Rectangle 4"/>
          <p:cNvSpPr/>
          <p:nvPr/>
        </p:nvSpPr>
        <p:spPr>
          <a:xfrm>
            <a:off x="5543174" y="211016"/>
            <a:ext cx="6414365" cy="1693762"/>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marL="571500" indent="-571500" algn="ctr">
              <a:buFont typeface="Arial" panose="020B0604020202020204" pitchFamily="34" charset="0"/>
              <a:buChar char="•"/>
            </a:pPr>
            <a:endParaRPr lang="en-US" sz="4400" dirty="0" smtClean="0">
              <a:solidFill>
                <a:schemeClr val="tx1"/>
              </a:solidFill>
              <a:latin typeface="Arial Rounded MT Bold" panose="020F0704030504030204" pitchFamily="34" charset="0"/>
            </a:endParaRPr>
          </a:p>
          <a:p>
            <a:pPr algn="ctr"/>
            <a:r>
              <a:rPr lang="en-US" sz="4000" dirty="0" smtClean="0">
                <a:solidFill>
                  <a:schemeClr val="tx1"/>
                </a:solidFill>
                <a:latin typeface="Arial Rounded MT Bold" panose="020F0704030504030204" pitchFamily="34" charset="0"/>
              </a:rPr>
              <a:t>At the end of the lesson, students will be able to-</a:t>
            </a:r>
          </a:p>
          <a:p>
            <a:pPr marL="685800" indent="-685800" algn="ctr">
              <a:buFont typeface="Arial" panose="020B0604020202020204" pitchFamily="34" charset="0"/>
              <a:buChar char="•"/>
            </a:pPr>
            <a:endParaRPr lang="en-US" sz="4800" dirty="0">
              <a:solidFill>
                <a:schemeClr val="tx1"/>
              </a:solidFill>
            </a:endParaRPr>
          </a:p>
        </p:txBody>
      </p:sp>
      <p:sp>
        <p:nvSpPr>
          <p:cNvPr id="6" name="Round Single Corner Rectangle 5"/>
          <p:cNvSpPr/>
          <p:nvPr/>
        </p:nvSpPr>
        <p:spPr>
          <a:xfrm>
            <a:off x="1970482" y="2044117"/>
            <a:ext cx="7201652" cy="881743"/>
          </a:xfrm>
          <a:prstGeom prst="round1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dirty="0" smtClean="0">
                <a:solidFill>
                  <a:schemeClr val="tx1"/>
                </a:solidFill>
                <a:latin typeface="Arial Rounded MT Bold" panose="020F0704030504030204" pitchFamily="34" charset="0"/>
              </a:rPr>
              <a:t>Increase vocabulary</a:t>
            </a:r>
            <a:endParaRPr lang="en-US" sz="4400" dirty="0">
              <a:solidFill>
                <a:schemeClr val="tx1"/>
              </a:solidFill>
              <a:latin typeface="Arial Rounded MT Bold" panose="020F0704030504030204" pitchFamily="34" charset="0"/>
            </a:endParaRPr>
          </a:p>
        </p:txBody>
      </p:sp>
      <p:sp>
        <p:nvSpPr>
          <p:cNvPr id="7" name="Round Diagonal Corner Rectangle 6"/>
          <p:cNvSpPr/>
          <p:nvPr/>
        </p:nvSpPr>
        <p:spPr>
          <a:xfrm>
            <a:off x="1970481" y="3072411"/>
            <a:ext cx="7201653" cy="689636"/>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dirty="0">
                <a:solidFill>
                  <a:schemeClr val="tx1"/>
                </a:solidFill>
                <a:latin typeface="Arial Rounded MT Bold" panose="020F0704030504030204" pitchFamily="34" charset="0"/>
              </a:rPr>
              <a:t>Achieve the reading skill. </a:t>
            </a:r>
          </a:p>
        </p:txBody>
      </p:sp>
      <p:sp>
        <p:nvSpPr>
          <p:cNvPr id="8" name="Rounded Rectangle 7"/>
          <p:cNvSpPr/>
          <p:nvPr/>
        </p:nvSpPr>
        <p:spPr>
          <a:xfrm>
            <a:off x="1970481" y="3964865"/>
            <a:ext cx="8003513" cy="66242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dirty="0">
                <a:solidFill>
                  <a:schemeClr val="tx1"/>
                </a:solidFill>
                <a:latin typeface="Arial Rounded MT Bold" panose="020F0704030504030204" pitchFamily="34" charset="0"/>
              </a:rPr>
              <a:t>Answer the questions </a:t>
            </a:r>
            <a:r>
              <a:rPr lang="en-US" sz="4400" dirty="0" smtClean="0">
                <a:solidFill>
                  <a:schemeClr val="tx1"/>
                </a:solidFill>
                <a:latin typeface="Arial Rounded MT Bold" panose="020F0704030504030204" pitchFamily="34" charset="0"/>
              </a:rPr>
              <a:t>easily</a:t>
            </a:r>
            <a:r>
              <a:rPr lang="en-US" sz="4800" dirty="0" smtClean="0">
                <a:solidFill>
                  <a:schemeClr val="tx1"/>
                </a:solidFill>
                <a:latin typeface="Arial Rounded MT Bold" panose="020F0704030504030204" pitchFamily="34" charset="0"/>
              </a:rPr>
              <a:t>.</a:t>
            </a:r>
            <a:endParaRPr lang="en-US" sz="4800" dirty="0">
              <a:solidFill>
                <a:schemeClr val="tx1"/>
              </a:solidFill>
              <a:latin typeface="Arial Rounded MT Bold" panose="020F0704030504030204" pitchFamily="34" charset="0"/>
            </a:endParaRPr>
          </a:p>
        </p:txBody>
      </p:sp>
      <p:sp>
        <p:nvSpPr>
          <p:cNvPr id="9" name="Rounded Rectangle 8"/>
          <p:cNvSpPr/>
          <p:nvPr/>
        </p:nvSpPr>
        <p:spPr>
          <a:xfrm>
            <a:off x="1970481" y="4985947"/>
            <a:ext cx="8284866" cy="13098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dirty="0">
                <a:solidFill>
                  <a:schemeClr val="tx1"/>
                </a:solidFill>
                <a:latin typeface="Arial Rounded MT Bold" panose="020F0704030504030204" pitchFamily="34" charset="0"/>
              </a:rPr>
              <a:t>Fill in the </a:t>
            </a:r>
            <a:r>
              <a:rPr lang="en-US" sz="4400" dirty="0" smtClean="0">
                <a:solidFill>
                  <a:schemeClr val="tx1"/>
                </a:solidFill>
                <a:latin typeface="Arial Rounded MT Bold" panose="020F0704030504030204" pitchFamily="34" charset="0"/>
              </a:rPr>
              <a:t>blanks </a:t>
            </a:r>
            <a:r>
              <a:rPr lang="en-US" sz="4400" dirty="0">
                <a:solidFill>
                  <a:schemeClr val="tx1"/>
                </a:solidFill>
                <a:latin typeface="Arial Rounded MT Bold" panose="020F0704030504030204" pitchFamily="34" charset="0"/>
              </a:rPr>
              <a:t>without </a:t>
            </a:r>
            <a:r>
              <a:rPr lang="en-US" sz="4400" dirty="0" smtClean="0">
                <a:solidFill>
                  <a:schemeClr val="tx1"/>
                </a:solidFill>
                <a:latin typeface="Arial Rounded MT Bold" panose="020F0704030504030204" pitchFamily="34" charset="0"/>
              </a:rPr>
              <a:t>clues spontaneously. </a:t>
            </a:r>
            <a:endParaRPr lang="en-US" sz="4400" dirty="0">
              <a:solidFill>
                <a:schemeClr val="tx1"/>
              </a:solidFill>
              <a:latin typeface="Arial Rounded MT Bold" panose="020F0704030504030204" pitchFamily="34" charset="0"/>
            </a:endParaRPr>
          </a:p>
        </p:txBody>
      </p:sp>
      <p:sp>
        <p:nvSpPr>
          <p:cNvPr id="13" name="Diamond 12"/>
          <p:cNvSpPr/>
          <p:nvPr/>
        </p:nvSpPr>
        <p:spPr>
          <a:xfrm>
            <a:off x="1162926" y="5601787"/>
            <a:ext cx="344659" cy="33617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14" name="Diamond 13"/>
          <p:cNvSpPr/>
          <p:nvPr/>
        </p:nvSpPr>
        <p:spPr>
          <a:xfrm>
            <a:off x="1162925" y="2219216"/>
            <a:ext cx="344659" cy="33617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rPr>
              <a:t>1</a:t>
            </a:r>
          </a:p>
        </p:txBody>
      </p:sp>
      <p:sp>
        <p:nvSpPr>
          <p:cNvPr id="15" name="Diamond 14"/>
          <p:cNvSpPr/>
          <p:nvPr/>
        </p:nvSpPr>
        <p:spPr>
          <a:xfrm>
            <a:off x="1162926" y="3190109"/>
            <a:ext cx="344659" cy="30792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rPr>
              <a:t>2</a:t>
            </a:r>
          </a:p>
        </p:txBody>
      </p:sp>
      <p:sp>
        <p:nvSpPr>
          <p:cNvPr id="16" name="Diamond 15"/>
          <p:cNvSpPr/>
          <p:nvPr/>
        </p:nvSpPr>
        <p:spPr>
          <a:xfrm>
            <a:off x="1162926" y="4127994"/>
            <a:ext cx="344659" cy="33617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rPr>
              <a:t>3</a:t>
            </a:r>
          </a:p>
        </p:txBody>
      </p:sp>
    </p:spTree>
    <p:extLst>
      <p:ext uri="{BB962C8B-B14F-4D97-AF65-F5344CB8AC3E}">
        <p14:creationId xmlns:p14="http://schemas.microsoft.com/office/powerpoint/2010/main" val="3457119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circle(in)">
                                      <p:cBhvr>
                                        <p:cTn id="44" dur="20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circle(in)">
                                      <p:cBhvr>
                                        <p:cTn id="56" dur="20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91394" y="40749"/>
            <a:ext cx="9200606" cy="6863417"/>
          </a:xfrm>
          <a:prstGeom prst="rect">
            <a:avLst/>
          </a:prstGeom>
        </p:spPr>
        <p:txBody>
          <a:bodyPr wrap="square">
            <a:spAutoFit/>
          </a:bodyPr>
          <a:lstStyle/>
          <a:p>
            <a:r>
              <a:rPr lang="en-US" sz="4000" dirty="0">
                <a:latin typeface="Arial Rounded MT Bold" panose="020F0704030504030204" pitchFamily="34" charset="0"/>
              </a:rPr>
              <a:t>Sheikh </a:t>
            </a:r>
            <a:r>
              <a:rPr lang="en-US" sz="4000" dirty="0" err="1">
                <a:latin typeface="Arial Rounded MT Bold" panose="020F0704030504030204" pitchFamily="34" charset="0"/>
              </a:rPr>
              <a:t>Mujibur</a:t>
            </a:r>
            <a:r>
              <a:rPr lang="en-US" sz="4000" dirty="0">
                <a:latin typeface="Arial Rounded MT Bold" panose="020F0704030504030204" pitchFamily="34" charset="0"/>
              </a:rPr>
              <a:t> Rahman shortened as Sheikh </a:t>
            </a:r>
            <a:r>
              <a:rPr lang="en-US" sz="4000" dirty="0" err="1">
                <a:latin typeface="Arial Rounded MT Bold" panose="020F0704030504030204" pitchFamily="34" charset="0"/>
              </a:rPr>
              <a:t>Mujib</a:t>
            </a:r>
            <a:r>
              <a:rPr lang="en-US" sz="4000" dirty="0">
                <a:latin typeface="Arial Rounded MT Bold" panose="020F0704030504030204" pitchFamily="34" charset="0"/>
              </a:rPr>
              <a:t> or Just </a:t>
            </a:r>
            <a:r>
              <a:rPr lang="en-US" sz="4000" dirty="0" err="1">
                <a:latin typeface="Arial Rounded MT Bold" panose="020F0704030504030204" pitchFamily="34" charset="0"/>
              </a:rPr>
              <a:t>Mujib</a:t>
            </a:r>
            <a:r>
              <a:rPr lang="en-US" sz="4000" dirty="0">
                <a:latin typeface="Arial Rounded MT Bold" panose="020F0704030504030204" pitchFamily="34" charset="0"/>
              </a:rPr>
              <a:t> was born on 17 March, 1920 in </a:t>
            </a:r>
            <a:r>
              <a:rPr lang="en-US" sz="4000" dirty="0" err="1">
                <a:latin typeface="Arial Rounded MT Bold" panose="020F0704030504030204" pitchFamily="34" charset="0"/>
              </a:rPr>
              <a:t>Tungipara</a:t>
            </a:r>
            <a:r>
              <a:rPr lang="en-US" sz="4000" dirty="0">
                <a:latin typeface="Arial Rounded MT Bold" panose="020F0704030504030204" pitchFamily="34" charset="0"/>
              </a:rPr>
              <a:t> a village in </a:t>
            </a:r>
            <a:r>
              <a:rPr lang="en-US" sz="4000" dirty="0" err="1">
                <a:latin typeface="Arial Rounded MT Bold" panose="020F0704030504030204" pitchFamily="34" charset="0"/>
              </a:rPr>
              <a:t>Gopalganj</a:t>
            </a:r>
            <a:r>
              <a:rPr lang="en-US" sz="4000" dirty="0">
                <a:latin typeface="Arial Rounded MT Bold" panose="020F0704030504030204" pitchFamily="34" charset="0"/>
              </a:rPr>
              <a:t> District in the province in British India. His father’s name is Sheikh </a:t>
            </a:r>
            <a:r>
              <a:rPr lang="en-US" sz="4000" dirty="0" err="1">
                <a:latin typeface="Arial Rounded MT Bold" panose="020F0704030504030204" pitchFamily="34" charset="0"/>
              </a:rPr>
              <a:t>Lutfur</a:t>
            </a:r>
            <a:r>
              <a:rPr lang="en-US" sz="4000" dirty="0">
                <a:latin typeface="Arial Rounded MT Bold" panose="020F0704030504030204" pitchFamily="34" charset="0"/>
              </a:rPr>
              <a:t> Rahman and his mother’s name is Sheikh </a:t>
            </a:r>
            <a:r>
              <a:rPr lang="en-US" sz="4000" dirty="0" err="1">
                <a:latin typeface="Arial Rounded MT Bold" panose="020F0704030504030204" pitchFamily="34" charset="0"/>
              </a:rPr>
              <a:t>Sayera</a:t>
            </a:r>
            <a:r>
              <a:rPr lang="en-US" sz="4000" dirty="0">
                <a:latin typeface="Arial Rounded MT Bold" panose="020F0704030504030204" pitchFamily="34" charset="0"/>
              </a:rPr>
              <a:t> </a:t>
            </a:r>
            <a:r>
              <a:rPr lang="en-US" sz="4000" dirty="0" err="1">
                <a:latin typeface="Arial Rounded MT Bold" panose="020F0704030504030204" pitchFamily="34" charset="0"/>
              </a:rPr>
              <a:t>Khatun</a:t>
            </a:r>
            <a:r>
              <a:rPr lang="en-US" sz="4000" dirty="0">
                <a:latin typeface="Arial Rounded MT Bold" panose="020F0704030504030204" pitchFamily="34" charset="0"/>
              </a:rPr>
              <a:t>. He was the third child in a family of four daughters and two sons. His parents adoringly called him “</a:t>
            </a:r>
            <a:r>
              <a:rPr lang="en-US" sz="4000" dirty="0" err="1">
                <a:latin typeface="Arial Rounded MT Bold" panose="020F0704030504030204" pitchFamily="34" charset="0"/>
              </a:rPr>
              <a:t>Khoka</a:t>
            </a:r>
            <a:r>
              <a:rPr lang="en-US" sz="4000" dirty="0">
                <a:latin typeface="Arial Rounded MT Bold" panose="020F0704030504030204" pitchFamily="34" charset="0"/>
              </a:rPr>
              <a:t>”.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753" y="3265714"/>
            <a:ext cx="2834641" cy="329184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53" y="183012"/>
            <a:ext cx="2730137" cy="29404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228597" y="2604259"/>
            <a:ext cx="2586447" cy="461665"/>
          </a:xfrm>
          <a:prstGeom prst="rect">
            <a:avLst/>
          </a:prstGeom>
          <a:noFill/>
        </p:spPr>
        <p:txBody>
          <a:bodyPr wrap="square" rtlCol="0">
            <a:spAutoFit/>
          </a:bodyPr>
          <a:lstStyle/>
          <a:p>
            <a:r>
              <a:rPr lang="en-US" sz="2400" dirty="0" err="1" smtClean="0">
                <a:solidFill>
                  <a:schemeClr val="bg1"/>
                </a:solidFill>
                <a:latin typeface="Arial Rounded MT Bold" panose="020F0704030504030204" pitchFamily="34" charset="0"/>
              </a:rPr>
              <a:t>Mujibur</a:t>
            </a:r>
            <a:r>
              <a:rPr lang="en-US" sz="2400" dirty="0" smtClean="0">
                <a:solidFill>
                  <a:schemeClr val="bg1"/>
                </a:solidFill>
                <a:latin typeface="Arial Rounded MT Bold" panose="020F0704030504030204" pitchFamily="34" charset="0"/>
              </a:rPr>
              <a:t> Rahman</a:t>
            </a:r>
            <a:endParaRPr lang="en-US" sz="2400" dirty="0">
              <a:solidFill>
                <a:schemeClr val="bg1"/>
              </a:solidFill>
              <a:latin typeface="Arial Rounded MT Bold" panose="020F0704030504030204" pitchFamily="34" charset="0"/>
            </a:endParaRPr>
          </a:p>
        </p:txBody>
      </p:sp>
      <p:sp>
        <p:nvSpPr>
          <p:cNvPr id="3" name="TextBox 2"/>
          <p:cNvSpPr txBox="1"/>
          <p:nvPr/>
        </p:nvSpPr>
        <p:spPr>
          <a:xfrm>
            <a:off x="385353" y="5487171"/>
            <a:ext cx="2710545" cy="954107"/>
          </a:xfrm>
          <a:prstGeom prst="rect">
            <a:avLst/>
          </a:prstGeom>
          <a:noFill/>
        </p:spPr>
        <p:txBody>
          <a:bodyPr wrap="square" rtlCol="0">
            <a:spAutoFit/>
          </a:bodyPr>
          <a:lstStyle/>
          <a:p>
            <a:r>
              <a:rPr lang="en-US" sz="2800" dirty="0" smtClean="0">
                <a:solidFill>
                  <a:srgbClr val="FFFF00"/>
                </a:solidFill>
                <a:latin typeface="Arial Rounded MT Bold" panose="020F0704030504030204" pitchFamily="34" charset="0"/>
              </a:rPr>
              <a:t>Palace of </a:t>
            </a:r>
            <a:r>
              <a:rPr lang="en-US" sz="2800" dirty="0" err="1" smtClean="0">
                <a:solidFill>
                  <a:srgbClr val="FFFF00"/>
                </a:solidFill>
                <a:latin typeface="Arial Rounded MT Bold" panose="020F0704030504030204" pitchFamily="34" charset="0"/>
              </a:rPr>
              <a:t>Tungipara</a:t>
            </a:r>
            <a:endParaRPr lang="en-US" sz="2800" dirty="0">
              <a:solidFill>
                <a:srgbClr val="FFFF00"/>
              </a:solidFill>
              <a:latin typeface="Arial Rounded MT Bold" panose="020F0704030504030204" pitchFamily="34" charset="0"/>
            </a:endParaRPr>
          </a:p>
        </p:txBody>
      </p:sp>
    </p:spTree>
    <p:extLst>
      <p:ext uri="{BB962C8B-B14F-4D97-AF65-F5344CB8AC3E}">
        <p14:creationId xmlns:p14="http://schemas.microsoft.com/office/powerpoint/2010/main" val="1247856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circle(in)">
                                      <p:cBhvr>
                                        <p:cTn id="4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87647" y="0"/>
            <a:ext cx="9269815" cy="7478970"/>
          </a:xfrm>
          <a:prstGeom prst="rect">
            <a:avLst/>
          </a:prstGeom>
        </p:spPr>
        <p:txBody>
          <a:bodyPr wrap="square">
            <a:spAutoFit/>
          </a:bodyPr>
          <a:lstStyle/>
          <a:p>
            <a:r>
              <a:rPr lang="en-US" sz="4000" dirty="0">
                <a:latin typeface="Arial Rounded MT Bold" panose="020F0704030504030204" pitchFamily="34" charset="0"/>
              </a:rPr>
              <a:t> He was a Bangladeshi politician and </a:t>
            </a:r>
            <a:r>
              <a:rPr lang="en-US" sz="4000" dirty="0" smtClean="0">
                <a:latin typeface="Arial Rounded MT Bold" panose="020F0704030504030204" pitchFamily="34" charset="0"/>
              </a:rPr>
              <a:t>statesman. He </a:t>
            </a:r>
            <a:r>
              <a:rPr lang="en-US" sz="4000" dirty="0">
                <a:latin typeface="Arial Rounded MT Bold" panose="020F0704030504030204" pitchFamily="34" charset="0"/>
              </a:rPr>
              <a:t>served as the first President of Bangladesh and later as the Prime Minister of Bangladesh from 17th April 1971 until his assassination on 15 August, 1975. He is considered to be driving force behind the Independence of Bangladesh. He is popularly dubbed with the title of “</a:t>
            </a:r>
            <a:r>
              <a:rPr lang="en-US" sz="4000" dirty="0" err="1">
                <a:latin typeface="Arial Rounded MT Bold" panose="020F0704030504030204" pitchFamily="34" charset="0"/>
              </a:rPr>
              <a:t>Bangabandhu</a:t>
            </a:r>
            <a:r>
              <a:rPr lang="en-US" sz="4000" dirty="0">
                <a:latin typeface="Arial Rounded MT Bold" panose="020F0704030504030204" pitchFamily="34" charset="0"/>
              </a:rPr>
              <a:t>” by the people of Bangladesh. </a:t>
            </a:r>
          </a:p>
          <a:p>
            <a:endParaRPr lang="en-US" sz="4000" dirty="0">
              <a:latin typeface="Arial Rounded MT Bold" panose="020F070403050403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185" y="108455"/>
            <a:ext cx="2892709" cy="323952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94" y="3347982"/>
            <a:ext cx="2857500" cy="3235698"/>
          </a:xfrm>
          <a:prstGeom prst="rect">
            <a:avLst/>
          </a:prstGeom>
        </p:spPr>
      </p:pic>
      <p:sp>
        <p:nvSpPr>
          <p:cNvPr id="2" name="TextBox 1"/>
          <p:cNvSpPr txBox="1"/>
          <p:nvPr/>
        </p:nvSpPr>
        <p:spPr>
          <a:xfrm>
            <a:off x="48295" y="2763207"/>
            <a:ext cx="3149698" cy="584775"/>
          </a:xfrm>
          <a:prstGeom prst="rect">
            <a:avLst/>
          </a:prstGeom>
          <a:noFill/>
        </p:spPr>
        <p:txBody>
          <a:bodyPr wrap="square" rtlCol="0">
            <a:spAutoFit/>
          </a:bodyPr>
          <a:lstStyle/>
          <a:p>
            <a:r>
              <a:rPr lang="en-US" sz="3200" dirty="0" smtClean="0">
                <a:solidFill>
                  <a:srgbClr val="FF0000"/>
                </a:solidFill>
                <a:latin typeface="Arial Rounded MT Bold" panose="020F0704030504030204" pitchFamily="34" charset="0"/>
              </a:rPr>
              <a:t>As a president </a:t>
            </a:r>
            <a:endParaRPr lang="en-US" sz="3200" dirty="0">
              <a:solidFill>
                <a:srgbClr val="FF0000"/>
              </a:solidFill>
              <a:latin typeface="Arial Rounded MT Bold" panose="020F0704030504030204" pitchFamily="34" charset="0"/>
            </a:endParaRPr>
          </a:p>
        </p:txBody>
      </p:sp>
    </p:spTree>
    <p:extLst>
      <p:ext uri="{BB962C8B-B14F-4D97-AF65-F5344CB8AC3E}">
        <p14:creationId xmlns:p14="http://schemas.microsoft.com/office/powerpoint/2010/main" val="1465414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80">
                                          <p:stCondLst>
                                            <p:cond delay="0"/>
                                          </p:stCondLst>
                                        </p:cTn>
                                        <p:tgtEl>
                                          <p:spTgt spid="4"/>
                                        </p:tgtEl>
                                      </p:cBhvr>
                                    </p:animEffect>
                                    <p:anim calcmode="lin" valueType="num">
                                      <p:cBhvr>
                                        <p:cTn id="2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2" dur="26">
                                          <p:stCondLst>
                                            <p:cond delay="650"/>
                                          </p:stCondLst>
                                        </p:cTn>
                                        <p:tgtEl>
                                          <p:spTgt spid="4"/>
                                        </p:tgtEl>
                                      </p:cBhvr>
                                      <p:to x="100000" y="60000"/>
                                    </p:animScale>
                                    <p:animScale>
                                      <p:cBhvr>
                                        <p:cTn id="33" dur="166" decel="50000">
                                          <p:stCondLst>
                                            <p:cond delay="676"/>
                                          </p:stCondLst>
                                        </p:cTn>
                                        <p:tgtEl>
                                          <p:spTgt spid="4"/>
                                        </p:tgtEl>
                                      </p:cBhvr>
                                      <p:to x="100000" y="100000"/>
                                    </p:animScale>
                                    <p:animScale>
                                      <p:cBhvr>
                                        <p:cTn id="34" dur="26">
                                          <p:stCondLst>
                                            <p:cond delay="1312"/>
                                          </p:stCondLst>
                                        </p:cTn>
                                        <p:tgtEl>
                                          <p:spTgt spid="4"/>
                                        </p:tgtEl>
                                      </p:cBhvr>
                                      <p:to x="100000" y="80000"/>
                                    </p:animScale>
                                    <p:animScale>
                                      <p:cBhvr>
                                        <p:cTn id="35" dur="166" decel="50000">
                                          <p:stCondLst>
                                            <p:cond delay="1338"/>
                                          </p:stCondLst>
                                        </p:cTn>
                                        <p:tgtEl>
                                          <p:spTgt spid="4"/>
                                        </p:tgtEl>
                                      </p:cBhvr>
                                      <p:to x="100000" y="100000"/>
                                    </p:animScale>
                                    <p:animScale>
                                      <p:cBhvr>
                                        <p:cTn id="36" dur="26">
                                          <p:stCondLst>
                                            <p:cond delay="1642"/>
                                          </p:stCondLst>
                                        </p:cTn>
                                        <p:tgtEl>
                                          <p:spTgt spid="4"/>
                                        </p:tgtEl>
                                      </p:cBhvr>
                                      <p:to x="100000" y="90000"/>
                                    </p:animScale>
                                    <p:animScale>
                                      <p:cBhvr>
                                        <p:cTn id="37" dur="166" decel="50000">
                                          <p:stCondLst>
                                            <p:cond delay="1668"/>
                                          </p:stCondLst>
                                        </p:cTn>
                                        <p:tgtEl>
                                          <p:spTgt spid="4"/>
                                        </p:tgtEl>
                                      </p:cBhvr>
                                      <p:to x="100000" y="100000"/>
                                    </p:animScale>
                                    <p:animScale>
                                      <p:cBhvr>
                                        <p:cTn id="38" dur="26">
                                          <p:stCondLst>
                                            <p:cond delay="1808"/>
                                          </p:stCondLst>
                                        </p:cTn>
                                        <p:tgtEl>
                                          <p:spTgt spid="4"/>
                                        </p:tgtEl>
                                      </p:cBhvr>
                                      <p:to x="100000" y="95000"/>
                                    </p:animScale>
                                    <p:animScale>
                                      <p:cBhvr>
                                        <p:cTn id="39"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999</TotalTime>
  <Words>1367</Words>
  <Application>Microsoft Office PowerPoint</Application>
  <PresentationFormat>Widescreen</PresentationFormat>
  <Paragraphs>124</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Arial Rounded MT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83</cp:revision>
  <dcterms:created xsi:type="dcterms:W3CDTF">2021-01-13T03:00:34Z</dcterms:created>
  <dcterms:modified xsi:type="dcterms:W3CDTF">2021-01-18T13:43:30Z</dcterms:modified>
</cp:coreProperties>
</file>