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5" r:id="rId3"/>
    <p:sldId id="260" r:id="rId4"/>
    <p:sldId id="266" r:id="rId5"/>
    <p:sldId id="267" r:id="rId6"/>
    <p:sldId id="262" r:id="rId7"/>
    <p:sldId id="263" r:id="rId8"/>
    <p:sldId id="276" r:id="rId9"/>
    <p:sldId id="273" r:id="rId10"/>
    <p:sldId id="272" r:id="rId11"/>
    <p:sldId id="277" r:id="rId12"/>
    <p:sldId id="268" r:id="rId13"/>
    <p:sldId id="269" r:id="rId14"/>
    <p:sldId id="278" r:id="rId15"/>
    <p:sldId id="274" r:id="rId16"/>
    <p:sldId id="275" r:id="rId17"/>
    <p:sldId id="279" r:id="rId18"/>
    <p:sldId id="280" r:id="rId19"/>
    <p:sldId id="281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5120-C55B-4EB5-9661-2D02943B2307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B99E-9785-49BA-8F0D-718028F3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2514600"/>
            <a:ext cx="8305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381000" y="1752600"/>
            <a:ext cx="1524000" cy="458788"/>
            <a:chOff x="304800" y="3048000"/>
            <a:chExt cx="1524000" cy="458788"/>
          </a:xfrm>
        </p:grpSpPr>
        <p:sp>
          <p:nvSpPr>
            <p:cNvPr id="27" name="Rectangle 26"/>
            <p:cNvSpPr/>
            <p:nvPr/>
          </p:nvSpPr>
          <p:spPr>
            <a:xfrm>
              <a:off x="609600" y="30480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4800" y="3505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2743200" y="28956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8" idx="0"/>
          </p:cNvCxnSpPr>
          <p:nvPr/>
        </p:nvCxnSpPr>
        <p:spPr>
          <a:xfrm rot="5400000" flipH="1" flipV="1">
            <a:off x="2172097" y="3085703"/>
            <a:ext cx="9906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33"/>
          <p:cNvGrpSpPr/>
          <p:nvPr/>
        </p:nvGrpSpPr>
        <p:grpSpPr>
          <a:xfrm>
            <a:off x="2667000" y="1524000"/>
            <a:ext cx="1219200" cy="990600"/>
            <a:chOff x="2667000" y="2819400"/>
            <a:chExt cx="1219200" cy="990600"/>
          </a:xfrm>
        </p:grpSpPr>
        <p:sp>
          <p:nvSpPr>
            <p:cNvPr id="4" name="Rectangle 3"/>
            <p:cNvSpPr/>
            <p:nvPr/>
          </p:nvSpPr>
          <p:spPr>
            <a:xfrm>
              <a:off x="2667000" y="3200400"/>
              <a:ext cx="1219200" cy="6096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28194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71800" y="3048000"/>
            <a:ext cx="449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0200" y="35814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3962400"/>
            <a:ext cx="6553200" cy="5334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4648200"/>
            <a:ext cx="2743200" cy="9144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× 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0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685800"/>
            <a:ext cx="1828800" cy="533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0569" y="5715000"/>
            <a:ext cx="5791200" cy="533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করার সামর্থ্য নাই অথাৎ শক্তি নাই।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04557" y="1109503"/>
            <a:ext cx="7696200" cy="9906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514600"/>
            <a:ext cx="54102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 কী ?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একক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udspk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66800"/>
            <a:ext cx="3429000" cy="1447800"/>
          </a:xfrm>
          <a:prstGeom prst="rect">
            <a:avLst/>
          </a:prstGeom>
        </p:spPr>
      </p:pic>
      <p:pic>
        <p:nvPicPr>
          <p:cNvPr id="9" name="Picture 8" descr="Mecsdgp_magnet_motor_anim_bf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3528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03645" y="572180"/>
            <a:ext cx="2590800" cy="5334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 রূপান্তর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805" y="2705100"/>
            <a:ext cx="3352800" cy="381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শক্তি থেকে যান্ত্রিক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743200"/>
            <a:ext cx="3581400" cy="381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শক্তি থেকে শব্দ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524500"/>
            <a:ext cx="3505200" cy="381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শক্তি থেকে যান্ত্রিক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715000"/>
            <a:ext cx="3505200" cy="3810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চুম্বক শক্তি থেকে যান্ত্রিক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581400"/>
            <a:ext cx="3048000" cy="1676400"/>
            <a:chOff x="381000" y="3581400"/>
            <a:chExt cx="3276600" cy="1676400"/>
          </a:xfrm>
        </p:grpSpPr>
        <p:pic>
          <p:nvPicPr>
            <p:cNvPr id="8" name="Picture 7" descr="chap03_electric_moto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581400"/>
              <a:ext cx="3124200" cy="1676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16200000">
              <a:off x="3162300" y="4457700"/>
              <a:ext cx="6096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বিদ্যুৎ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1143000"/>
            <a:ext cx="3613245" cy="1220788"/>
            <a:chOff x="1143000" y="4114800"/>
            <a:chExt cx="7162800" cy="2135188"/>
          </a:xfrm>
        </p:grpSpPr>
        <p:pic>
          <p:nvPicPr>
            <p:cNvPr id="18" name="Picture 17" descr="Walschaerts_motion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4114800"/>
              <a:ext cx="6705600" cy="213360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143000" y="6248400"/>
              <a:ext cx="7162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i-animatio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8" y="1250372"/>
            <a:ext cx="3323532" cy="17976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76800" y="1676400"/>
            <a:ext cx="3352800" cy="1219200"/>
            <a:chOff x="457200" y="914400"/>
            <a:chExt cx="3352800" cy="28194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3" name="Picture 2" descr="solar-pane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914400"/>
              <a:ext cx="3352800" cy="2819400"/>
            </a:xfrm>
            <a:prstGeom prst="rect">
              <a:avLst/>
            </a:prstGeom>
            <a:grpFill/>
          </p:spPr>
        </p:pic>
        <p:sp>
          <p:nvSpPr>
            <p:cNvPr id="5" name="12-Point Star 4"/>
            <p:cNvSpPr/>
            <p:nvPr/>
          </p:nvSpPr>
          <p:spPr>
            <a:xfrm>
              <a:off x="990600" y="1298864"/>
              <a:ext cx="457200" cy="720437"/>
            </a:xfrm>
            <a:prstGeom prst="star1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68" y="3886200"/>
            <a:ext cx="3094931" cy="1725691"/>
          </a:xfrm>
          <a:prstGeom prst="rect">
            <a:avLst/>
          </a:prstGeom>
        </p:spPr>
      </p:pic>
      <p:pic>
        <p:nvPicPr>
          <p:cNvPr id="9" name="Picture 8" descr="image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3505200" cy="1636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652014"/>
            <a:ext cx="2590800" cy="533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 রূপান্তর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3200400"/>
            <a:ext cx="3505200" cy="381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 শক্তি থেকে বিদ্যুৎ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367" y="3131264"/>
            <a:ext cx="3962400" cy="3810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 শক্তি থেকে বিদ্যুৎ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833751"/>
            <a:ext cx="4114800" cy="381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শক্তি থেকে বিদ্যুৎ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6300" y="5827834"/>
            <a:ext cx="3886200" cy="381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 শক্তি থেকে রাসায়নিক শক্তি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05000" y="762000"/>
            <a:ext cx="5257800" cy="12192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743200"/>
            <a:ext cx="76962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যান্ত্রিক শক্তিতে রুপান্তর করে এরূপ দুটি যন্ত্রের নাম বল।</a:t>
            </a: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বিদ্যুৎ শক্তিতে রুপান্তর করে এরূপ দুটি যন্ত্রের নাম বল।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588" y="959951"/>
            <a:ext cx="2667000" cy="6096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 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ata 16"/>
          <p:cNvSpPr/>
          <p:nvPr/>
        </p:nvSpPr>
        <p:spPr>
          <a:xfrm>
            <a:off x="4622569" y="4561541"/>
            <a:ext cx="3962400" cy="7620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05600" y="4191000"/>
            <a:ext cx="762000" cy="762000"/>
            <a:chOff x="6705600" y="4191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6781800" y="4419600"/>
              <a:ext cx="609600" cy="5334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41910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ভর,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" name="Straight Arrow Connector 23"/>
          <p:cNvCxnSpPr>
            <a:stCxn id="18" idx="3"/>
          </p:cNvCxnSpPr>
          <p:nvPr/>
        </p:nvCxnSpPr>
        <p:spPr>
          <a:xfrm rot="5400000" flipH="1" flipV="1">
            <a:off x="5338762" y="3205162"/>
            <a:ext cx="3429000" cy="66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10400" y="2743200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48006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4922" y="2030267"/>
            <a:ext cx="5638800" cy="13716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 শক্তি  = বস্তুকে ভূমি থেকে উপরে তুলতে কৃত কাজ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 শক্তি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 ভর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অভিকর্ষজ ত্বরণ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উচ্চতা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19200" y="3886200"/>
            <a:ext cx="28194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49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5" grpId="0"/>
      <p:bldP spid="26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6828" y="799306"/>
            <a:ext cx="2667000" cy="762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1219200" y="2362200"/>
            <a:ext cx="6934200" cy="4572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14400" y="2286000"/>
            <a:ext cx="10183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2819400" y="2057400"/>
            <a:ext cx="990600" cy="68580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71800" y="1676400"/>
            <a:ext cx="533400" cy="457200"/>
            <a:chOff x="6629400" y="1447800"/>
            <a:chExt cx="533400" cy="457200"/>
          </a:xfrm>
        </p:grpSpPr>
        <p:sp>
          <p:nvSpPr>
            <p:cNvPr id="6" name="Rectangle 5"/>
            <p:cNvSpPr/>
            <p:nvPr/>
          </p:nvSpPr>
          <p:spPr>
            <a:xfrm>
              <a:off x="6629400" y="1447800"/>
              <a:ext cx="533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v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788730" y="1518663"/>
              <a:ext cx="232065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2743200" y="2438400"/>
            <a:ext cx="411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0" y="1905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23622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8800" y="3200400"/>
            <a:ext cx="5715000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শক্তি = কৃতকাজ = বল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সরণ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28800" y="4038600"/>
            <a:ext cx="5715000" cy="2133600"/>
            <a:chOff x="1981200" y="4191000"/>
            <a:chExt cx="5715000" cy="21336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4" name="Rectangle 23"/>
            <p:cNvSpPr/>
            <p:nvPr/>
          </p:nvSpPr>
          <p:spPr>
            <a:xfrm>
              <a:off x="1981200" y="4191000"/>
              <a:ext cx="57150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F × s =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mas</a:t>
              </a:r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×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=    × 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×</a:t>
              </a:r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5562600" y="4419600"/>
            <a:ext cx="12128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3" imgW="596880" imgH="253800" progId="Equation.3">
                    <p:embed/>
                  </p:oleObj>
                </mc:Choice>
                <mc:Fallback>
                  <p:oleObj name="Equation" r:id="rId3" imgW="596880" imgH="253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4419600"/>
                          <a:ext cx="12128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505200" y="5334000"/>
            <a:ext cx="4572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5334000"/>
                          <a:ext cx="4572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4419600" y="5486400"/>
            <a:ext cx="3810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7" imgW="126720" imgH="228600" progId="Equation.3">
                    <p:embed/>
                  </p:oleObj>
                </mc:Choice>
                <mc:Fallback>
                  <p:oleObj name="Equation" r:id="rId7" imgW="12672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5486400"/>
                          <a:ext cx="3810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5756565" y="5486400"/>
            <a:ext cx="469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9" imgW="177480" imgH="203040" progId="Equation.3">
                    <p:embed/>
                  </p:oleObj>
                </mc:Choice>
                <mc:Fallback>
                  <p:oleObj name="Equation" r:id="rId9" imgW="17748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565" y="5486400"/>
                          <a:ext cx="4699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ounded Rectangle 19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7428E-6 L 0.10121 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666 L 0.44583 -0.016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0.44583 -8.1406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4" grpId="0" animBg="1"/>
      <p:bldP spid="4" grpId="1" animBg="1"/>
      <p:bldP spid="21" grpId="0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0" y="762000"/>
            <a:ext cx="3505200" cy="1295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971800"/>
            <a:ext cx="7467600" cy="228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ভূপৃষ্ঠ থেকে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10m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উচ্চতায়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1kg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ভরের বস্তুর বিভব শক্তি কত ?</a:t>
            </a: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20kg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ভরের বস্তুর বেগ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8m/s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 এর গতি শক্তি কত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685800"/>
            <a:ext cx="3886200" cy="10668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95227"/>
            <a:ext cx="7239000" cy="411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 কখন হয় ? 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 একক কী ?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শক্তির গাণিতিক সমীকরণটি লিখ।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 শক্তির গাণিতিক সমীকরণটি লিখ।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685800"/>
            <a:ext cx="4572000" cy="1600200"/>
            <a:chOff x="838200" y="914401"/>
            <a:chExt cx="4572000" cy="2971800"/>
          </a:xfrm>
        </p:grpSpPr>
        <p:pic>
          <p:nvPicPr>
            <p:cNvPr id="2" name="Picture 1" descr="school-building-h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914401"/>
              <a:ext cx="4572000" cy="2971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33600" y="1295400"/>
              <a:ext cx="18288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93620" y="2971800"/>
            <a:ext cx="73914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রূপান্তর উল্লেখ করে তোমার বাড়িতে ব্যবহৃত এরুপ যন্ত্রপাতির একটি তালিকা তৈরী কর।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42857" y="1112857"/>
            <a:ext cx="4419600" cy="1295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7657" y="2800144"/>
            <a:ext cx="3810000" cy="2743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: - নবম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: - পদার্থবিজ্ঞান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চতুর্থ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se-05-ju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7" y="1000373"/>
            <a:ext cx="3886200" cy="2819400"/>
          </a:xfrm>
          <a:prstGeom prst="rect">
            <a:avLst/>
          </a:prstGeom>
        </p:spPr>
      </p:pic>
      <p:pic>
        <p:nvPicPr>
          <p:cNvPr id="9" name="Picture 8" descr="pis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8" y="990600"/>
            <a:ext cx="3780731" cy="2667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96107" y="4105027"/>
            <a:ext cx="7162800" cy="2007756"/>
            <a:chOff x="1143000" y="4114800"/>
            <a:chExt cx="7162800" cy="2135188"/>
          </a:xfrm>
        </p:grpSpPr>
        <p:pic>
          <p:nvPicPr>
            <p:cNvPr id="10" name="Picture 9" descr="Walschaerts_moti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4114800"/>
              <a:ext cx="6705600" cy="21336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43000" y="6248400"/>
              <a:ext cx="7162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0"/>
            <a:ext cx="685800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ও শক্তি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438400" y="1524000"/>
            <a:ext cx="4038600" cy="12954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699274"/>
            <a:ext cx="7543800" cy="2971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ও শক্তি কী তা বলতে পারবে।</a:t>
            </a:r>
          </a:p>
          <a:p>
            <a:pPr algn="ctr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রূপান্তরের উদাহরণ দিতে পারবে।</a:t>
            </a:r>
          </a:p>
          <a:p>
            <a:pPr algn="ctr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বিভব শক্তি ও গতি শক্তি ব্যাখ্যা করতে পারবে। </a:t>
            </a:r>
          </a:p>
          <a:p>
            <a:pPr algn="ctr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743200" y="1295400"/>
            <a:ext cx="3124200" cy="1295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2514600"/>
            <a:ext cx="8305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81000" y="1752600"/>
            <a:ext cx="1524000" cy="458788"/>
            <a:chOff x="304800" y="3048000"/>
            <a:chExt cx="1524000" cy="458788"/>
          </a:xfrm>
        </p:grpSpPr>
        <p:sp>
          <p:nvSpPr>
            <p:cNvPr id="27" name="Rectangle 26"/>
            <p:cNvSpPr/>
            <p:nvPr/>
          </p:nvSpPr>
          <p:spPr>
            <a:xfrm>
              <a:off x="457200" y="3048000"/>
              <a:ext cx="1295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F(N)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4800" y="3505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2743200" y="2895600"/>
            <a:ext cx="441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8" idx="0"/>
          </p:cNvCxnSpPr>
          <p:nvPr/>
        </p:nvCxnSpPr>
        <p:spPr>
          <a:xfrm rot="5400000" flipH="1" flipV="1">
            <a:off x="2172097" y="3085703"/>
            <a:ext cx="9906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667000" y="1524000"/>
            <a:ext cx="1219200" cy="990600"/>
            <a:chOff x="2667000" y="2819400"/>
            <a:chExt cx="1219200" cy="990600"/>
          </a:xfrm>
        </p:grpSpPr>
        <p:sp>
          <p:nvSpPr>
            <p:cNvPr id="4" name="Rectangle 3"/>
            <p:cNvSpPr/>
            <p:nvPr/>
          </p:nvSpPr>
          <p:spPr>
            <a:xfrm>
              <a:off x="2667000" y="3200400"/>
              <a:ext cx="1219200" cy="6096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28194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71800" y="3048000"/>
            <a:ext cx="434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x(m)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0200" y="35814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1600" y="4038600"/>
            <a:ext cx="6553200" cy="6858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71800" y="5029200"/>
            <a:ext cx="3124200" cy="6858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J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742071"/>
            <a:ext cx="1828800" cy="5334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81000" y="2743200"/>
            <a:ext cx="80772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77985" y="2514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733800" y="457200"/>
            <a:ext cx="5029200" cy="2286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0111738">
            <a:off x="3443930" y="1884521"/>
            <a:ext cx="1143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06063">
            <a:off x="4001417" y="2446105"/>
            <a:ext cx="457200" cy="3048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4384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287093" y="1704507"/>
            <a:ext cx="20374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162697" y="3238103"/>
            <a:ext cx="8382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3800" y="3048000"/>
            <a:ext cx="3962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81400" y="3200400"/>
            <a:ext cx="525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(m)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00" y="3810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800" y="4343400"/>
            <a:ext cx="6553200" cy="5334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198831">
            <a:off x="4963914" y="1497863"/>
            <a:ext cx="1089592" cy="329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S(m)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5105400"/>
            <a:ext cx="2743200" cy="4572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J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1800" y="5721534"/>
            <a:ext cx="2743200" cy="53340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J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1781" y="786240"/>
            <a:ext cx="3505200" cy="533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আনত তলে সরণে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19812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F(N)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334 3.33333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1093 -0.2469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9" grpId="0"/>
      <p:bldP spid="20" grpId="0"/>
      <p:bldP spid="21" grpId="0"/>
      <p:bldP spid="23" grpId="0" animBg="1"/>
      <p:bldP spid="24" grpId="0"/>
      <p:bldP spid="25" grpId="0" animBg="1"/>
      <p:bldP spid="26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838200"/>
            <a:ext cx="32766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95600"/>
            <a:ext cx="48768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কাজের একক কী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2514600"/>
            <a:ext cx="8305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381000" y="1752600"/>
            <a:ext cx="1524000" cy="458788"/>
            <a:chOff x="304800" y="3048000"/>
            <a:chExt cx="1524000" cy="458788"/>
          </a:xfrm>
        </p:grpSpPr>
        <p:sp>
          <p:nvSpPr>
            <p:cNvPr id="27" name="Rectangle 26"/>
            <p:cNvSpPr/>
            <p:nvPr/>
          </p:nvSpPr>
          <p:spPr>
            <a:xfrm>
              <a:off x="609600" y="30480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4800" y="3505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2743200" y="2895600"/>
            <a:ext cx="441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8" idx="0"/>
          </p:cNvCxnSpPr>
          <p:nvPr/>
        </p:nvCxnSpPr>
        <p:spPr>
          <a:xfrm rot="5400000" flipH="1" flipV="1">
            <a:off x="2172097" y="3085703"/>
            <a:ext cx="9906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33"/>
          <p:cNvGrpSpPr/>
          <p:nvPr/>
        </p:nvGrpSpPr>
        <p:grpSpPr>
          <a:xfrm>
            <a:off x="2667000" y="1524000"/>
            <a:ext cx="1219200" cy="990600"/>
            <a:chOff x="2667000" y="2819400"/>
            <a:chExt cx="1219200" cy="990600"/>
          </a:xfrm>
        </p:grpSpPr>
        <p:sp>
          <p:nvSpPr>
            <p:cNvPr id="4" name="Rectangle 3"/>
            <p:cNvSpPr/>
            <p:nvPr/>
          </p:nvSpPr>
          <p:spPr>
            <a:xfrm>
              <a:off x="2667000" y="3200400"/>
              <a:ext cx="1219200" cy="6096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2819400"/>
              <a:ext cx="9144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71800" y="30480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0200" y="35814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4191000"/>
            <a:ext cx="6553200" cy="533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5029200"/>
            <a:ext cx="2743200" cy="685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4680" y="724694"/>
            <a:ext cx="1828800" cy="5334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8422" y="5814987"/>
            <a:ext cx="5257800" cy="6096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করার সামর্থ্য আছে অথাৎ শক্তি আছে।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57443" y="6327119"/>
            <a:ext cx="9220200" cy="62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952</Words>
  <Application>Microsoft Office PowerPoint</Application>
  <PresentationFormat>On-screen Show (4:3)</PresentationFormat>
  <Paragraphs>211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Mostafizur</dc:creator>
  <cp:lastModifiedBy>User</cp:lastModifiedBy>
  <cp:revision>101</cp:revision>
  <dcterms:created xsi:type="dcterms:W3CDTF">2006-08-16T00:00:00Z</dcterms:created>
  <dcterms:modified xsi:type="dcterms:W3CDTF">2021-01-09T15:23:18Z</dcterms:modified>
</cp:coreProperties>
</file>