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7" r:id="rId3"/>
    <p:sldId id="277" r:id="rId4"/>
    <p:sldId id="276" r:id="rId5"/>
    <p:sldId id="275" r:id="rId6"/>
    <p:sldId id="270" r:id="rId7"/>
    <p:sldId id="264" r:id="rId8"/>
    <p:sldId id="256" r:id="rId9"/>
    <p:sldId id="257" r:id="rId10"/>
    <p:sldId id="258" r:id="rId11"/>
    <p:sldId id="261" r:id="rId12"/>
    <p:sldId id="260" r:id="rId13"/>
    <p:sldId id="262" r:id="rId14"/>
    <p:sldId id="259" r:id="rId15"/>
    <p:sldId id="271" r:id="rId16"/>
    <p:sldId id="272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4073E8-8D38-462C-808D-524864FA1DE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F23898-EDCB-4D17-8792-A85A1AC6FB48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মূলধন</a:t>
          </a:r>
          <a:endParaRPr lang="en-US" sz="1800" dirty="0" smtClean="0">
            <a:latin typeface="NikoshBAN" pitchFamily="2" charset="0"/>
            <a:cs typeface="NikoshBAN" pitchFamily="2" charset="0"/>
          </a:endParaRPr>
        </a:p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বাজেটিং</a:t>
          </a:r>
        </a:p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এর </a:t>
          </a:r>
        </a:p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457EAFBB-C3C9-4BC6-88CE-276B123C6A81}" type="parTrans" cxnId="{7BD708EA-CD73-41A6-9B9E-2A967EE552B3}">
      <dgm:prSet/>
      <dgm:spPr/>
      <dgm:t>
        <a:bodyPr/>
        <a:lstStyle/>
        <a:p>
          <a:endParaRPr lang="en-US"/>
        </a:p>
      </dgm:t>
    </dgm:pt>
    <dgm:pt modelId="{51AB22D8-C4A4-4DB6-9F08-F2431D592201}" type="sibTrans" cxnId="{7BD708EA-CD73-41A6-9B9E-2A967EE552B3}">
      <dgm:prSet/>
      <dgm:spPr/>
      <dgm:t>
        <a:bodyPr/>
        <a:lstStyle/>
        <a:p>
          <a:endParaRPr lang="en-US"/>
        </a:p>
      </dgm:t>
    </dgm:pt>
    <dgm:pt modelId="{44F4DB1F-1056-4797-9F55-3FA4EE8B3284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১। গড় মুনাফার হার</a:t>
          </a:r>
        </a:p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A77D31D0-657B-4EBF-9597-96B7593BE3C1}" type="parTrans" cxnId="{3C2960D5-DD5B-4EC5-90D0-F099C939A026}">
      <dgm:prSet custT="1"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85025D7C-6D7F-4D0A-BFF1-94E367531C0F}" type="sibTrans" cxnId="{3C2960D5-DD5B-4EC5-90D0-F099C939A026}">
      <dgm:prSet/>
      <dgm:spPr/>
      <dgm:t>
        <a:bodyPr/>
        <a:lstStyle/>
        <a:p>
          <a:endParaRPr lang="en-US"/>
        </a:p>
      </dgm:t>
    </dgm:pt>
    <dgm:pt modelId="{986FC70F-F55E-41F4-8201-D61E11915F17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>
          <a:scene3d>
            <a:camera prst="orthographicFront"/>
            <a:lightRig rig="threePt" dir="t"/>
          </a:scene3d>
          <a:sp3d prstMaterial="plastic"/>
        </a:bodyPr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২। পে-ব্যক</a:t>
          </a:r>
        </a:p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1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18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F2DA24CF-E562-400B-98DC-9D19C0DB3077}" type="parTrans" cxnId="{DF4361E7-16D6-49CB-A142-D9B839084AB1}">
      <dgm:prSet custT="1"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1EBED436-EB02-48F7-97C7-9C22971A78F1}" type="sibTrans" cxnId="{DF4361E7-16D6-49CB-A142-D9B839084AB1}">
      <dgm:prSet/>
      <dgm:spPr/>
      <dgm:t>
        <a:bodyPr/>
        <a:lstStyle/>
        <a:p>
          <a:endParaRPr lang="en-US"/>
        </a:p>
      </dgm:t>
    </dgm:pt>
    <dgm:pt modelId="{5EB717A1-6F57-4EA5-8024-7AD8E0E61B7D}">
      <dgm:prSet phldrT="[Text]"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৩। নিট বর্ত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মান</a:t>
          </a:r>
          <a:r>
            <a:rPr lang="bn-BD" sz="1800" dirty="0" smtClean="0">
              <a:latin typeface="NikoshBAN" pitchFamily="2" charset="0"/>
              <a:cs typeface="NikoshBAN" pitchFamily="2" charset="0"/>
            </a:rPr>
            <a:t> মুল্য</a:t>
          </a:r>
        </a:p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পদ্ধতি</a:t>
          </a:r>
        </a:p>
      </dgm:t>
    </dgm:pt>
    <dgm:pt modelId="{44419837-DEEF-47CD-ABE3-A0724C5F6332}" type="parTrans" cxnId="{04672FD1-01A1-48C5-A566-0FEDBBBC6FCC}">
      <dgm:prSet custT="1"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C532A261-7DC5-463E-B22B-C74146588B8D}" type="sibTrans" cxnId="{04672FD1-01A1-48C5-A566-0FEDBBBC6FCC}">
      <dgm:prSet/>
      <dgm:spPr/>
      <dgm:t>
        <a:bodyPr/>
        <a:lstStyle/>
        <a:p>
          <a:endParaRPr lang="en-US"/>
        </a:p>
      </dgm:t>
    </dgm:pt>
    <dgm:pt modelId="{6A275DD0-D5E1-41DD-A03A-2A1646ED8886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৪। অভ্যন্ত</a:t>
          </a:r>
          <a:r>
            <a:rPr lang="en-US" sz="1800" dirty="0" err="1" smtClean="0">
              <a:latin typeface="NikoshBAN" pitchFamily="2" charset="0"/>
              <a:cs typeface="NikoshBAN" pitchFamily="2" charset="0"/>
            </a:rPr>
            <a:t>রী</a:t>
          </a:r>
          <a:r>
            <a:rPr lang="bn-BD" sz="1800" dirty="0" smtClean="0">
              <a:latin typeface="NikoshBAN" pitchFamily="2" charset="0"/>
              <a:cs typeface="NikoshBAN" pitchFamily="2" charset="0"/>
            </a:rPr>
            <a:t>ণ</a:t>
          </a:r>
        </a:p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মুনাফার হার পদ্ধতি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A9550CDC-1B6E-4D10-A4B5-9BFD3C2B2375}" type="parTrans" cxnId="{AE1020E2-EE51-4F99-B49F-D3231B154978}">
      <dgm:prSet custT="1"/>
      <dgm:spPr/>
      <dgm:t>
        <a:bodyPr/>
        <a:lstStyle/>
        <a:p>
          <a:endParaRPr lang="en-US" sz="1800">
            <a:latin typeface="NikoshBAN" pitchFamily="2" charset="0"/>
            <a:cs typeface="NikoshBAN" pitchFamily="2" charset="0"/>
          </a:endParaRPr>
        </a:p>
      </dgm:t>
    </dgm:pt>
    <dgm:pt modelId="{A8384683-F587-43ED-9815-9D2B6FC18354}" type="sibTrans" cxnId="{AE1020E2-EE51-4F99-B49F-D3231B154978}">
      <dgm:prSet/>
      <dgm:spPr/>
      <dgm:t>
        <a:bodyPr/>
        <a:lstStyle/>
        <a:p>
          <a:endParaRPr lang="en-US"/>
        </a:p>
      </dgm:t>
    </dgm:pt>
    <dgm:pt modelId="{0540B11D-E637-4205-B6C4-5E9B3B986050}" type="pres">
      <dgm:prSet presAssocID="{624073E8-8D38-462C-808D-524864FA1D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DDAA66-37B2-477E-A863-543F89E4D98E}" type="pres">
      <dgm:prSet presAssocID="{D7F23898-EDCB-4D17-8792-A85A1AC6FB48}" presName="centerShape" presStyleLbl="node0" presStyleIdx="0" presStyleCnt="1" custScaleX="138986" custScaleY="127602" custLinFactNeighborX="2263" custLinFactNeighborY="-380"/>
      <dgm:spPr/>
      <dgm:t>
        <a:bodyPr/>
        <a:lstStyle/>
        <a:p>
          <a:endParaRPr lang="en-US"/>
        </a:p>
      </dgm:t>
    </dgm:pt>
    <dgm:pt modelId="{314CC69F-AC17-4951-BEC7-A473B959F07E}" type="pres">
      <dgm:prSet presAssocID="{A77D31D0-657B-4EBF-9597-96B7593BE3C1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4473990-6634-4905-A839-E5BAF71F05F9}" type="pres">
      <dgm:prSet presAssocID="{A77D31D0-657B-4EBF-9597-96B7593BE3C1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BBB2BAC-2CB6-43BD-9B71-75939BD63C42}" type="pres">
      <dgm:prSet presAssocID="{44F4DB1F-1056-4797-9F55-3FA4EE8B3284}" presName="node" presStyleLbl="node1" presStyleIdx="0" presStyleCnt="4" custScaleX="1399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1BC1-17F1-496F-9683-FB54B0DCF759}" type="pres">
      <dgm:prSet presAssocID="{F2DA24CF-E562-400B-98DC-9D19C0DB3077}" presName="parTrans" presStyleLbl="sibTrans2D1" presStyleIdx="1" presStyleCnt="4"/>
      <dgm:spPr/>
      <dgm:t>
        <a:bodyPr/>
        <a:lstStyle/>
        <a:p>
          <a:endParaRPr lang="en-US"/>
        </a:p>
      </dgm:t>
    </dgm:pt>
    <dgm:pt modelId="{213D92D3-E951-4666-BDD9-7D37186731A6}" type="pres">
      <dgm:prSet presAssocID="{F2DA24CF-E562-400B-98DC-9D19C0DB3077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030A2BD-0483-4FCE-B0C0-DD29E3ADC5A8}" type="pres">
      <dgm:prSet presAssocID="{986FC70F-F55E-41F4-8201-D61E11915F17}" presName="node" presStyleLbl="node1" presStyleIdx="1" presStyleCnt="4" custScaleX="154528" custRadScaleRad="119932" custRadScaleInc="-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5CDDE-7159-4D16-B753-2F636537A9DB}" type="pres">
      <dgm:prSet presAssocID="{44419837-DEEF-47CD-ABE3-A0724C5F6332}" presName="parTrans" presStyleLbl="sibTrans2D1" presStyleIdx="2" presStyleCnt="4"/>
      <dgm:spPr/>
      <dgm:t>
        <a:bodyPr/>
        <a:lstStyle/>
        <a:p>
          <a:endParaRPr lang="en-US"/>
        </a:p>
      </dgm:t>
    </dgm:pt>
    <dgm:pt modelId="{313B2FDD-9E3F-4FBC-A3A6-A80656C8A5E8}" type="pres">
      <dgm:prSet presAssocID="{44419837-DEEF-47CD-ABE3-A0724C5F633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CAD9D33-106A-4F39-A430-E9949E8AF172}" type="pres">
      <dgm:prSet presAssocID="{5EB717A1-6F57-4EA5-8024-7AD8E0E61B7D}" presName="node" presStyleLbl="node1" presStyleIdx="2" presStyleCnt="4" custScaleX="1472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43DDB3-F410-4642-9BCC-B800E2801658}" type="pres">
      <dgm:prSet presAssocID="{A9550CDC-1B6E-4D10-A4B5-9BFD3C2B237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82DB9FFA-B6BD-4F78-A80E-1C5D62E43E68}" type="pres">
      <dgm:prSet presAssocID="{A9550CDC-1B6E-4D10-A4B5-9BFD3C2B237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FB807A7-E9BD-4B75-A633-14FFE13F3568}" type="pres">
      <dgm:prSet presAssocID="{6A275DD0-D5E1-41DD-A03A-2A1646ED8886}" presName="node" presStyleLbl="node1" presStyleIdx="3" presStyleCnt="4" custScaleX="160276" custScaleY="120022" custRadScaleRad="112667" custRadScaleInc="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593414-2E92-43E1-BEB1-07C38BE4431D}" type="presOf" srcId="{44419837-DEEF-47CD-ABE3-A0724C5F6332}" destId="{32F5CDDE-7159-4D16-B753-2F636537A9DB}" srcOrd="0" destOrd="0" presId="urn:microsoft.com/office/officeart/2005/8/layout/radial5"/>
    <dgm:cxn modelId="{F56EDC1D-B693-49BE-B757-5E42CDEF9E7D}" type="presOf" srcId="{624073E8-8D38-462C-808D-524864FA1DE6}" destId="{0540B11D-E637-4205-B6C4-5E9B3B986050}" srcOrd="0" destOrd="0" presId="urn:microsoft.com/office/officeart/2005/8/layout/radial5"/>
    <dgm:cxn modelId="{40A76B95-83DD-4B47-8BCC-F670B9AC0882}" type="presOf" srcId="{F2DA24CF-E562-400B-98DC-9D19C0DB3077}" destId="{42B11BC1-17F1-496F-9683-FB54B0DCF759}" srcOrd="0" destOrd="0" presId="urn:microsoft.com/office/officeart/2005/8/layout/radial5"/>
    <dgm:cxn modelId="{3C2960D5-DD5B-4EC5-90D0-F099C939A026}" srcId="{D7F23898-EDCB-4D17-8792-A85A1AC6FB48}" destId="{44F4DB1F-1056-4797-9F55-3FA4EE8B3284}" srcOrd="0" destOrd="0" parTransId="{A77D31D0-657B-4EBF-9597-96B7593BE3C1}" sibTransId="{85025D7C-6D7F-4D0A-BFF1-94E367531C0F}"/>
    <dgm:cxn modelId="{7BD708EA-CD73-41A6-9B9E-2A967EE552B3}" srcId="{624073E8-8D38-462C-808D-524864FA1DE6}" destId="{D7F23898-EDCB-4D17-8792-A85A1AC6FB48}" srcOrd="0" destOrd="0" parTransId="{457EAFBB-C3C9-4BC6-88CE-276B123C6A81}" sibTransId="{51AB22D8-C4A4-4DB6-9F08-F2431D592201}"/>
    <dgm:cxn modelId="{A5506F9C-F99F-49F7-B001-8A3DDBF0681C}" type="presOf" srcId="{5EB717A1-6F57-4EA5-8024-7AD8E0E61B7D}" destId="{FCAD9D33-106A-4F39-A430-E9949E8AF172}" srcOrd="0" destOrd="0" presId="urn:microsoft.com/office/officeart/2005/8/layout/radial5"/>
    <dgm:cxn modelId="{3DB1FBD4-645F-4A95-AB92-9083398B9A63}" type="presOf" srcId="{A77D31D0-657B-4EBF-9597-96B7593BE3C1}" destId="{314CC69F-AC17-4951-BEC7-A473B959F07E}" srcOrd="0" destOrd="0" presId="urn:microsoft.com/office/officeart/2005/8/layout/radial5"/>
    <dgm:cxn modelId="{C4B84831-8EF9-4749-B6E5-B27C19BA6553}" type="presOf" srcId="{986FC70F-F55E-41F4-8201-D61E11915F17}" destId="{6030A2BD-0483-4FCE-B0C0-DD29E3ADC5A8}" srcOrd="0" destOrd="0" presId="urn:microsoft.com/office/officeart/2005/8/layout/radial5"/>
    <dgm:cxn modelId="{540BAB56-265F-4778-9341-43F56506024E}" type="presOf" srcId="{D7F23898-EDCB-4D17-8792-A85A1AC6FB48}" destId="{D0DDAA66-37B2-477E-A863-543F89E4D98E}" srcOrd="0" destOrd="0" presId="urn:microsoft.com/office/officeart/2005/8/layout/radial5"/>
    <dgm:cxn modelId="{04672FD1-01A1-48C5-A566-0FEDBBBC6FCC}" srcId="{D7F23898-EDCB-4D17-8792-A85A1AC6FB48}" destId="{5EB717A1-6F57-4EA5-8024-7AD8E0E61B7D}" srcOrd="2" destOrd="0" parTransId="{44419837-DEEF-47CD-ABE3-A0724C5F6332}" sibTransId="{C532A261-7DC5-463E-B22B-C74146588B8D}"/>
    <dgm:cxn modelId="{76AFCEA3-8315-4819-A63C-AFDCFE19C98F}" type="presOf" srcId="{A77D31D0-657B-4EBF-9597-96B7593BE3C1}" destId="{B4473990-6634-4905-A839-E5BAF71F05F9}" srcOrd="1" destOrd="0" presId="urn:microsoft.com/office/officeart/2005/8/layout/radial5"/>
    <dgm:cxn modelId="{DF4361E7-16D6-49CB-A142-D9B839084AB1}" srcId="{D7F23898-EDCB-4D17-8792-A85A1AC6FB48}" destId="{986FC70F-F55E-41F4-8201-D61E11915F17}" srcOrd="1" destOrd="0" parTransId="{F2DA24CF-E562-400B-98DC-9D19C0DB3077}" sibTransId="{1EBED436-EB02-48F7-97C7-9C22971A78F1}"/>
    <dgm:cxn modelId="{7121A9F0-4498-496A-813B-6FE9F474BBE5}" type="presOf" srcId="{44F4DB1F-1056-4797-9F55-3FA4EE8B3284}" destId="{4BBB2BAC-2CB6-43BD-9B71-75939BD63C42}" srcOrd="0" destOrd="0" presId="urn:microsoft.com/office/officeart/2005/8/layout/radial5"/>
    <dgm:cxn modelId="{2B5BA0CC-864F-4EDD-87E4-CA7685CD4E4C}" type="presOf" srcId="{44419837-DEEF-47CD-ABE3-A0724C5F6332}" destId="{313B2FDD-9E3F-4FBC-A3A6-A80656C8A5E8}" srcOrd="1" destOrd="0" presId="urn:microsoft.com/office/officeart/2005/8/layout/radial5"/>
    <dgm:cxn modelId="{9EBDEC9A-54AF-4A6B-A9AF-953FF8942DF0}" type="presOf" srcId="{A9550CDC-1B6E-4D10-A4B5-9BFD3C2B2375}" destId="{4943DDB3-F410-4642-9BCC-B800E2801658}" srcOrd="0" destOrd="0" presId="urn:microsoft.com/office/officeart/2005/8/layout/radial5"/>
    <dgm:cxn modelId="{AE1020E2-EE51-4F99-B49F-D3231B154978}" srcId="{D7F23898-EDCB-4D17-8792-A85A1AC6FB48}" destId="{6A275DD0-D5E1-41DD-A03A-2A1646ED8886}" srcOrd="3" destOrd="0" parTransId="{A9550CDC-1B6E-4D10-A4B5-9BFD3C2B2375}" sibTransId="{A8384683-F587-43ED-9815-9D2B6FC18354}"/>
    <dgm:cxn modelId="{95BD58DF-E509-4CAE-97CB-C25DC074DDD8}" type="presOf" srcId="{6A275DD0-D5E1-41DD-A03A-2A1646ED8886}" destId="{EFB807A7-E9BD-4B75-A633-14FFE13F3568}" srcOrd="0" destOrd="0" presId="urn:microsoft.com/office/officeart/2005/8/layout/radial5"/>
    <dgm:cxn modelId="{CD7FE554-12D0-40B7-A93A-CFF02496CF7C}" type="presOf" srcId="{F2DA24CF-E562-400B-98DC-9D19C0DB3077}" destId="{213D92D3-E951-4666-BDD9-7D37186731A6}" srcOrd="1" destOrd="0" presId="urn:microsoft.com/office/officeart/2005/8/layout/radial5"/>
    <dgm:cxn modelId="{583A9959-3308-4AE8-A381-25F3B19F72CE}" type="presOf" srcId="{A9550CDC-1B6E-4D10-A4B5-9BFD3C2B2375}" destId="{82DB9FFA-B6BD-4F78-A80E-1C5D62E43E68}" srcOrd="1" destOrd="0" presId="urn:microsoft.com/office/officeart/2005/8/layout/radial5"/>
    <dgm:cxn modelId="{BE56947E-9D51-4700-A3E8-461E3C47A360}" type="presParOf" srcId="{0540B11D-E637-4205-B6C4-5E9B3B986050}" destId="{D0DDAA66-37B2-477E-A863-543F89E4D98E}" srcOrd="0" destOrd="0" presId="urn:microsoft.com/office/officeart/2005/8/layout/radial5"/>
    <dgm:cxn modelId="{BCC37773-E653-461F-BF99-B7207A54CA36}" type="presParOf" srcId="{0540B11D-E637-4205-B6C4-5E9B3B986050}" destId="{314CC69F-AC17-4951-BEC7-A473B959F07E}" srcOrd="1" destOrd="0" presId="urn:microsoft.com/office/officeart/2005/8/layout/radial5"/>
    <dgm:cxn modelId="{C1BCF7AC-7407-4EC4-9C12-4C29569665DC}" type="presParOf" srcId="{314CC69F-AC17-4951-BEC7-A473B959F07E}" destId="{B4473990-6634-4905-A839-E5BAF71F05F9}" srcOrd="0" destOrd="0" presId="urn:microsoft.com/office/officeart/2005/8/layout/radial5"/>
    <dgm:cxn modelId="{DF5272F0-6C4E-46B7-9D16-AA0A32299ED5}" type="presParOf" srcId="{0540B11D-E637-4205-B6C4-5E9B3B986050}" destId="{4BBB2BAC-2CB6-43BD-9B71-75939BD63C42}" srcOrd="2" destOrd="0" presId="urn:microsoft.com/office/officeart/2005/8/layout/radial5"/>
    <dgm:cxn modelId="{3BC70590-5411-4F7E-8239-59919A2CFE5E}" type="presParOf" srcId="{0540B11D-E637-4205-B6C4-5E9B3B986050}" destId="{42B11BC1-17F1-496F-9683-FB54B0DCF759}" srcOrd="3" destOrd="0" presId="urn:microsoft.com/office/officeart/2005/8/layout/radial5"/>
    <dgm:cxn modelId="{15FE6CB5-7C66-464B-8039-D1D435213979}" type="presParOf" srcId="{42B11BC1-17F1-496F-9683-FB54B0DCF759}" destId="{213D92D3-E951-4666-BDD9-7D37186731A6}" srcOrd="0" destOrd="0" presId="urn:microsoft.com/office/officeart/2005/8/layout/radial5"/>
    <dgm:cxn modelId="{0407A100-AC33-4C02-B003-32A8A5BA2635}" type="presParOf" srcId="{0540B11D-E637-4205-B6C4-5E9B3B986050}" destId="{6030A2BD-0483-4FCE-B0C0-DD29E3ADC5A8}" srcOrd="4" destOrd="0" presId="urn:microsoft.com/office/officeart/2005/8/layout/radial5"/>
    <dgm:cxn modelId="{3C506485-AAE3-4FC0-8C9E-3C3A4EB49157}" type="presParOf" srcId="{0540B11D-E637-4205-B6C4-5E9B3B986050}" destId="{32F5CDDE-7159-4D16-B753-2F636537A9DB}" srcOrd="5" destOrd="0" presId="urn:microsoft.com/office/officeart/2005/8/layout/radial5"/>
    <dgm:cxn modelId="{03923DEB-DA2B-47FC-8513-EB9679012486}" type="presParOf" srcId="{32F5CDDE-7159-4D16-B753-2F636537A9DB}" destId="{313B2FDD-9E3F-4FBC-A3A6-A80656C8A5E8}" srcOrd="0" destOrd="0" presId="urn:microsoft.com/office/officeart/2005/8/layout/radial5"/>
    <dgm:cxn modelId="{D9B7B9BC-EA15-44D7-AFC4-C120E1AE4136}" type="presParOf" srcId="{0540B11D-E637-4205-B6C4-5E9B3B986050}" destId="{FCAD9D33-106A-4F39-A430-E9949E8AF172}" srcOrd="6" destOrd="0" presId="urn:microsoft.com/office/officeart/2005/8/layout/radial5"/>
    <dgm:cxn modelId="{EF55ACE7-5855-480D-BC6F-E25A89D00F57}" type="presParOf" srcId="{0540B11D-E637-4205-B6C4-5E9B3B986050}" destId="{4943DDB3-F410-4642-9BCC-B800E2801658}" srcOrd="7" destOrd="0" presId="urn:microsoft.com/office/officeart/2005/8/layout/radial5"/>
    <dgm:cxn modelId="{75A576D1-6FD9-4BD2-A428-62FC8D96AB45}" type="presParOf" srcId="{4943DDB3-F410-4642-9BCC-B800E2801658}" destId="{82DB9FFA-B6BD-4F78-A80E-1C5D62E43E68}" srcOrd="0" destOrd="0" presId="urn:microsoft.com/office/officeart/2005/8/layout/radial5"/>
    <dgm:cxn modelId="{FAD15453-EEFD-407C-A059-DE97FA84703F}" type="presParOf" srcId="{0540B11D-E637-4205-B6C4-5E9B3B986050}" destId="{EFB807A7-E9BD-4B75-A633-14FFE13F356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DDAA66-37B2-477E-A863-543F89E4D98E}">
      <dsp:nvSpPr>
        <dsp:cNvPr id="0" name=""/>
        <dsp:cNvSpPr/>
      </dsp:nvSpPr>
      <dsp:spPr>
        <a:xfrm>
          <a:off x="3098997" y="1908120"/>
          <a:ext cx="2115871" cy="1942565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মূলধন</a:t>
          </a:r>
          <a:endParaRPr lang="en-US" sz="18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বাজেটিং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এর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408859" y="2192602"/>
        <a:ext cx="1496147" cy="1373601"/>
      </dsp:txXfrm>
    </dsp:sp>
    <dsp:sp modelId="{314CC69F-AC17-4951-BEC7-A473B959F07E}">
      <dsp:nvSpPr>
        <dsp:cNvPr id="0" name=""/>
        <dsp:cNvSpPr/>
      </dsp:nvSpPr>
      <dsp:spPr>
        <a:xfrm rot="16043325">
          <a:off x="4002384" y="1464045"/>
          <a:ext cx="203604" cy="517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4034316" y="1598075"/>
        <a:ext cx="142523" cy="310561"/>
      </dsp:txXfrm>
    </dsp:sp>
    <dsp:sp modelId="{4BBB2BAC-2CB6-43BD-9B71-75939BD63C42}">
      <dsp:nvSpPr>
        <dsp:cNvPr id="0" name=""/>
        <dsp:cNvSpPr/>
      </dsp:nvSpPr>
      <dsp:spPr>
        <a:xfrm>
          <a:off x="2995286" y="3251"/>
          <a:ext cx="2130379" cy="152236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১। গড় মুনাফার হার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3307273" y="226196"/>
        <a:ext cx="1506405" cy="1076472"/>
      </dsp:txXfrm>
    </dsp:sp>
    <dsp:sp modelId="{42B11BC1-17F1-496F-9683-FB54B0DCF759}">
      <dsp:nvSpPr>
        <dsp:cNvPr id="0" name=""/>
        <dsp:cNvSpPr/>
      </dsp:nvSpPr>
      <dsp:spPr>
        <a:xfrm rot="21488">
          <a:off x="5264430" y="2627897"/>
          <a:ext cx="119464" cy="517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>
        <a:off x="5264430" y="2731306"/>
        <a:ext cx="83625" cy="310561"/>
      </dsp:txXfrm>
    </dsp:sp>
    <dsp:sp modelId="{6030A2BD-0483-4FCE-B0C0-DD29E3ADC5A8}">
      <dsp:nvSpPr>
        <dsp:cNvPr id="0" name=""/>
        <dsp:cNvSpPr/>
      </dsp:nvSpPr>
      <dsp:spPr>
        <a:xfrm>
          <a:off x="5440188" y="2133595"/>
          <a:ext cx="2352476" cy="1522362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cene3d>
            <a:camera prst="orthographicFront"/>
            <a:lightRig rig="threePt" dir="t"/>
          </a:scene3d>
          <a:sp3d prstMaterial="plastic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২। পে-ব্যক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সময়</a:t>
          </a:r>
          <a:r>
            <a:rPr lang="en-US" sz="1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পদ্ধতি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784700" y="2356540"/>
        <a:ext cx="1663452" cy="1076472"/>
      </dsp:txXfrm>
    </dsp:sp>
    <dsp:sp modelId="{32F5CDDE-7159-4D16-B753-2F636537A9DB}">
      <dsp:nvSpPr>
        <dsp:cNvPr id="0" name=""/>
        <dsp:cNvSpPr/>
      </dsp:nvSpPr>
      <dsp:spPr>
        <a:xfrm rot="5554315">
          <a:off x="3993904" y="3792857"/>
          <a:ext cx="220743" cy="517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4028501" y="3863300"/>
        <a:ext cx="154520" cy="310561"/>
      </dsp:txXfrm>
    </dsp:sp>
    <dsp:sp modelId="{FCAD9D33-106A-4F39-A430-E9949E8AF172}">
      <dsp:nvSpPr>
        <dsp:cNvPr id="0" name=""/>
        <dsp:cNvSpPr/>
      </dsp:nvSpPr>
      <dsp:spPr>
        <a:xfrm>
          <a:off x="2939347" y="4265585"/>
          <a:ext cx="2242257" cy="152236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৩। নিট বর্ত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মান</a:t>
          </a: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 মুল্য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পদ্ধতি</a:t>
          </a:r>
        </a:p>
      </dsp:txBody>
      <dsp:txXfrm>
        <a:off x="3267718" y="4488530"/>
        <a:ext cx="1585515" cy="1076472"/>
      </dsp:txXfrm>
    </dsp:sp>
    <dsp:sp modelId="{4943DDB3-F410-4642-9BCC-B800E2801658}">
      <dsp:nvSpPr>
        <dsp:cNvPr id="0" name=""/>
        <dsp:cNvSpPr/>
      </dsp:nvSpPr>
      <dsp:spPr>
        <a:xfrm rot="10778823">
          <a:off x="2934232" y="2627775"/>
          <a:ext cx="116451" cy="5176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>
            <a:latin typeface="NikoshBAN" pitchFamily="2" charset="0"/>
            <a:cs typeface="NikoshBAN" pitchFamily="2" charset="0"/>
          </a:endParaRPr>
        </a:p>
      </dsp:txBody>
      <dsp:txXfrm rot="10800000">
        <a:off x="2969167" y="2731188"/>
        <a:ext cx="81516" cy="310561"/>
      </dsp:txXfrm>
    </dsp:sp>
    <dsp:sp modelId="{EFB807A7-E9BD-4B75-A633-14FFE13F3568}">
      <dsp:nvSpPr>
        <dsp:cNvPr id="0" name=""/>
        <dsp:cNvSpPr/>
      </dsp:nvSpPr>
      <dsp:spPr>
        <a:xfrm>
          <a:off x="439363" y="1981203"/>
          <a:ext cx="2439982" cy="1827170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৪। অভ্যন্ত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রী</a:t>
          </a: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ণ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মুনাফার হার পদ্ধতি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796690" y="2248786"/>
        <a:ext cx="1725328" cy="1292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4E92A-431C-47E4-AFAD-D719CA30E30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3249-328D-47EE-84CD-92D9DEE31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7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64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3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27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0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51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70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00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43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1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1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8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403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11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1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93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22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5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7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8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5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CE84F-A0DB-4C95-8514-19AA0DE3F61D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80538-8094-4A14-A501-954029114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31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5A568-F4D8-4E66-9688-DF91C6D4C51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3E0C3-F838-455E-ABCA-60385F3B1D5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8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990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0" y="1447800"/>
            <a:ext cx="8001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172" y="2971800"/>
            <a:ext cx="822960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u="sng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##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সুমন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ডিজাইনের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জুতা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লক্ষে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৪বছরের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১০লক্ষ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বিনিয়োগের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ভাবছেন।যা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ক্রমে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২লক্ষ,৫লক্ষ,৩লক্ষ ও৭লক্ষ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টাকা।যার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২০%ও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খরচ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২লক্ষ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টাকা,কর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৩০%এবং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অবচয়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২০,০০০টাকা।প্রতিষ্ঠান্টির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মুনফার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হার২০%।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উদ্দীপকটি পড়...।   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1522" y="473676"/>
            <a:ext cx="7962900" cy="1981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নগদ </a:t>
            </a:r>
            <a:r>
              <a:rPr lang="bn-BD" sz="2400" b="1" smtClean="0">
                <a:latin typeface="NikoshBAN" pitchFamily="2" charset="0"/>
                <a:cs typeface="NikoshBAN" pitchFamily="2" charset="0"/>
              </a:rPr>
              <a:t>আন্ত প্রবাহঃ নিট </a:t>
            </a:r>
            <a:r>
              <a:rPr lang="bn-BD" sz="2400" smtClean="0">
                <a:latin typeface="NikoshBAN" pitchFamily="2" charset="0"/>
                <a:cs typeface="NikoshBAN" pitchFamily="2" charset="0"/>
              </a:rPr>
              <a:t>মুনাফার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সাথে অবচয় যোগ করলে  যে অর্থ পাওয়া যায়  তাকে নগদ আন্তঃপ্রবাহ বলে।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নীতিঃ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মুনা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গ্রহনযোগ্য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1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685456"/>
            <a:ext cx="609600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সমাধানঃ ( কাজ) জনাব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সুমনের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বিনিয়োগকৃত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প্রকল্পের নগদ প্রবাহের পরিমান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নির্ণয়-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826616"/>
              </p:ext>
            </p:extLst>
          </p:nvPr>
        </p:nvGraphicFramePr>
        <p:xfrm>
          <a:off x="533400" y="1219200"/>
          <a:ext cx="8077202" cy="5248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1"/>
                <a:gridCol w="1371600"/>
                <a:gridCol w="1295400"/>
                <a:gridCol w="1524000"/>
                <a:gridCol w="1371601"/>
              </a:tblGrid>
              <a:tr h="400266">
                <a:tc rowSpan="2"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বিবরন</a:t>
                      </a:r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টাকার পরিমান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2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বছর-১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বছর-৩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বছর-৪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</a:tr>
              <a:tr h="695635">
                <a:tc rowSpan="8"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(-)চলতি খরচ(বিক্রয়ের২০%)</a:t>
                      </a:r>
                    </a:p>
                    <a:p>
                      <a:endParaRPr lang="bn-BD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(-)স্থায়ী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খরচ</a:t>
                      </a:r>
                    </a:p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(-) অবচয়</a:t>
                      </a:r>
                    </a:p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কর যোগ্য মুনাফা/ক্ষতি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(-)কর ৩০%</a:t>
                      </a:r>
                    </a:p>
                    <a:p>
                      <a:pPr algn="ctr"/>
                      <a:r>
                        <a:rPr lang="bn-BD" b="1" baseline="0" dirty="0" smtClean="0">
                          <a:latin typeface="NikoshBAN" pitchFamily="2" charset="0"/>
                          <a:cs typeface="NikoshBAN" pitchFamily="2" charset="0"/>
                        </a:rPr>
                        <a:t>নিট মুনাফা/ক্ষতি</a:t>
                      </a:r>
                    </a:p>
                    <a:p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(+)অবচয় </a:t>
                      </a:r>
                    </a:p>
                    <a:p>
                      <a:pPr algn="ctr"/>
                      <a:r>
                        <a:rPr lang="bn-BD" sz="2000" b="1" baseline="0" dirty="0" smtClean="0">
                          <a:latin typeface="NikoshBAN" pitchFamily="2" charset="0"/>
                          <a:cs typeface="NikoshBAN" pitchFamily="2" charset="0"/>
                        </a:rPr>
                        <a:t>নগদ প্রবাহ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২,০০,০০০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(৪০,০০০)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৫,০০,০০০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(১,০০,০০০)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৩,০০,০০০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(৬০,০০০)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৭,০০,০০০ 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(১,৪০,০০০)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95635">
                <a:tc vMerge="1">
                  <a:txBody>
                    <a:bodyPr/>
                    <a:lstStyle/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১,৬০,০০০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(২,০০,০০০)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৪,০০,০০০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(২,০০,০০০)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২,৪০,০০০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(২,০০,০০০)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৫,৬০,০০০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 ,০০,০০০)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7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(৪০,০০০)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২,০০,০০০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(২০,০০০)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(২০,০০০)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৩,৬০,০০০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(২০,০০০)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(৬০,০০০)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----------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১,৮০,০০০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(৫৪,০০০)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(৬,০০০)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৩,৪০,০০০ 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(১,০২,০০০)</a:t>
                      </a:r>
                      <a:r>
                        <a:rPr lang="bn-BD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26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৬০,০০০)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১,২৬,০০০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১৪,০০০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২,৩৮,০০০ </a:t>
                      </a:r>
                    </a:p>
                    <a:p>
                      <a:r>
                        <a:rPr lang="bn-BD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434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(৪০,০০০)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১,৪৬,০০০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৩৪,০০০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b="1" dirty="0" smtClean="0">
                          <a:latin typeface="NikoshBAN" pitchFamily="2" charset="0"/>
                          <a:cs typeface="NikoshBAN" pitchFamily="2" charset="0"/>
                        </a:rPr>
                        <a:t>২,৫৮,০০০ </a:t>
                      </a:r>
                      <a:endParaRPr lang="en-US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75790">
                <a:tc vMerge="1">
                  <a:txBody>
                    <a:bodyPr/>
                    <a:lstStyle/>
                    <a:p>
                      <a:endParaRPr lang="bn-BD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7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278" y="149705"/>
            <a:ext cx="74676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#সমাধানঃ (কাজ) জনাব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সুমনের বিনিয়োগ করা যথার্থ হবে কিনা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পরামর্শঃ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78" y="735226"/>
                <a:ext cx="8991600" cy="6065699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উদ্দীপকের প্রকল্পের গড় মুনাফার হার নির্নয়ঃ নিট মুনাফা/ক্ষতি </a:t>
                </a:r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যথা ক্রমে ১ম </a:t>
                </a:r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বছর (</a:t>
                </a:r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৬০,০০০) </a:t>
                </a:r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টাকা, ২য়বছর  ১,২৬,০০০টাকা, ৩য়বছর ১৪,০০০টাকা ও ৪র্থ </a:t>
                </a:r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বছর </a:t>
                </a:r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২,৩৮,০০০ টাকা 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গ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ড়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bn-BD" b="1" i="1">
                          <a:solidFill>
                            <a:schemeClr val="tx1"/>
                          </a:solidFill>
                          <a:latin typeface="Cambria Math"/>
                        </a:rPr>
                        <m:t>নি</m:t>
                      </m:r>
                      <m:r>
                        <a:rPr lang="bn-B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ট</m:t>
                      </m:r>
                      <m:r>
                        <a:rPr lang="bn-B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bn-BD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মুনা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ফা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মোট</m:t>
                          </m:r>
                          <m:r>
                            <a:rPr lang="bn-BD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নিট</m:t>
                          </m:r>
                          <m:r>
                            <a:rPr lang="bn-B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মুনা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ফা</m:t>
                          </m:r>
                        </m:num>
                        <m:den>
                          <m:r>
                            <a:rPr lang="bn-B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বছরের</m:t>
                          </m:r>
                          <m:r>
                            <a:rPr lang="bn-B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সংখা</m:t>
                          </m:r>
                        </m:den>
                      </m:f>
                    </m:oMath>
                  </m:oMathPara>
                </a14:m>
                <a:endPara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৬০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০০০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১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২৬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০০০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১৪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০০০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২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৩৮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০০০</m:t>
                        </m:r>
                      </m:num>
                      <m:den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৪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৩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১৮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</m:num>
                      <m:den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৪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= ৭৯,৫০০ টাকা।</a:t>
                </a:r>
              </a:p>
              <a:p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গড় বিনিয়োগ=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প্রাথমিক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বিনিয়োগ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ভগ্নাবশেষ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১০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০০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০</m:t>
                        </m:r>
                      </m:num>
                      <m:den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BD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=৫,০০,০০০টাকা।</a:t>
                </a:r>
              </a:p>
              <a:p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আমরা জানি,</a:t>
                </a:r>
                <a:r>
                  <a:rPr lang="en-US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গড়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bn-BD" b="1" i="1" smtClean="0">
                        <a:solidFill>
                          <a:schemeClr val="tx1"/>
                        </a:solidFill>
                        <a:latin typeface="Cambria Math"/>
                      </a:rPr>
                      <m:t>মুনা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ফার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হার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গড়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নিট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মুনা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ফা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গড়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বিনিয়োগ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BD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১০০ </a:t>
                </a:r>
                <a:endParaRPr lang="bn-BD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              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৭৯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৫০০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৫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০০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,</m:t>
                        </m:r>
                        <m:r>
                          <a:rPr lang="bn-BD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০০০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১০০</a:t>
                </a:r>
              </a:p>
              <a:p>
                <a:r>
                  <a:rPr lang="bn-BD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            =১৫</a:t>
                </a:r>
                <a:r>
                  <a:rPr lang="en-US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৯০%</a:t>
                </a:r>
              </a:p>
              <a:p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লক্ষ্ণীয় যে, উদ্দীপকের প্রকল্পটীর গড় মুনাফার হার ১৫</a:t>
                </a:r>
                <a:r>
                  <a:rPr lang="en-US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.</a:t>
                </a:r>
                <a:r>
                  <a:rPr lang="bn-BD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৯০</a:t>
                </a:r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% যা প্রতিষ্ঠান টির আদর্শ গড় মুনাফার হার ২০% অপেক্ষা কম । এমতাবস্থায়বলাযায়,উক্ত প্রকল্পে জনাব সুমনের বিনিয়োগ যথার্থ হবেনা।</a:t>
                </a:r>
                <a:endParaRPr lang="bn-BD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endParaRPr lang="en-US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bn-BD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               </a:t>
                </a:r>
                <a:endParaRPr lang="en-US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8" y="735226"/>
                <a:ext cx="8991600" cy="60656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07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57400"/>
            <a:ext cx="8077200" cy="32766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atin typeface="NikoshBAN" pitchFamily="2" charset="0"/>
                <a:cs typeface="NikoshBAN" pitchFamily="2" charset="0"/>
              </a:rPr>
              <a:t>মূল্যায়ন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মূলধন বাজেটিং কি?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মূলধন বাজেটিং এর সবচেয়ে সরল ও জনপ্রিয় পদ্ধতি কোনটি?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গড় মুনফার হার নির্ণয়ের সূত্র কী?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4572000" cy="838200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9478dd77ccb0aa9bd4dc638337f70d44-retro-different-home-styles-for-home-by-aman-bans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90800"/>
            <a:ext cx="6997700" cy="28956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077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610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উদ্দীপক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…।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র‍্যাংগস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প্রকল্পের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৭,০০,০০০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রুপঃ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400779"/>
              </p:ext>
            </p:extLst>
          </p:nvPr>
        </p:nvGraphicFramePr>
        <p:xfrm>
          <a:off x="381000" y="1676400"/>
          <a:ext cx="8305800" cy="2576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556"/>
                <a:gridCol w="1047208"/>
                <a:gridCol w="1115496"/>
                <a:gridCol w="1029689"/>
                <a:gridCol w="1029689"/>
                <a:gridCol w="1033622"/>
                <a:gridCol w="1104770"/>
                <a:gridCol w="1104770"/>
              </a:tblGrid>
              <a:tr h="685800">
                <a:tc rowSpan="2"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প্রকল্প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প্রাক্কআলিত   বিক্রয়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(টাকায়)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চলতিখরচ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স্থায়ী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খরচ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করের হার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অবচয়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১ম-বছর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২য়-বছর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৩য়-বছর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0718"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দোয়েল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৩,৪০,০০০</a:t>
                      </a:r>
                      <a:r>
                        <a:rPr lang="bn-BD" sz="16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৩,৭০,০০০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৪,৯০,০০০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বিক্রয়ের 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২৫%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 ১,০০,০০০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৩০%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৫৫,০০০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40718"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শাকিল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৩,১০,০০০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৩,৯০,০০০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৪,৫০,০০০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বিক্রয়ের</a:t>
                      </a:r>
                    </a:p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২০%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১,২০,০০০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৩০%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latin typeface="NikoshBAN" pitchFamily="2" charset="0"/>
                          <a:cs typeface="NikoshBAN" pitchFamily="2" charset="0"/>
                        </a:rPr>
                        <a:t>৫০,০০০ 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Bevel 5"/>
          <p:cNvSpPr/>
          <p:nvPr/>
        </p:nvSpPr>
        <p:spPr>
          <a:xfrm>
            <a:off x="228600" y="4724400"/>
            <a:ext cx="8388178" cy="1524000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v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 পরোক্ত উদ্দীপকের আলোকে ,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প্রকল্প দোয়েলের  গড় মুনাফার হার নির্নয় কর।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র‍্যংগস লিঃ এর বিনিয়োগের জন্য কোন প্রকল্পটি গ্রহণযোগ্য বলে  তুমি মনে কর ? যুক্তি দাও ।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f225a08498672e292bfc012a966978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371600"/>
            <a:ext cx="7122076" cy="460840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09800" y="228600"/>
            <a:ext cx="475746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82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603"/>
            <a:ext cx="8903970" cy="68718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Horizontal Scroll 1"/>
          <p:cNvSpPr/>
          <p:nvPr/>
        </p:nvSpPr>
        <p:spPr>
          <a:xfrm>
            <a:off x="1375377" y="2895600"/>
            <a:ext cx="6400800" cy="2870272"/>
          </a:xfrm>
          <a:prstGeom prst="horizontalScroll">
            <a:avLst>
              <a:gd name="adj" fmla="val 11485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cap="all" dirty="0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শাহজালাল পাটওয়ারী</a:t>
            </a:r>
            <a:endParaRPr lang="bn-BD" sz="36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solidFill>
                <a:prstClr val="black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সুবিদপুর</a:t>
            </a:r>
            <a:r>
              <a:rPr lang="en-US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ফরিদগঞ্জ</a:t>
            </a:r>
            <a:r>
              <a:rPr lang="en-US" sz="28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endParaRPr lang="en-US" sz="28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০১৬</a:t>
            </a:r>
            <a:r>
              <a:rPr lang="bn-BD" sz="2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৩৮০৪০১৪৮ </a:t>
            </a:r>
            <a:endParaRPr lang="bn-BD" sz="28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891" y="185438"/>
            <a:ext cx="2545773" cy="2516199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690071" y="6033280"/>
            <a:ext cx="7824959" cy="365125"/>
          </a:xfrm>
          <a:prstGeom prst="rect">
            <a:avLst/>
          </a:prstGeom>
        </p:spPr>
        <p:txBody>
          <a:bodyPr vert="horz" lIns="117043" tIns="58522" rIns="117043" bIns="58522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170432"/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মোঃ শাহজালাল পাটওয়ারী,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 সহকারি শিক্ষক , 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বড়গাঁও </a:t>
            </a:r>
            <a:r>
              <a:rPr lang="as-IN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উচ্চ বিদ্যালয়,ফরিদগঞ্জ,চাঁদপুর</a:t>
            </a:r>
            <a:r>
              <a:rPr lang="bn-BD" dirty="0" smtClean="0">
                <a:solidFill>
                  <a:prstClr val="black">
                    <a:tint val="75000"/>
                  </a:prst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prstClr val="black">
                  <a:tint val="75000"/>
                </a:prst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01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963847"/>
            <a:ext cx="5311080" cy="2062103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/দশম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ওব্যাংকিং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bn-IN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 মূলধন বাজেটিং )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২৭ সেপ্টম্বর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,২০২০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1187624" y="620688"/>
            <a:ext cx="5544616" cy="1584176"/>
          </a:xfrm>
          <a:prstGeom prst="horizontalScroll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u="sng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514601"/>
            <a:ext cx="2362200" cy="308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2" y="1143000"/>
            <a:ext cx="7086600" cy="4943475"/>
          </a:xfrm>
          <a:prstGeom prst="rect">
            <a:avLst/>
          </a:prstGeom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1097692" y="228600"/>
            <a:ext cx="65532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0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33600" y="914400"/>
            <a:ext cx="4724400" cy="8382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2286000"/>
            <a:ext cx="5715000" cy="236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অধ্যায়ঃ ৫ম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মূলধন বাজেটিংও গড় মূনফার হার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43000"/>
            <a:ext cx="8686800" cy="34163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মূলধন বাজেটিং সম্পর্কে বলতে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মূলধন বাজেটিংয়ের  গুরুত্ব  সম্পর্কে  বলতে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মূলধন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বাজেটিংয়ের  পদ্ধতি সম্পর্কে লিখতে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গড় মূনফার হার পদ্ধতিতে মুলধন বাজেটিং এর সমস্যা সমাধান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4146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5054" y="357872"/>
            <a:ext cx="8816546" cy="1981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বাজেটিং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প্রক্রিয়া।এ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প্রক্রিয়ায়র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যেমনঃজমি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দালানকোঠা,যন্ত্রপাতি,আসবাবপত্র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প্রতিস্থাপন,ব্যবসায়ের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সম্প্রসারন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মেশিন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স্থাপন,উ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ৎ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পাদন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আধুনিকায়ন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মেয়াদি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বিনিয়োগ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আয়-ব্যয়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ক্কালন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লাভজনকতা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তদনুসারে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09600" y="2568310"/>
            <a:ext cx="2819400" cy="10860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মূলধন বাজেটিং এর গুরুত্ত্ব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054" y="3796459"/>
            <a:ext cx="4168346" cy="2571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মুনাফা সংক্রান্ত।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বিনিয়োগের বিশাল আকার।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ঝুঁকির ভিত্তি...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549871" y="2641266"/>
            <a:ext cx="3048000" cy="1013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মূলধন বাজেটিং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প্রয়োগ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3796459"/>
            <a:ext cx="3548872" cy="25710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 স্থায়ী সম্পত্তি ক্রয়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২।ব্যাবসায়ের উৎপাদন ক্ষমতা বৃদ্ধি কল্পে সম্প্রসারন।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পন্য বৈচিত্রায়ণ।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প্রতিস্থাপন 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আধুনিকায়ন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9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94275761"/>
              </p:ext>
            </p:extLst>
          </p:nvPr>
        </p:nvGraphicFramePr>
        <p:xfrm>
          <a:off x="304800" y="381000"/>
          <a:ext cx="80772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79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09583" y="381000"/>
                <a:ext cx="6400800" cy="1219200"/>
              </a:xfrm>
              <a:prstGeom prst="rect">
                <a:avLst/>
              </a:prstGeom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bn-BD" b="1" i="1" smtClean="0">
                        <a:latin typeface="Cambria Math"/>
                      </a:rPr>
                      <m:t>সূত্রঃ</m:t>
                    </m:r>
                    <m:r>
                      <a:rPr lang="bn-BD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গড়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bn-BD" b="1" i="1" smtClean="0">
                        <a:latin typeface="Cambria Math"/>
                      </a:rPr>
                      <m:t>মুনা</m:t>
                    </m:r>
                    <m:r>
                      <a:rPr lang="en-US" b="1" i="1" smtClean="0">
                        <a:latin typeface="Cambria Math"/>
                      </a:rPr>
                      <m:t>ফার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r>
                      <a:rPr lang="en-US" b="1" i="1" smtClean="0">
                        <a:latin typeface="Cambria Math"/>
                      </a:rPr>
                      <m:t>হার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গড়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নিট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bn-BD" b="1" i="1" smtClean="0">
                            <a:latin typeface="Cambria Math"/>
                          </a:rPr>
                          <m:t>মুনা</m:t>
                        </m:r>
                        <m:r>
                          <a:rPr lang="en-US" b="1" i="1" smtClean="0">
                            <a:latin typeface="Cambria Math"/>
                          </a:rPr>
                          <m:t>ফা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গড়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বিনিয়োগ</m:t>
                        </m:r>
                      </m:den>
                    </m:f>
                  </m:oMath>
                </a14:m>
                <a:r>
                  <a:rPr lang="en-US" b="1" dirty="0" smtClean="0">
                    <a:latin typeface="NikoshBAN" pitchFamily="2" charset="0"/>
                    <a:cs typeface="NikoshBAN" pitchFamily="2" charset="0"/>
                  </a:rPr>
                  <a:t>×</a:t>
                </a:r>
                <a:r>
                  <a:rPr lang="bn-BD" b="1" dirty="0" smtClean="0">
                    <a:latin typeface="NikoshBAN" pitchFamily="2" charset="0"/>
                    <a:cs typeface="NikoshBAN" pitchFamily="2" charset="0"/>
                  </a:rPr>
                  <a:t>১০০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583" y="381000"/>
                <a:ext cx="6400800" cy="1219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1553861" y="2057400"/>
            <a:ext cx="6312243" cy="1637804"/>
          </a:xfrm>
          <a:prstGeom prst="roundRect">
            <a:avLst>
              <a:gd name="adj" fmla="val 1203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মোট মুনাফা =বিক্রয়-চলতি ব্যয়-স্থায়ী খরচ-অবচয়।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নিট মুনাফা =মোট মুনাফা -কর </a:t>
            </a:r>
          </a:p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নিট মুনাফা=বিক্রয়-চলতি ব্যয়-স্থায়ী খরচ-অবচয়-কর 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553861" y="3886200"/>
                <a:ext cx="6312243" cy="1303636"/>
              </a:xfrm>
              <a:prstGeom prst="round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গড় নিট মুনাফা=নিট মুনাফা গুলো যোগ,কোন বছরে খতি হলে বিয়োগ করে বছরের  সংখ্যা দ্বারা ভাগ করতে হবে।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গড়</m:t>
                      </m:r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BD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নিট</m:t>
                      </m:r>
                      <m:r>
                        <a:rPr lang="bn-BD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BD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মুনাফা</m:t>
                      </m:r>
                      <m:r>
                        <a:rPr lang="en-US" sz="1400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মোট</m:t>
                          </m:r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নিট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মুনা</m:t>
                          </m:r>
                          <m:r>
                            <a:rPr lang="en-US" sz="1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ফা</m:t>
                          </m:r>
                        </m:num>
                        <m:den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বছরের</m:t>
                          </m:r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sz="1400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সংখা</m:t>
                          </m:r>
                        </m:den>
                      </m:f>
                    </m:oMath>
                  </m:oMathPara>
                </a14:m>
                <a:endParaRPr lang="en-US" sz="1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861" y="3886200"/>
                <a:ext cx="6312243" cy="1303636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553861" y="5638800"/>
                <a:ext cx="6312244" cy="780535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গড়</m:t>
                      </m:r>
                      <m:r>
                        <a:rPr lang="en-US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BD" b="1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বিনিয়োগ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বিনিয়োগ</m:t>
                          </m:r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ভগ্নাবশেষ</m:t>
                          </m:r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মূল্য</m:t>
                          </m:r>
                        </m:num>
                        <m:den>
                          <m:r>
                            <a:rPr lang="bn-BD" b="1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861" y="5638800"/>
                <a:ext cx="6312244" cy="780535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25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802</Words>
  <Application>Microsoft Office PowerPoint</Application>
  <PresentationFormat>On-screen Show (4:3)</PresentationFormat>
  <Paragraphs>174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আজকের ক্লাশে সবাইকে স্বাগত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School</dc:creator>
  <cp:lastModifiedBy>IC</cp:lastModifiedBy>
  <cp:revision>172</cp:revision>
  <dcterms:created xsi:type="dcterms:W3CDTF">2020-04-09T12:15:06Z</dcterms:created>
  <dcterms:modified xsi:type="dcterms:W3CDTF">2020-11-16T13:20:50Z</dcterms:modified>
</cp:coreProperties>
</file>