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0" r:id="rId4"/>
    <p:sldId id="284" r:id="rId5"/>
    <p:sldId id="259" r:id="rId6"/>
    <p:sldId id="283" r:id="rId7"/>
    <p:sldId id="291" r:id="rId8"/>
    <p:sldId id="292" r:id="rId9"/>
    <p:sldId id="285" r:id="rId10"/>
    <p:sldId id="288" r:id="rId11"/>
    <p:sldId id="294" r:id="rId12"/>
    <p:sldId id="271" r:id="rId13"/>
    <p:sldId id="289" r:id="rId14"/>
    <p:sldId id="282" r:id="rId15"/>
    <p:sldId id="295" r:id="rId1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730" y="67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45E28-9273-468E-9D64-011A03C1AA9F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AA13-C26A-4E8F-932E-C60446C4E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07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This is a welcome slide. Teacher may change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4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structure is triggered twice. Negative structure of assertive is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structure is triggered twice. ‘No’ is used before noun and ‘not’ is used before another parts</a:t>
            </a:r>
            <a:r>
              <a:rPr lang="en-US" baseline="0" dirty="0"/>
              <a:t>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 on assertive sentence. LO No. 3 will be achieved.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Learning outcomes point No.</a:t>
            </a:r>
            <a:r>
              <a:rPr lang="en-US" baseline="0" dirty="0"/>
              <a:t> 4</a:t>
            </a:r>
            <a:r>
              <a:rPr lang="en-US" dirty="0"/>
              <a:t> will</a:t>
            </a:r>
            <a:r>
              <a:rPr lang="en-US" baseline="0" dirty="0"/>
              <a:t> be focused by this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75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8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Identity of the teacher and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3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Definition of imperative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87813-84E7-489D-AB4C-32B3BA74D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3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above points will be focused in this lesson.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Definition of imperative sentence shown through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9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 imperative sentence.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The structure is triggered. ‘No’ is used before noun and ‘not’ is used before another parts</a:t>
            </a:r>
            <a:r>
              <a:rPr lang="en-US" baseline="0" dirty="0"/>
              <a:t> of speech.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4AA13-C26A-4E8F-932E-C60446C4E3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1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5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9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A576-F09C-480F-AD63-582647727911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E412-BC11-470C-824F-31F0BF8B7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1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0"/>
            <a:ext cx="96774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38100">
                  <a:solidFill>
                    <a:srgbClr val="00206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00684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586" y="381000"/>
            <a:ext cx="9753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Imperative sentence in negative form-1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7917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Don’t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207917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1" y="2079171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verb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9400" y="205739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0474" y="2079169"/>
            <a:ext cx="2087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extension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91200" y="3938238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Don’t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911024"/>
            <a:ext cx="129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eat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43800" y="39110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an ice-cream.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7400" y="475466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Don’t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4754665"/>
            <a:ext cx="160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ruin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24801" y="4749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your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1371600"/>
            <a:ext cx="12496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If the sentence is formed with action/do verb, the structure will be ---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46455"/>
            <a:ext cx="3886200" cy="547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0"/>
          <a:stretch/>
        </p:blipFill>
        <p:spPr>
          <a:xfrm>
            <a:off x="762000" y="3035403"/>
            <a:ext cx="37338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9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6000">
              <a:srgbClr val="000040"/>
            </a:gs>
            <a:gs pos="63000">
              <a:srgbClr val="400040"/>
            </a:gs>
            <a:gs pos="96000">
              <a:srgbClr val="8F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8610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Formation of imperative sentence-2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12496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If the sentence is related to 1</a:t>
            </a:r>
            <a:r>
              <a:rPr lang="en-US" b="1" baseline="30000" dirty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/3</a:t>
            </a:r>
            <a:r>
              <a:rPr lang="en-US" b="1" baseline="30000" dirty="0">
                <a:solidFill>
                  <a:schemeClr val="bg1"/>
                </a:solidFill>
                <a:latin typeface="Book Antiqua" pitchFamily="18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person (me/us/him/them/a name, it will be---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3637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3960" y="251502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8280" y="253637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object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2420" y="253637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253637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extension (if it is).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Let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81800" y="5410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Let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86800" y="5410197"/>
            <a:ext cx="2727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to mosque.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15400" y="467302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my prayer.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467890"/>
            <a:ext cx="6005571" cy="3999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676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53400" y="46730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say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5700" y="541019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us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7200" y="5410198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go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536371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verb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400" y="2566848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694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7" grpId="0"/>
      <p:bldP spid="18" grpId="0"/>
      <p:bldP spid="21" grpId="0"/>
      <p:bldP spid="14" grpId="0"/>
      <p:bldP spid="15" grpId="0"/>
      <p:bldP spid="16" grpId="0"/>
      <p:bldP spid="20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900">
              <a:schemeClr val="bg2">
                <a:lumMod val="25000"/>
              </a:schemeClr>
            </a:gs>
            <a:gs pos="0">
              <a:schemeClr val="accent6">
                <a:lumMod val="60000"/>
                <a:lumOff val="4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381000"/>
            <a:ext cx="4572000" cy="762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Class Activities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1752600"/>
            <a:ext cx="77724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Re arrange the jumbled words to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make 5 imperative sentence.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114800"/>
            <a:ext cx="7924800" cy="2873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eat, everyday, </a:t>
            </a:r>
            <a:r>
              <a:rPr lang="en-US" b="1" dirty="0" err="1">
                <a:solidFill>
                  <a:schemeClr val="bg1"/>
                </a:solidFill>
                <a:latin typeface="Book Antiqua" pitchFamily="18" charset="0"/>
              </a:rPr>
              <a:t>malta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, a,.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lemonade, not, do, drink,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my, follow, advice, carefully.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water, not, drink, do, drink, cola,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us, let, buy, oranges, some,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4114800" y="1600200"/>
            <a:ext cx="8382000" cy="23622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3962400"/>
            <a:ext cx="8382000" cy="3352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66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781800"/>
            <a:ext cx="13716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Make five imperative sentences on the picture.</a:t>
            </a:r>
          </a:p>
        </p:txBody>
      </p:sp>
    </p:spTree>
    <p:extLst>
      <p:ext uri="{BB962C8B-B14F-4D97-AF65-F5344CB8AC3E}">
        <p14:creationId xmlns:p14="http://schemas.microsoft.com/office/powerpoint/2010/main" val="31670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334"/>
            <a:ext cx="13639799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Book Antiqua" pitchFamily="18" charset="0"/>
              </a:rPr>
              <a:t>May Allah bless you</a:t>
            </a:r>
          </a:p>
        </p:txBody>
      </p:sp>
    </p:spTree>
    <p:extLst>
      <p:ext uri="{BB962C8B-B14F-4D97-AF65-F5344CB8AC3E}">
        <p14:creationId xmlns:p14="http://schemas.microsoft.com/office/powerpoint/2010/main" val="2239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5666"/>
            <a:ext cx="11887200" cy="2763520"/>
          </a:xfrm>
          <a:prstGeom prst="rect">
            <a:avLst/>
          </a:prstGeom>
          <a:noFill/>
        </p:spPr>
        <p:txBody>
          <a:bodyPr wrap="none" lIns="122784" tIns="61392" rIns="122784" bIns="61392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300" b="1" spc="67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14626"/>
            <a:ext cx="11887200" cy="3509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2784" tIns="61392" rIns="122784" bIns="61392" rtlCol="0">
            <a:spAutoFit/>
          </a:bodyPr>
          <a:lstStyle/>
          <a:p>
            <a:pPr algn="just"/>
            <a:r>
              <a:rPr lang="en-US" sz="4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 and the panel of honorable editors to enrich the contents.</a:t>
            </a:r>
          </a:p>
        </p:txBody>
      </p:sp>
    </p:spTree>
    <p:extLst>
      <p:ext uri="{BB962C8B-B14F-4D97-AF65-F5344CB8AC3E}">
        <p14:creationId xmlns:p14="http://schemas.microsoft.com/office/powerpoint/2010/main" val="170635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686" y="304800"/>
            <a:ext cx="3886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Identity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886" y="1676400"/>
            <a:ext cx="8001000" cy="548640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en-US" sz="4800" b="1" dirty="0">
                <a:latin typeface="Book Antiqua" pitchFamily="18" charset="0"/>
              </a:rPr>
              <a:t>Md. Abdul Kader Bhuiyan</a:t>
            </a:r>
          </a:p>
          <a:p>
            <a:r>
              <a:rPr lang="en-US" sz="3200" b="1" dirty="0">
                <a:latin typeface="Book Antiqua" pitchFamily="18" charset="0"/>
              </a:rPr>
              <a:t>Assistant Teacher</a:t>
            </a:r>
          </a:p>
          <a:p>
            <a:r>
              <a:rPr lang="en-US" sz="3200" b="1" dirty="0" err="1">
                <a:latin typeface="Book Antiqua" pitchFamily="18" charset="0"/>
              </a:rPr>
              <a:t>Arkandi</a:t>
            </a:r>
            <a:r>
              <a:rPr lang="en-US" sz="3200" b="1" dirty="0">
                <a:latin typeface="Book Antiqua" pitchFamily="18" charset="0"/>
              </a:rPr>
              <a:t> High School</a:t>
            </a:r>
          </a:p>
          <a:p>
            <a:r>
              <a:rPr lang="en-US" sz="3200" b="1" dirty="0" err="1">
                <a:latin typeface="Book Antiqua" pitchFamily="18" charset="0"/>
              </a:rPr>
              <a:t>Baliakandi</a:t>
            </a:r>
            <a:r>
              <a:rPr lang="en-US" sz="3200" b="1" dirty="0">
                <a:latin typeface="Book Antiqua" pitchFamily="18" charset="0"/>
              </a:rPr>
              <a:t>, Rajbari.</a:t>
            </a:r>
          </a:p>
          <a:p>
            <a:r>
              <a:rPr lang="en-US" sz="3200" b="1" dirty="0">
                <a:latin typeface="Book Antiqua" pitchFamily="18" charset="0"/>
              </a:rPr>
              <a:t>Cell:01719-627409</a:t>
            </a:r>
          </a:p>
          <a:p>
            <a:endParaRPr lang="en-US" sz="3200" b="1" dirty="0">
              <a:latin typeface="Book Antiqua" pitchFamily="18" charset="0"/>
            </a:endParaRPr>
          </a:p>
          <a:p>
            <a:pPr algn="r"/>
            <a:r>
              <a:rPr lang="en-US" sz="3600" b="1" dirty="0">
                <a:latin typeface="Book Antiqua" pitchFamily="18" charset="0"/>
              </a:rPr>
              <a:t>Class IX_X</a:t>
            </a:r>
          </a:p>
          <a:p>
            <a:pPr algn="r"/>
            <a:r>
              <a:rPr lang="en-US" sz="3600" b="1" dirty="0">
                <a:latin typeface="Book Antiqua" pitchFamily="18" charset="0"/>
              </a:rPr>
              <a:t>English 2</a:t>
            </a:r>
            <a:r>
              <a:rPr lang="en-US" sz="3600" b="1" baseline="30000" dirty="0">
                <a:latin typeface="Book Antiqua" pitchFamily="18" charset="0"/>
              </a:rPr>
              <a:t>nd</a:t>
            </a:r>
            <a:r>
              <a:rPr lang="en-US" sz="3600" b="1" dirty="0">
                <a:latin typeface="Book Antiqua" pitchFamily="18" charset="0"/>
              </a:rPr>
              <a:t> paper</a:t>
            </a:r>
          </a:p>
          <a:p>
            <a:pPr algn="r"/>
            <a:r>
              <a:rPr lang="en-US" sz="3600" b="1" dirty="0">
                <a:latin typeface="Book Antiqua" pitchFamily="18" charset="0"/>
              </a:rPr>
              <a:t>Grammar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4FC0D-8E2F-4853-BAA8-5133C3B09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9" y="1295400"/>
            <a:ext cx="4932947" cy="6248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76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18" y="0"/>
            <a:ext cx="4879182" cy="3506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7028712"/>
            <a:ext cx="13716000" cy="74368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2786" tIns="61393" rIns="122786" bIns="61393" rtlCol="0" anchor="ctr"/>
          <a:lstStyle/>
          <a:p>
            <a:pPr algn="ctr"/>
            <a:r>
              <a:rPr lang="en-US" sz="3200" b="1" spc="-134" dirty="0">
                <a:latin typeface="Book Antiqua" pitchFamily="18" charset="0"/>
              </a:rPr>
              <a:t>Order, request, proposal, advice and command.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124"/>
            <a:ext cx="4414839" cy="350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6"/>
          <a:stretch/>
        </p:blipFill>
        <p:spPr>
          <a:xfrm>
            <a:off x="4436270" y="3524792"/>
            <a:ext cx="4400549" cy="350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06" y="3524792"/>
            <a:ext cx="4864894" cy="3503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1292" cy="35061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872877" y="1850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itchFamily="18" charset="0"/>
              </a:rPr>
              <a:t>Let’s go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8509"/>
            <a:ext cx="20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March on</a:t>
            </a:r>
            <a:endParaRPr lang="en-US" sz="3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82563">
            <a:off x="4533428" y="1247774"/>
            <a:ext cx="2809707" cy="15327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43600" y="138415"/>
            <a:ext cx="2740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Do it at once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71801" y="3667383"/>
            <a:ext cx="1428750" cy="1057017"/>
            <a:chOff x="2971801" y="3667383"/>
            <a:chExt cx="1428750" cy="1057017"/>
          </a:xfrm>
        </p:grpSpPr>
        <p:sp>
          <p:nvSpPr>
            <p:cNvPr id="9" name="Oval Callout 8"/>
            <p:cNvSpPr/>
            <p:nvPr/>
          </p:nvSpPr>
          <p:spPr>
            <a:xfrm>
              <a:off x="2971801" y="3667383"/>
              <a:ext cx="1428750" cy="1057017"/>
            </a:xfrm>
            <a:prstGeom prst="wedgeEllipseCallout">
              <a:avLst>
                <a:gd name="adj1" fmla="val -88158"/>
                <a:gd name="adj2" fmla="val 4237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5164" y="3886200"/>
              <a:ext cx="962024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800" b="1" dirty="0">
                  <a:latin typeface="Book Antiqua" pitchFamily="18" charset="0"/>
                </a:rPr>
                <a:t>Take it please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13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1752600"/>
            <a:ext cx="8915400" cy="201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What kind of sentence have </a:t>
            </a:r>
          </a:p>
          <a:p>
            <a:r>
              <a:rPr lang="en-US" b="1" dirty="0">
                <a:latin typeface="Book Antiqua" pitchFamily="18" charset="0"/>
              </a:rPr>
              <a:t>you meant by the pictures?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56757" y="3924300"/>
            <a:ext cx="8305800" cy="1943100"/>
            <a:chOff x="2356757" y="3924300"/>
            <a:chExt cx="8305800" cy="1943100"/>
          </a:xfrm>
        </p:grpSpPr>
        <p:sp>
          <p:nvSpPr>
            <p:cNvPr id="7" name="Oval 6"/>
            <p:cNvSpPr/>
            <p:nvPr/>
          </p:nvSpPr>
          <p:spPr>
            <a:xfrm>
              <a:off x="2356757" y="3924300"/>
              <a:ext cx="8305800" cy="1943100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Book Antiqua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75957" y="4438650"/>
              <a:ext cx="5867400" cy="914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Imperative sentence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67850"/>
            <a:ext cx="6934200" cy="988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Our today’s topic is-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590800" y="609600"/>
            <a:ext cx="8077200" cy="2590800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590800" y="3303814"/>
            <a:ext cx="8077200" cy="2639786"/>
          </a:xfrm>
          <a:prstGeom prst="ellipse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4343400"/>
            <a:ext cx="57150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Imperative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4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3276600" y="990600"/>
            <a:ext cx="6019800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3352800"/>
            <a:ext cx="111252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After studied this lesson ,we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identify the definition of imperative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identify the structures of imperative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rearrange the jumbled words to make imperative sentences.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make imperative sentences  with clue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1295400" y="685800"/>
            <a:ext cx="11430000" cy="24384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124200"/>
            <a:ext cx="114300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2000">
              <a:srgbClr val="000040"/>
            </a:gs>
            <a:gs pos="64000">
              <a:srgbClr val="400040"/>
            </a:gs>
            <a:gs pos="97000">
              <a:srgbClr val="8F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7924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What is an imperative sentence?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18"/>
          <a:stretch/>
        </p:blipFill>
        <p:spPr>
          <a:xfrm>
            <a:off x="-84666" y="2771809"/>
            <a:ext cx="3810000" cy="5025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1467" y="3449109"/>
            <a:ext cx="3429000" cy="5628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Attack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2209800"/>
            <a:ext cx="60960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Please take the glass of juice.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1066800"/>
            <a:ext cx="4181511" cy="2663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7198" y="4612205"/>
            <a:ext cx="4495801" cy="19815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1467" y="4666737"/>
            <a:ext cx="4080933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Never tell a lie.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66624" y="2310825"/>
            <a:ext cx="214917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(Request)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91400" y="3530025"/>
            <a:ext cx="2575224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(Command)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3505200" y="4612205"/>
            <a:ext cx="4419600" cy="1331396"/>
          </a:xfrm>
          <a:prstGeom prst="downArrowCallout">
            <a:avLst>
              <a:gd name="adj1" fmla="val 45350"/>
              <a:gd name="adj2" fmla="val 49165"/>
              <a:gd name="adj3" fmla="val 25000"/>
              <a:gd name="adj4" fmla="val 649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412" y="5960534"/>
            <a:ext cx="214917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(Advice)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6593750"/>
            <a:ext cx="8153400" cy="1040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sentence we mean order, request, command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and advice is an imperative sentence .</a:t>
            </a:r>
          </a:p>
        </p:txBody>
      </p:sp>
    </p:spTree>
    <p:extLst>
      <p:ext uri="{BB962C8B-B14F-4D97-AF65-F5344CB8AC3E}">
        <p14:creationId xmlns:p14="http://schemas.microsoft.com/office/powerpoint/2010/main" val="25967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2362200"/>
            <a:ext cx="54102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Imperative sentence is</a:t>
            </a:r>
          </a:p>
          <a:p>
            <a:pPr algn="ctr"/>
            <a:r>
              <a:rPr lang="en-US" b="1" dirty="0">
                <a:latin typeface="Book Antiqua" pitchFamily="18" charset="0"/>
              </a:rPr>
              <a:t>divided into two categories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3048000" y="2274184"/>
            <a:ext cx="7772400" cy="2232502"/>
          </a:xfrm>
          <a:prstGeom prst="downArrowCallou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376988"/>
            <a:ext cx="7772400" cy="150129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6170141"/>
            <a:ext cx="4267200" cy="99265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Imperative without ‘Let’</a:t>
            </a:r>
          </a:p>
          <a:p>
            <a:pPr algn="ctr"/>
            <a:r>
              <a:rPr lang="en-US" b="1" dirty="0">
                <a:latin typeface="Book Antiqua" pitchFamily="18" charset="0"/>
              </a:rPr>
              <a:t>Always speak the truth.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6104826"/>
            <a:ext cx="4191000" cy="9055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Book Antiqua" pitchFamily="18" charset="0"/>
              </a:rPr>
              <a:t>Imperative with ‘Let’</a:t>
            </a:r>
          </a:p>
          <a:p>
            <a:pPr algn="ctr"/>
            <a:r>
              <a:rPr lang="en-US" b="1" dirty="0">
                <a:latin typeface="Book Antiqua" pitchFamily="18" charset="0"/>
              </a:rPr>
              <a:t>Let me say something.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250" y="5943600"/>
            <a:ext cx="4533900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1756" y="5943600"/>
            <a:ext cx="4479471" cy="1295400"/>
          </a:xfrm>
          <a:prstGeom prst="rect">
            <a:avLst/>
          </a:prstGeom>
          <a:noFill/>
          <a:ln w="1016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" y="304800"/>
            <a:ext cx="2514600" cy="1828800"/>
          </a:xfrm>
          <a:prstGeom prst="rightArrow">
            <a:avLst/>
          </a:prstGeom>
          <a:ln w="152400" cmpd="dbl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Book Antiqua" pitchFamily="18" charset="0"/>
              </a:rPr>
              <a:t>Follow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304800"/>
            <a:ext cx="0" cy="1676400"/>
          </a:xfrm>
          <a:prstGeom prst="line">
            <a:avLst/>
          </a:prstGeom>
          <a:ln w="1905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04800"/>
            <a:ext cx="6882491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Say your morning prayer.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1143000"/>
            <a:ext cx="6882491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Let us go out for a walk.</a:t>
            </a:r>
          </a:p>
        </p:txBody>
      </p:sp>
    </p:spTree>
    <p:extLst>
      <p:ext uri="{BB962C8B-B14F-4D97-AF65-F5344CB8AC3E}">
        <p14:creationId xmlns:p14="http://schemas.microsoft.com/office/powerpoint/2010/main" val="20947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 animBg="1"/>
      <p:bldP spid="8" grpId="0" animBg="1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900">
              <a:srgbClr val="00B0F0"/>
            </a:gs>
            <a:gs pos="0">
              <a:schemeClr val="accent6">
                <a:lumMod val="60000"/>
                <a:lumOff val="40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09600"/>
            <a:ext cx="8610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Formation of imperative sentence-1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124968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If the sentence is related to only second person (you), it will be---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3637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Action verb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1300" y="25363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53637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object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253331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2536371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Extension (if it is).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3809869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Leave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616827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Eat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616827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vegetables.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0489"/>
            <a:ext cx="3276600" cy="248831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6400" y="380986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junk food.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10200"/>
            <a:ext cx="297339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7" grpId="0"/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591</Words>
  <Application>Microsoft Office PowerPoint</Application>
  <PresentationFormat>Custom</PresentationFormat>
  <Paragraphs>126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Abdul Kader</cp:lastModifiedBy>
  <cp:revision>120</cp:revision>
  <dcterms:created xsi:type="dcterms:W3CDTF">2015-10-05T00:16:27Z</dcterms:created>
  <dcterms:modified xsi:type="dcterms:W3CDTF">2021-01-18T06:31:51Z</dcterms:modified>
</cp:coreProperties>
</file>