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30" y="67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CB5F-2630-489C-A833-BB2D4091A8D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B727-45F2-4AAC-9EFC-51CADD19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Welcome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Formation with ‘Wish’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Feed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Identity of the teacher &amp;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</a:t>
            </a:r>
            <a:r>
              <a:rPr lang="en-US" baseline="0" dirty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Leading</a:t>
            </a:r>
            <a:r>
              <a:rPr lang="en-US" baseline="0" dirty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above items will be focused.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Definition of optative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Formation with ‘May’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Formation with ‘Long’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D17-C617-4A70-8D96-406AA87BBAB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533400"/>
            <a:ext cx="7696200" cy="3581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846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819400" y="1600200"/>
            <a:ext cx="9067800" cy="2411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Formation of optative sentence-3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6657" y="2171979"/>
            <a:ext cx="2093180" cy="826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subject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0" y="2132806"/>
            <a:ext cx="2914037" cy="672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extension.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0169" y="2200461"/>
            <a:ext cx="59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0831" y="3420606"/>
            <a:ext cx="1481592" cy="9060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Wish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8561" y="3755886"/>
            <a:ext cx="1133877" cy="807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you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505200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all the best.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2266" y="205660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Wish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9098" y="2198464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888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>
                <a:lumMod val="85000"/>
                <a:lumOff val="15000"/>
              </a:schemeClr>
            </a:gs>
            <a:gs pos="8000">
              <a:srgbClr val="000000"/>
            </a:gs>
            <a:gs pos="77000">
              <a:srgbClr val="181CC7"/>
            </a:gs>
            <a:gs pos="95000">
              <a:srgbClr val="7005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205740"/>
            <a:ext cx="7162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Class activities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5880" y="1524000"/>
            <a:ext cx="8305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Rearrange the sentences into optative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82640" y="3048000"/>
            <a:ext cx="71170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live, country, our, may, long.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upon, you, be, peace.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to, birth, you, to,  happy , day.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a, life, happy, wish, you.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Allah, may, me, grace.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588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5486400"/>
            <a:ext cx="6248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Write five optative sentences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on the picture.</a:t>
            </a:r>
          </a:p>
        </p:txBody>
      </p:sp>
    </p:spTree>
    <p:extLst>
      <p:ext uri="{BB962C8B-B14F-4D97-AF65-F5344CB8AC3E}">
        <p14:creationId xmlns:p14="http://schemas.microsoft.com/office/powerpoint/2010/main" val="141137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5666"/>
            <a:ext cx="11887200" cy="2763520"/>
          </a:xfrm>
          <a:prstGeom prst="rect">
            <a:avLst/>
          </a:prstGeom>
          <a:noFill/>
        </p:spPr>
        <p:txBody>
          <a:bodyPr wrap="none" lIns="122784" tIns="61392" rIns="122784" bIns="61392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14626"/>
            <a:ext cx="11887200" cy="3509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2784" tIns="61392" rIns="122784" bIns="61392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 and the panel of honorable editors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17063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Identity of the teacher &amp; the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2057400"/>
            <a:ext cx="7086600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latin typeface="Book Antiqua" pitchFamily="18" charset="0"/>
              </a:rPr>
              <a:t>Md. Abdul Kader Bhuiyan</a:t>
            </a:r>
          </a:p>
          <a:p>
            <a:r>
              <a:rPr lang="en-US" sz="3200" b="1" dirty="0">
                <a:latin typeface="Book Antiqua" pitchFamily="18" charset="0"/>
              </a:rPr>
              <a:t>Assistant Teacher</a:t>
            </a:r>
          </a:p>
          <a:p>
            <a:r>
              <a:rPr lang="en-US" sz="3200" b="1" dirty="0" err="1">
                <a:latin typeface="Book Antiqua" pitchFamily="18" charset="0"/>
              </a:rPr>
              <a:t>Arkandi</a:t>
            </a:r>
            <a:r>
              <a:rPr lang="en-US" sz="3200" b="1" dirty="0">
                <a:latin typeface="Book Antiqua" pitchFamily="18" charset="0"/>
              </a:rPr>
              <a:t> High School</a:t>
            </a:r>
          </a:p>
          <a:p>
            <a:r>
              <a:rPr lang="en-US" sz="3200" b="1" dirty="0" err="1">
                <a:latin typeface="Book Antiqua" pitchFamily="18" charset="0"/>
              </a:rPr>
              <a:t>Baliakandi</a:t>
            </a:r>
            <a:r>
              <a:rPr lang="en-US" sz="3200" b="1" dirty="0">
                <a:latin typeface="Book Antiqua" pitchFamily="18" charset="0"/>
              </a:rPr>
              <a:t>, Rajbari.</a:t>
            </a:r>
          </a:p>
          <a:p>
            <a:r>
              <a:rPr lang="en-US" sz="3200" b="1" dirty="0">
                <a:latin typeface="Book Antiqua" pitchFamily="18" charset="0"/>
              </a:rPr>
              <a:t>Cell:01719-627409</a:t>
            </a:r>
          </a:p>
          <a:p>
            <a:endParaRPr lang="en-US" sz="3200" b="1" dirty="0">
              <a:latin typeface="Book Antiqua" pitchFamily="18" charset="0"/>
            </a:endParaRPr>
          </a:p>
          <a:p>
            <a:pPr algn="r"/>
            <a:r>
              <a:rPr lang="en-US" sz="3600" b="1" dirty="0">
                <a:latin typeface="Book Antiqua" pitchFamily="18" charset="0"/>
              </a:rPr>
              <a:t>Class IX_X</a:t>
            </a:r>
          </a:p>
          <a:p>
            <a:pPr algn="r"/>
            <a:r>
              <a:rPr lang="en-US" sz="3600" b="1" dirty="0">
                <a:latin typeface="Book Antiqua" pitchFamily="18" charset="0"/>
              </a:rPr>
              <a:t>English 2</a:t>
            </a:r>
            <a:r>
              <a:rPr lang="en-US" sz="3600" b="1" baseline="30000" dirty="0">
                <a:latin typeface="Book Antiqua" pitchFamily="18" charset="0"/>
              </a:rPr>
              <a:t>nd</a:t>
            </a:r>
            <a:r>
              <a:rPr lang="en-US" sz="3600" b="1" dirty="0">
                <a:latin typeface="Book Antiqua" pitchFamily="18" charset="0"/>
              </a:rPr>
              <a:t> paper</a:t>
            </a:r>
          </a:p>
          <a:p>
            <a:pPr algn="r"/>
            <a:r>
              <a:rPr lang="en-US" sz="3600" b="1" dirty="0">
                <a:latin typeface="Book Antiqua" pitchFamily="18" charset="0"/>
              </a:rPr>
              <a:t>Grammar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7906A-3184-4F9F-81A9-82DD4DF39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932947" cy="624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9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76" y="940746"/>
            <a:ext cx="484022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76" y="320040"/>
            <a:ext cx="6135624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May Allah bless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2" b="46186"/>
          <a:stretch/>
        </p:blipFill>
        <p:spPr>
          <a:xfrm flipH="1">
            <a:off x="9966960" y="3394385"/>
            <a:ext cx="3764280" cy="4197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3663153"/>
            <a:ext cx="5829300" cy="1108386"/>
            <a:chOff x="5486400" y="3663153"/>
            <a:chExt cx="5829300" cy="11083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486400" y="3663153"/>
              <a:ext cx="5829300" cy="1108386"/>
            </a:xfrm>
            <a:prstGeom prst="wedgeRoundRectCallout">
              <a:avLst>
                <a:gd name="adj1" fmla="val 49351"/>
                <a:gd name="adj2" fmla="val 968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3798246"/>
              <a:ext cx="56769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Long live my parents.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143000"/>
            <a:ext cx="7467600" cy="1866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Book Antiqua" pitchFamily="18" charset="0"/>
              </a:rPr>
              <a:t>What kind of sentences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Book Antiqua" pitchFamily="18" charset="0"/>
              </a:rPr>
              <a:t>have you observed?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857500" y="685800"/>
            <a:ext cx="8229600" cy="41148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800600"/>
            <a:ext cx="8763000" cy="1981200"/>
            <a:chOff x="1866900" y="4800600"/>
            <a:chExt cx="8763000" cy="1981200"/>
          </a:xfrm>
        </p:grpSpPr>
        <p:sp>
          <p:nvSpPr>
            <p:cNvPr id="4" name="Oval 3"/>
            <p:cNvSpPr/>
            <p:nvPr/>
          </p:nvSpPr>
          <p:spPr>
            <a:xfrm>
              <a:off x="1866900" y="4800600"/>
              <a:ext cx="8763000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52578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Optative Sentence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0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3886200"/>
            <a:ext cx="8686800" cy="2895600"/>
            <a:chOff x="4267200" y="3505200"/>
            <a:chExt cx="8686800" cy="2895600"/>
          </a:xfrm>
        </p:grpSpPr>
        <p:sp>
          <p:nvSpPr>
            <p:cNvPr id="3" name="Oval 2"/>
            <p:cNvSpPr/>
            <p:nvPr/>
          </p:nvSpPr>
          <p:spPr>
            <a:xfrm>
              <a:off x="4267200" y="3505200"/>
              <a:ext cx="8686800" cy="2895600"/>
            </a:xfrm>
            <a:prstGeom prst="ellipse">
              <a:avLst/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53100" y="4305300"/>
              <a:ext cx="5715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itchFamily="18" charset="0"/>
                </a:rPr>
                <a:t>Optative Sentence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914400"/>
            <a:ext cx="9220200" cy="2133600"/>
            <a:chOff x="3581400" y="914400"/>
            <a:chExt cx="9220200" cy="2133600"/>
          </a:xfrm>
        </p:grpSpPr>
        <p:sp>
          <p:nvSpPr>
            <p:cNvPr id="2" name="Down Ribbon 1"/>
            <p:cNvSpPr/>
            <p:nvPr/>
          </p:nvSpPr>
          <p:spPr>
            <a:xfrm>
              <a:off x="3581400" y="914400"/>
              <a:ext cx="9220200" cy="2133600"/>
            </a:xfrm>
            <a:prstGeom prst="ribbon">
              <a:avLst>
                <a:gd name="adj1" fmla="val 16667"/>
                <a:gd name="adj2" fmla="val 70165"/>
              </a:avLst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1676400"/>
              <a:ext cx="6019800" cy="990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Book Antiqua" pitchFamily="18" charset="0"/>
                </a:rPr>
                <a:t>Our today’s lesson is-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16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24200" y="1371600"/>
            <a:ext cx="9677400" cy="2133600"/>
          </a:xfrm>
          <a:prstGeom prst="ribbon">
            <a:avLst>
              <a:gd name="adj1" fmla="val 17436"/>
              <a:gd name="adj2" fmla="val 65433"/>
            </a:avLst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2860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4" name="Oval 3"/>
          <p:cNvSpPr/>
          <p:nvPr/>
        </p:nvSpPr>
        <p:spPr>
          <a:xfrm>
            <a:off x="5029200" y="1981200"/>
            <a:ext cx="5715000" cy="1295400"/>
          </a:xfrm>
          <a:prstGeom prst="ellipse">
            <a:avLst/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3886200"/>
            <a:ext cx="114604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identify  the definition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identify the structures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rearrange the jumble words to make optative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make optative sentence with clue.</a:t>
            </a:r>
          </a:p>
        </p:txBody>
      </p:sp>
    </p:spTree>
    <p:extLst>
      <p:ext uri="{BB962C8B-B14F-4D97-AF65-F5344CB8AC3E}">
        <p14:creationId xmlns:p14="http://schemas.microsoft.com/office/powerpoint/2010/main" val="18409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7467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What is an optative sentence?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" y="2133600"/>
            <a:ext cx="8077200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May you live long.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May Allah bless you.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Wish you all the best.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Long live Bangladesh </a:t>
            </a:r>
          </a:p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(can be formed without ‘may’)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2420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sentence that expresses a desire, prayer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or wish is called an optative sentence.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127254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chemeClr val="tx1">
                <a:lumMod val="75000"/>
                <a:lumOff val="25000"/>
              </a:schemeClr>
            </a:gs>
            <a:gs pos="27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3639800" cy="1341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Book Antiqua" pitchFamily="18" charset="0"/>
              </a:rPr>
              <a:t>Formation of optative sentence-1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8080" y="31242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Subject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4960" y="31242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verb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63200" y="312420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Extension.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5880" y="31242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8880" y="3124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8420" y="4898179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May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0920" y="489817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Allah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80120" y="4901625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allot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0720" y="490162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us </a:t>
            </a:r>
            <a:r>
              <a:rPr lang="en-US" sz="3200" b="1" dirty="0" err="1">
                <a:solidFill>
                  <a:schemeClr val="bg1"/>
                </a:solidFill>
                <a:latin typeface="Book Antiqua" pitchFamily="18" charset="0"/>
              </a:rPr>
              <a:t>Jannat</a:t>
            </a:r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55080" y="3124200"/>
            <a:ext cx="107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May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9000" y="31298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0550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8000">
              <a:srgbClr val="000040"/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Formation of optative sentence-2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73871" y="2808356"/>
            <a:ext cx="1397442" cy="69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verb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84171" y="2882408"/>
            <a:ext cx="2209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subject.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71312" y="2897648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4778514"/>
            <a:ext cx="17109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Long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08235" y="4713356"/>
            <a:ext cx="113387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live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1077" y="4713356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my mother.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288455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Long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2512" y="2960756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3"/>
          <a:stretch/>
        </p:blipFill>
        <p:spPr>
          <a:xfrm>
            <a:off x="381000" y="1587803"/>
            <a:ext cx="6858000" cy="57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367</Words>
  <Application>Microsoft Office PowerPoint</Application>
  <PresentationFormat>Custom</PresentationFormat>
  <Paragraphs>96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Abdul Kader</cp:lastModifiedBy>
  <cp:revision>30</cp:revision>
  <dcterms:created xsi:type="dcterms:W3CDTF">2015-10-16T06:21:01Z</dcterms:created>
  <dcterms:modified xsi:type="dcterms:W3CDTF">2021-01-18T06:44:46Z</dcterms:modified>
</cp:coreProperties>
</file>