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3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 snapToGrid="0">
      <p:cViewPr varScale="1">
        <p:scale>
          <a:sx n="42" d="100"/>
          <a:sy n="42" d="100"/>
        </p:scale>
        <p:origin x="97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C6B1A-CB11-4F41-82C7-D8C27B409F7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7195F-0908-4C25-9DDC-DB4B6C462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6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7195F-0908-4C25-9DDC-DB4B6C4621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21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2278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02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1297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6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9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0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3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0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1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8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1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2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7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A0753-98B3-413A-8E34-077B4B67D187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D8F740-319B-4C67-AE1F-76D41B77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3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49" y="1085229"/>
            <a:ext cx="6837528" cy="5772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5748" y="0"/>
            <a:ext cx="6837529" cy="156966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b="1" i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3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00" y="181473"/>
            <a:ext cx="5108842" cy="3244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481" y="3617765"/>
            <a:ext cx="5116061" cy="306963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626592" y="1817178"/>
            <a:ext cx="2088108" cy="409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60712" y="5677468"/>
            <a:ext cx="2088108" cy="409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7421" y="1187355"/>
            <a:ext cx="444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বাঁশি(পূর্ব অর্থে বাঁশের তৈরি জিনিস)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421" y="5056693"/>
            <a:ext cx="44491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বাঁশি(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 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6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78" y="0"/>
            <a:ext cx="6685129" cy="5013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967" y="5363571"/>
            <a:ext cx="8516203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সন্দেশ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(পূর্ব অর্থে  সংবাদ, প্রচলিত অর্থে মিষ্টান্ন বিশেষ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43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0555" y="682388"/>
            <a:ext cx="5158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রূঢ় বা রূঢ়ি শব্দ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7606" y="2402006"/>
            <a:ext cx="99492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শব্দের ব্যুৎপত্তিগত অর্থের সঙ্গে প্রচলিত অর্থের পার্থক্য থাকে, তাদের বলা হয় রূঢ়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 রূঢ়ি শব্দ বলে।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32" y="-27296"/>
            <a:ext cx="7217468" cy="48176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773529" y="2374710"/>
            <a:ext cx="142611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5785" y="1992573"/>
            <a:ext cx="3057099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পঙ্কজ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6287" y="5131558"/>
            <a:ext cx="9376012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পঙ্কে জন্মে যা কিন্তু প্রচলিত অর্থে পদ্ম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67" y="1"/>
            <a:ext cx="5145206" cy="514520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186149" y="2388358"/>
            <a:ext cx="171961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9934" y="1803583"/>
            <a:ext cx="2129051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তুরঙ্গম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803" y="5938855"/>
            <a:ext cx="8884692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তাড়াতাড়ি যায় কিন্তু প্রচলিত অর্থে ঘোড়া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8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633" y="627797"/>
            <a:ext cx="5936776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যোগরূঢ় শব্দ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412" y="2129051"/>
            <a:ext cx="9949218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সাধিত শব্দের ব্যুৎপত্তিগত অর্থ একাধিক জিনিসকে বোঝাতে পারে, কিন্তু শব্দটির প্রচলিত অর্থ যদি তার মধ্যে কেবল একটিকেই বোঝায়, তবে তাকে যোগরূঢ় শব্দ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2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35272" y="641444"/>
            <a:ext cx="3671248" cy="791571"/>
          </a:xfrm>
          <a:prstGeom prst="roundRect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অর্থগতভাবে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35272" y="4394577"/>
            <a:ext cx="3671248" cy="791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রূঢ়ি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5660" y="4394577"/>
            <a:ext cx="3671248" cy="79157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61361" y="4394577"/>
            <a:ext cx="3671248" cy="7915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যৌগরূঢ়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70896" y="1433015"/>
            <a:ext cx="0" cy="94169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14901" y="2674961"/>
            <a:ext cx="8666329" cy="1364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94430" y="2674961"/>
            <a:ext cx="0" cy="94169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70896" y="2688609"/>
            <a:ext cx="0" cy="94169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181230" y="2688609"/>
            <a:ext cx="0" cy="94169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35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61564" y="491319"/>
            <a:ext cx="6141496" cy="846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5218" y="2169994"/>
            <a:ext cx="10959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শ্রেণী বিন্যাস 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5518814" y="4365578"/>
            <a:ext cx="1719618" cy="2992271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75767" y="2973129"/>
            <a:ext cx="1746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জলধি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92220" y="2973130"/>
            <a:ext cx="1746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পড়ুয়া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54088" y="2973130"/>
            <a:ext cx="1746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হস্তী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215956" y="2973129"/>
            <a:ext cx="1746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মহাযাত্রা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194876" y="2973131"/>
            <a:ext cx="1746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শয়ন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32666" y="2973129"/>
            <a:ext cx="1746913" cy="6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পাঞ্জাবী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 rot="5400000">
            <a:off x="1344733" y="4462388"/>
            <a:ext cx="1719617" cy="279864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9348716" y="4305867"/>
            <a:ext cx="1746914" cy="308439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84196" y="4135273"/>
            <a:ext cx="1719618" cy="716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যৌগিক শব্দ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5394278" y="4135273"/>
            <a:ext cx="1719618" cy="716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রূঢ়ি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03060" y="4135273"/>
            <a:ext cx="1719618" cy="7165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যোগরূঢ় শব্দ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5965" y="1635647"/>
            <a:ext cx="378043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1365 C 0.00807 -0.00139 0.03633 -0.01598 0.04661 -0.01598 C 0.10937 -0.01598 0.17422 0.21713 0.17422 0.45023 C 0.17422 0.33264 0.20664 0.21713 0.23698 0.21713 C 0.2694 0.21713 0.29974 0.33449 0.29974 0.45023 C 0.29974 0.39236 0.31588 0.33264 0.33216 0.33264 C 0.34831 0.33264 0.36458 0.39051 0.36458 0.45023 C 0.36458 0.42037 0.37278 0.39236 0.38073 0.39236 C 0.3888 0.39236 0.39674 0.42199 0.39674 0.45023 C 0.39674 0.43495 0.40078 0.42037 0.40495 0.42037 C 0.40703 0.42037 0.41315 0.43541 0.41315 0.45023 C 0.41315 0.44282 0.41523 0.43495 0.41706 0.43495 C 0.41706 0.4368 0.42096 0.44236 0.42096 0.45023 C 0.42096 0.44629 0.42096 0.44282 0.42318 0.44282 C 0.42318 0.44444 0.42526 0.44676 0.42526 0.45023 C 0.42526 0.44838 0.42526 0.44629 0.42526 0.44444 C 0.42734 0.44444 0.42734 0.44629 0.42734 0.44838 C 0.42943 0.44838 0.42943 0.44676 0.42943 0.44444 C 0.43164 0.44444 0.43164 0.44629 0.43164 0.44838 " pathEditMode="relative" rAng="0" ptsTypes="AAAAAAAAAAAAAAAAAAA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76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23032 C 0.36654 0.22222 0.38047 0.21435 0.38555 0.21435 C 0.41654 0.21435 0.44857 0.33935 0.44857 0.46435 C 0.44857 0.40139 0.46459 0.33935 0.47956 0.33935 C 0.49558 0.33935 0.51055 0.40231 0.51055 0.46435 C 0.51055 0.43333 0.51849 0.40139 0.52657 0.40139 C 0.53451 0.40139 0.54258 0.4324 0.54258 0.46435 C 0.54258 0.44838 0.54662 0.43333 0.55052 0.43333 C 0.55456 0.43333 0.55847 0.4493 0.55847 0.46435 C 0.55847 0.45625 0.56042 0.44838 0.5625 0.44838 C 0.56355 0.44838 0.56654 0.45648 0.56654 0.46435 C 0.56654 0.46041 0.56758 0.45625 0.56849 0.45625 C 0.56849 0.45717 0.57045 0.46018 0.57045 0.46435 C 0.57045 0.46227 0.57045 0.46041 0.57149 0.46041 C 0.57149 0.46134 0.57253 0.4625 0.57253 0.46435 C 0.57253 0.46342 0.57253 0.46227 0.57253 0.46134 C 0.57357 0.46134 0.57357 0.46227 0.57357 0.46342 C 0.57461 0.46342 0.57461 0.4625 0.57461 0.46134 C 0.57565 0.46134 0.57565 0.46227 0.57565 0.46342 " pathEditMode="relative" rAng="0" ptsTypes="AAAAAAAAAAAAAAAAAAA">
                                      <p:cBhvr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01342 C -0.00482 -0.00162 -0.02123 -0.01598 -0.02722 -0.01598 C -0.0638 -0.01598 -0.10169 0.21504 -0.10169 0.44629 C -0.10169 0.32986 -0.12057 0.21504 -0.13828 0.21504 C -0.15716 0.21504 -0.17474 0.33148 -0.17474 0.44629 C -0.17474 0.38889 -0.18412 0.32986 -0.19375 0.32986 C -0.20313 0.32986 -0.21263 0.38703 -0.21263 0.44629 C -0.21263 0.41666 -0.21732 0.38889 -0.22201 0.38889 C -0.22669 0.38889 -0.23138 0.41828 -0.23138 0.44629 C -0.23138 0.43125 -0.2336 0.41666 -0.23607 0.41666 C -0.23737 0.41666 -0.24089 0.43171 -0.24089 0.44629 C -0.24089 0.43889 -0.24206 0.43125 -0.24323 0.43125 C -0.24323 0.42939 -0.24544 0.43842 -0.24544 0.44629 C -0.24544 0.44236 -0.24544 0.43889 -0.24675 0.43889 C -0.24675 0.44051 -0.24792 0.44282 -0.24792 0.44629 C -0.24792 0.44444 -0.24792 0.44236 -0.24792 0.44051 C -0.24922 0.44051 -0.24922 0.44236 -0.24922 0.44444 C -0.25039 0.44444 -0.25039 0.44282 -0.25039 0.44051 C -0.25156 0.44051 -0.25156 0.44236 -0.25156 0.44444 " pathEditMode="relative" rAng="0" ptsTypes="AAAAAAAAAAAAAAAAAAA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78" y="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197 0.1331 C 0.15794 0.125 0.14401 0.11713 0.13893 0.11713 C 0.10794 0.11713 0.07591 0.24213 0.07591 0.36713 C 0.07591 0.30416 0.05989 0.24213 0.04492 0.24213 C 0.0289 0.24213 0.01393 0.30509 0.01393 0.36713 C 0.01393 0.33611 0.00599 0.30416 -0.00209 0.30416 C -0.01003 0.30416 -0.0181 0.33518 -0.0181 0.36713 C -0.0181 0.35115 -0.02214 0.33611 -0.02605 0.33611 C -0.03008 0.33611 -0.03399 0.35208 -0.03399 0.36713 C -0.03399 0.35902 -0.03594 0.35115 -0.03803 0.35115 C -0.03907 0.35115 -0.04206 0.35926 -0.04206 0.36713 C -0.04206 0.36319 -0.0431 0.35902 -0.04401 0.35902 C -0.04401 0.3581 -0.04597 0.36296 -0.04597 0.36713 C -0.04597 0.36504 -0.04597 0.36319 -0.04701 0.36319 C -0.04701 0.36412 -0.04805 0.36527 -0.04805 0.36713 C -0.04805 0.3662 -0.04805 0.36504 -0.04805 0.36412 C -0.04909 0.36412 -0.04909 0.36504 -0.04909 0.3662 C -0.05013 0.3662 -0.05013 0.36527 -0.05013 0.36412 C -0.05118 0.36412 -0.05118 0.36504 -0.05118 0.3662 " pathEditMode="relative" rAng="0" ptsTypes="AAAAAAAAAAAAAAAAAAA">
                                      <p:cBhvr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995 C 0.00144 -0.00324 0.00664 -0.01598 0.00847 -0.01598 C 0.01992 -0.01598 0.0319 0.18727 0.0319 0.39051 C 0.0319 0.28796 0.03776 0.18727 0.04336 0.18727 C 0.04922 0.18727 0.05482 0.28958 0.05482 0.39051 C 0.05482 0.34004 0.05782 0.28796 0.06081 0.28796 C 0.06367 0.28796 0.06667 0.33842 0.06667 0.39051 C 0.06667 0.36435 0.06823 0.34004 0.06966 0.34004 C 0.0711 0.34004 0.07266 0.36597 0.07266 0.39051 C 0.07266 0.37731 0.07331 0.36435 0.07409 0.36435 C 0.07448 0.36435 0.07565 0.37754 0.07565 0.39051 C 0.07565 0.38402 0.07604 0.37731 0.0763 0.37731 C 0.0763 0.3787 0.07709 0.38356 0.07709 0.39051 C 0.07709 0.38703 0.07709 0.38402 0.07748 0.38402 C 0.07748 0.38541 0.07787 0.38727 0.07787 0.39051 C 0.07787 0.38889 0.07787 0.38703 0.07787 0.38541 C 0.07826 0.38541 0.07826 0.38703 0.07826 0.38889 C 0.07865 0.38889 0.07865 0.38727 0.07865 0.38541 C 0.07904 0.38541 0.07904 0.38703 0.07904 0.38889 " pathEditMode="relative" rAng="0" ptsTypes="AAAAAAAAAAAAAAAAAAA">
                                      <p:cBhvr>
                                        <p:cTn id="10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625 C -0.01406 -0.0051 -0.06224 -0.01598 -0.07982 -0.01598 C -0.18698 -0.01598 -0.29778 0.15833 -0.29778 0.33287 C -0.29778 0.2449 -0.35312 0.15833 -0.40495 0.15833 C -0.46028 0.15833 -0.51211 0.24629 -0.51211 0.33287 C -0.51211 0.28958 -0.53958 0.2449 -0.56758 0.2449 C -0.59505 0.2449 -0.62291 0.28819 -0.62291 0.33287 C -0.62291 0.31041 -0.63685 0.28958 -0.65039 0.28958 C -0.66432 0.28958 -0.67786 0.3118 -0.67786 0.33287 C -0.67786 0.32152 -0.68463 0.31041 -0.69179 0.31041 C -0.69544 0.31041 -0.70573 0.32176 -0.70573 0.33287 C -0.70573 0.32731 -0.70937 0.32152 -0.7125 0.32152 C -0.7125 0.32014 -0.71927 0.32685 -0.71927 0.33287 C -0.71927 0.32986 -0.71927 0.32731 -0.72291 0.32731 C -0.72291 0.32847 -0.72643 0.33009 -0.72643 0.33287 C -0.72643 0.33148 -0.72643 0.32986 -0.72643 0.32847 C -0.73008 0.32847 -0.73008 0.32986 -0.73008 0.33148 C -0.73372 0.33148 -0.73372 0.33009 -0.73372 0.32847 C -0.73724 0.32847 -0.73724 0.32986 -0.73724 0.33148 " pathEditMode="relative" rAng="0" ptsTypes="AAAAAAAAAAAAAAAAAAA"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62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54" y="2632702"/>
            <a:ext cx="2821560" cy="1883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98" y="2664230"/>
            <a:ext cx="3013427" cy="1883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109" y="2619114"/>
            <a:ext cx="2421567" cy="1895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15" y="4717609"/>
            <a:ext cx="2975043" cy="1975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643" y="4717609"/>
            <a:ext cx="2685538" cy="20141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94" y="4613141"/>
            <a:ext cx="2991390" cy="22435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9858" y="982483"/>
            <a:ext cx="3497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2660" y="1869148"/>
            <a:ext cx="8966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3611" y="3145027"/>
            <a:ext cx="2101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প্রবীণ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6150" y="3274295"/>
            <a:ext cx="132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রাজপুত্র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5215" y="3110716"/>
            <a:ext cx="1312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জলধি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19869" y="5120641"/>
            <a:ext cx="1269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94912" y="5057585"/>
            <a:ext cx="1828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মহাযাত্রা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7397" y="5120641"/>
            <a:ext cx="131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আদিত্য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9051" y="204716"/>
            <a:ext cx="704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4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2812" y="241821"/>
            <a:ext cx="6141492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857" y="1692322"/>
            <a:ext cx="9580728" cy="2554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অর্থগতভাবে শব্দ কত প্রকার?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মিতালি কোন ধরণের শব্দ?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দশানন যোগরূঢ় শব্দ কেন?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 শব্দ কাকে বলে?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অসুখ কোন ধরণের শব্দ?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9019" y="575527"/>
            <a:ext cx="3018201" cy="132343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51" y="2726977"/>
            <a:ext cx="9754736" cy="310854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bn-IN" sz="60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ইসলামের ইতিহাস)</a:t>
            </a:r>
          </a:p>
          <a:p>
            <a:pPr algn="ctr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 সামান্তসার মোহ্সেনিয়া ফাযিল মাদ্রাসা </a:t>
            </a:r>
          </a:p>
          <a:p>
            <a:pPr algn="ctr"/>
            <a:r>
              <a:rPr lang="bn-IN" sz="48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গোসাইরহাট, শরীয়াতপুর।</a:t>
            </a:r>
            <a:endParaRPr lang="en-US" sz="48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0314" y="5336836"/>
            <a:ext cx="3916907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81" y="-1"/>
            <a:ext cx="526542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78" y="-27295"/>
            <a:ext cx="3697213" cy="2770497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2100144" y="2893326"/>
            <a:ext cx="7451677" cy="1255595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i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3386" y="4503761"/>
            <a:ext cx="948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অর্থভেদে শব্দের প্রকারভেদ বিশ্লেষণ কর।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2006" y="68239"/>
            <a:ext cx="7820168" cy="11191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06" y="1319952"/>
            <a:ext cx="7426160" cy="577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2883" y="2347415"/>
            <a:ext cx="5909481" cy="25853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 ২য় পত্র</a:t>
            </a:r>
          </a:p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একাদশ </a:t>
            </a:r>
          </a:p>
          <a:p>
            <a:pPr algn="ctr"/>
            <a:r>
              <a:rPr lang="bn-BD" sz="54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8800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0" y="191069"/>
            <a:ext cx="3753135" cy="37531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449" y="170881"/>
            <a:ext cx="3829050" cy="3848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080" y="5022377"/>
            <a:ext cx="4421875" cy="584775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2036" y="5022377"/>
            <a:ext cx="4740322" cy="107721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BD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নায়ক</a:t>
            </a:r>
          </a:p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BD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bn-BD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কৃদন্ত শব্দ 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20" y="2320118"/>
            <a:ext cx="9266830" cy="230832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অর্থগতভাবে শব্দের শ্রেণি বিভাগ</a:t>
            </a:r>
          </a:p>
          <a:p>
            <a:pPr algn="ctr"/>
            <a:r>
              <a:rPr lang="bn-BD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অধ্যায়ঃ পঞ্চম(৫ম পরিচ্ছেদ)</a:t>
            </a:r>
          </a:p>
          <a:p>
            <a:pPr algn="ctr"/>
            <a:r>
              <a:rPr lang="bn-BD" sz="48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পৃষ্ঠাঃ ১০০।</a:t>
            </a:r>
            <a:endParaRPr lang="en-US" sz="48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1253" y="565061"/>
            <a:ext cx="9935571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1254" y="3152633"/>
            <a:ext cx="9935571" cy="2800767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 শব্দের সংজ্ঞা বলতে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রূঢ় বা রূঢ়ি শব্দের সংজ্ঞাসহ উদাহরণ ব্যাখ্যা করতে পারবে।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যোগরূঢ় শব্দের সংজ্ঞা সহ উদাহরণ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bn-BD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 </a:t>
            </a:r>
            <a:endParaRPr lang="en-US" sz="3600" b="1" dirty="0" smtClean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অর্থগতভাবে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254" y="1774209"/>
            <a:ext cx="9962865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...................................................।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9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2" y="1"/>
            <a:ext cx="8933487" cy="5311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832" y="5757863"/>
            <a:ext cx="611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1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66" y="490537"/>
            <a:ext cx="6983105" cy="4637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08224" y="5715000"/>
            <a:ext cx="7443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তৃচ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5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981433" y="764275"/>
            <a:ext cx="2388359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 শব্দ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6287" y="2156346"/>
            <a:ext cx="10699844" cy="10772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–সব সাধিত শব্দের ব্যুৎপত্তিগত ও প্রচলিত অর্থের মধ্যে কোনো পার্থক্য নেই, সে-সব শব্দকে যৌগিক শব্দ বলে।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52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545</TotalTime>
  <Words>307</Words>
  <Application>Microsoft Office PowerPoint</Application>
  <PresentationFormat>Widescreen</PresentationFormat>
  <Paragraphs>73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Microsoft</cp:lastModifiedBy>
  <cp:revision>155</cp:revision>
  <dcterms:created xsi:type="dcterms:W3CDTF">2015-10-25T05:31:15Z</dcterms:created>
  <dcterms:modified xsi:type="dcterms:W3CDTF">2021-01-19T06:38:32Z</dcterms:modified>
</cp:coreProperties>
</file>