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CC"/>
    <a:srgbClr val="C39BE1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69430"/>
          </a:xfrm>
          <a:prstGeom prst="frame">
            <a:avLst>
              <a:gd name="adj1" fmla="val 2517"/>
            </a:avLst>
          </a:prstGeom>
          <a:solidFill>
            <a:srgbClr val="FF0066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90500" y="5932170"/>
            <a:ext cx="8763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4118610" cy="107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4610100" cy="107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472690" y="5886536"/>
            <a:ext cx="6400800" cy="3086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</a:t>
            </a:r>
            <a:r>
              <a:rPr lang="bn-IN" sz="1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মোঃ মারুফুল হক ,সহকারী শিক্ষক,</a:t>
            </a:r>
            <a:r>
              <a:rPr lang="bn-IN" sz="1800" baseline="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গণিত,, খুলনা মোবাঃ ০১৯২৯৬৬৮১৪৬ </a:t>
            </a:r>
            <a:r>
              <a:rPr lang="bn-IN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" y="5707552"/>
            <a:ext cx="609600" cy="60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Half Frame 12"/>
          <p:cNvSpPr/>
          <p:nvPr userDrawn="1"/>
        </p:nvSpPr>
        <p:spPr>
          <a:xfrm>
            <a:off x="190500" y="163829"/>
            <a:ext cx="609600" cy="678008"/>
          </a:xfrm>
          <a:prstGeom prst="halfFrame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8248983" y="91021"/>
            <a:ext cx="609600" cy="800765"/>
          </a:xfrm>
          <a:prstGeom prst="halfFrame">
            <a:avLst/>
          </a:prstGeom>
          <a:solidFill>
            <a:srgbClr val="00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0.png"/><Relationship Id="rId10" Type="http://schemas.openxmlformats.org/officeDocument/2006/relationships/image" Target="../media/image25.png"/><Relationship Id="rId4" Type="http://schemas.openxmlformats.org/officeDocument/2006/relationships/image" Target="../media/image210.png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6.jpg"/><Relationship Id="rId7" Type="http://schemas.openxmlformats.org/officeDocument/2006/relationships/image" Target="../media/image33.png"/><Relationship Id="rId12" Type="http://schemas.openxmlformats.org/officeDocument/2006/relationships/image" Target="../media/image3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8.jp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7.jp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hyperlink" Target="mailto:marufulhoque31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UF\Desktop\পিক\flower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449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76600"/>
            <a:ext cx="128266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2892">
            <a:off x="1171450" y="1356377"/>
            <a:ext cx="1314699" cy="702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9477" y="-240164"/>
            <a:ext cx="508504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18139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"/>
          <p:cNvSpPr txBox="1"/>
          <p:nvPr/>
        </p:nvSpPr>
        <p:spPr>
          <a:xfrm>
            <a:off x="197450" y="3467373"/>
            <a:ext cx="183154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১ম মুদ্রা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পিঠ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9" name="Straight Connector 58"/>
          <p:cNvCxnSpPr>
            <a:endCxn id="65" idx="1"/>
          </p:cNvCxnSpPr>
          <p:nvPr/>
        </p:nvCxnSpPr>
        <p:spPr>
          <a:xfrm flipV="1">
            <a:off x="2026448" y="3033764"/>
            <a:ext cx="1340411" cy="746359"/>
          </a:xfrm>
          <a:prstGeom prst="line">
            <a:avLst/>
          </a:prstGeom>
          <a:ln w="38100">
            <a:solidFill>
              <a:srgbClr val="382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68" idx="1"/>
          </p:cNvCxnSpPr>
          <p:nvPr/>
        </p:nvCxnSpPr>
        <p:spPr>
          <a:xfrm>
            <a:off x="2011611" y="3761780"/>
            <a:ext cx="1326301" cy="718760"/>
          </a:xfrm>
          <a:prstGeom prst="line">
            <a:avLst/>
          </a:prstGeom>
          <a:ln w="38100">
            <a:solidFill>
              <a:srgbClr val="382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69" idx="1"/>
          </p:cNvCxnSpPr>
          <p:nvPr/>
        </p:nvCxnSpPr>
        <p:spPr>
          <a:xfrm flipV="1">
            <a:off x="3893441" y="4107880"/>
            <a:ext cx="1211959" cy="417630"/>
          </a:xfrm>
          <a:prstGeom prst="line">
            <a:avLst/>
          </a:prstGeom>
          <a:ln w="38100">
            <a:solidFill>
              <a:srgbClr val="382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5" idx="3"/>
          </p:cNvCxnSpPr>
          <p:nvPr/>
        </p:nvCxnSpPr>
        <p:spPr>
          <a:xfrm flipV="1">
            <a:off x="3900259" y="2588248"/>
            <a:ext cx="1180641" cy="445516"/>
          </a:xfrm>
          <a:prstGeom prst="line">
            <a:avLst/>
          </a:prstGeom>
          <a:ln w="38100">
            <a:solidFill>
              <a:srgbClr val="382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5" idx="3"/>
            <a:endCxn id="66" idx="1"/>
          </p:cNvCxnSpPr>
          <p:nvPr/>
        </p:nvCxnSpPr>
        <p:spPr>
          <a:xfrm>
            <a:off x="3900259" y="3033764"/>
            <a:ext cx="1205141" cy="433609"/>
          </a:xfrm>
          <a:prstGeom prst="line">
            <a:avLst/>
          </a:prstGeom>
          <a:ln w="38100">
            <a:solidFill>
              <a:srgbClr val="382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88" idx="3"/>
            <a:endCxn id="70" idx="1"/>
          </p:cNvCxnSpPr>
          <p:nvPr/>
        </p:nvCxnSpPr>
        <p:spPr>
          <a:xfrm>
            <a:off x="3871312" y="4500724"/>
            <a:ext cx="1234088" cy="511187"/>
          </a:xfrm>
          <a:prstGeom prst="line">
            <a:avLst/>
          </a:prstGeom>
          <a:ln w="38100">
            <a:solidFill>
              <a:srgbClr val="382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0"/>
              <p:cNvSpPr txBox="1"/>
              <p:nvPr/>
            </p:nvSpPr>
            <p:spPr>
              <a:xfrm>
                <a:off x="3366859" y="2826015"/>
                <a:ext cx="533400" cy="4154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859" y="2826015"/>
                <a:ext cx="533400" cy="415498"/>
              </a:xfrm>
              <a:prstGeom prst="rect">
                <a:avLst/>
              </a:prstGeom>
              <a:blipFill rotWithShape="1">
                <a:blip r:embed="rId2"/>
                <a:stretch>
                  <a:fillRect t="-5479" r="-8602" b="-2191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21"/>
              <p:cNvSpPr txBox="1"/>
              <p:nvPr/>
            </p:nvSpPr>
            <p:spPr>
              <a:xfrm>
                <a:off x="5105400" y="3259624"/>
                <a:ext cx="533400" cy="4154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259624"/>
                <a:ext cx="533400" cy="415498"/>
              </a:xfrm>
              <a:prstGeom prst="rect">
                <a:avLst/>
              </a:prstGeom>
              <a:blipFill rotWithShape="1">
                <a:blip r:embed="rId3"/>
                <a:stretch>
                  <a:fillRect t="-5479" r="-5435" b="-2191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26"/>
              <p:cNvSpPr txBox="1"/>
              <p:nvPr/>
            </p:nvSpPr>
            <p:spPr>
              <a:xfrm>
                <a:off x="5105400" y="2412827"/>
                <a:ext cx="533400" cy="4154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412827"/>
                <a:ext cx="533400" cy="415498"/>
              </a:xfrm>
              <a:prstGeom prst="rect">
                <a:avLst/>
              </a:prstGeom>
              <a:blipFill rotWithShape="1">
                <a:blip r:embed="rId4"/>
                <a:stretch>
                  <a:fillRect t="-5479" r="-8696" b="-2191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28"/>
              <p:cNvSpPr txBox="1"/>
              <p:nvPr/>
            </p:nvSpPr>
            <p:spPr>
              <a:xfrm>
                <a:off x="3337912" y="4272791"/>
                <a:ext cx="533400" cy="4154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912" y="4272791"/>
                <a:ext cx="533400" cy="415498"/>
              </a:xfrm>
              <a:prstGeom prst="rect">
                <a:avLst/>
              </a:prstGeom>
              <a:blipFill rotWithShape="1">
                <a:blip r:embed="rId5"/>
                <a:stretch>
                  <a:fillRect t="-5479" r="-5435" b="-2191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31"/>
              <p:cNvSpPr txBox="1"/>
              <p:nvPr/>
            </p:nvSpPr>
            <p:spPr>
              <a:xfrm>
                <a:off x="5105400" y="3900131"/>
                <a:ext cx="533400" cy="4154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900131"/>
                <a:ext cx="533400" cy="415498"/>
              </a:xfrm>
              <a:prstGeom prst="rect">
                <a:avLst/>
              </a:prstGeom>
              <a:blipFill rotWithShape="1">
                <a:blip r:embed="rId6"/>
                <a:stretch>
                  <a:fillRect t="-5479" r="-8696" b="-2191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32"/>
              <p:cNvSpPr txBox="1"/>
              <p:nvPr/>
            </p:nvSpPr>
            <p:spPr>
              <a:xfrm>
                <a:off x="5105400" y="4804162"/>
                <a:ext cx="533400" cy="4154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804162"/>
                <a:ext cx="533400" cy="415498"/>
              </a:xfrm>
              <a:prstGeom prst="rect">
                <a:avLst/>
              </a:prstGeom>
              <a:blipFill rotWithShape="1">
                <a:blip r:embed="rId7"/>
                <a:stretch>
                  <a:fillRect t="-5479" r="-5435" b="-2191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35"/>
          <p:cNvSpPr txBox="1"/>
          <p:nvPr/>
        </p:nvSpPr>
        <p:spPr>
          <a:xfrm>
            <a:off x="814577" y="801476"/>
            <a:ext cx="7410753" cy="523220"/>
          </a:xfrm>
          <a:prstGeom prst="rect">
            <a:avLst/>
          </a:prstGeom>
          <a:gradFill flip="none" rotWithShape="1">
            <a:gsLst>
              <a:gs pos="0">
                <a:srgbClr val="C39BE1">
                  <a:tint val="66000"/>
                  <a:satMod val="160000"/>
                </a:srgbClr>
              </a:gs>
              <a:gs pos="50000">
                <a:srgbClr val="C39BE1">
                  <a:tint val="44500"/>
                  <a:satMod val="160000"/>
                </a:srgbClr>
              </a:gs>
              <a:gs pos="100000">
                <a:srgbClr val="C39BE1">
                  <a:tint val="23500"/>
                  <a:satMod val="160000"/>
                </a:srgbClr>
              </a:gs>
            </a:gsLst>
            <a:lin ang="13500000" scaled="1"/>
            <a:tileRect/>
          </a:gradFill>
          <a:ln w="19050">
            <a:solidFill>
              <a:srgbClr val="3820E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দুইটি নিরপেক্ষ মুদ্রা একসাথে একবার নিক্ষেপ করা হলো।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49"/>
          <p:cNvSpPr txBox="1"/>
          <p:nvPr/>
        </p:nvSpPr>
        <p:spPr>
          <a:xfrm>
            <a:off x="6151899" y="338273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নমুনা ক্ষেত্র হবে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4" y="1386251"/>
            <a:ext cx="1166466" cy="1008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55" y="1471478"/>
            <a:ext cx="1177619" cy="1032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4" name="TextBox 61"/>
          <p:cNvSpPr txBox="1"/>
          <p:nvPr/>
        </p:nvSpPr>
        <p:spPr>
          <a:xfrm>
            <a:off x="471677" y="2219362"/>
            <a:ext cx="685800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85" name="TextBox 62"/>
          <p:cNvSpPr txBox="1"/>
          <p:nvPr/>
        </p:nvSpPr>
        <p:spPr>
          <a:xfrm>
            <a:off x="8020621" y="2342601"/>
            <a:ext cx="775929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3"/>
              <p:cNvSpPr txBox="1"/>
              <p:nvPr/>
            </p:nvSpPr>
            <p:spPr>
              <a:xfrm>
                <a:off x="1477361" y="152400"/>
                <a:ext cx="5791200" cy="584775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tint val="66000"/>
                      <a:satMod val="160000"/>
                    </a:srgbClr>
                  </a:gs>
                  <a:gs pos="50000">
                    <a:srgbClr val="00FF00">
                      <a:tint val="44500"/>
                      <a:satMod val="160000"/>
                    </a:srgbClr>
                  </a:gs>
                  <a:gs pos="100000">
                    <a:srgbClr val="00FF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 w="19050">
                <a:solidFill>
                  <a:srgbClr val="3333FF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b="1" dirty="0" smtClean="0">
                    <a:ln w="1143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সম্ভাবনা </a:t>
                </a:r>
                <a14:m>
                  <m:oMath xmlns:m="http://schemas.openxmlformats.org/officeDocument/2006/math">
                    <m:r>
                      <a:rPr lang="en-US" sz="3200" b="1" i="1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𝑡𝑟𝑒𝑒</m:t>
                    </m:r>
                  </m:oMath>
                </a14:m>
                <a:r>
                  <a:rPr lang="bn-BD" sz="3200" b="1" dirty="0">
                    <a:ln w="1143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সাহায্যে নমুনা ক্ষেত্র তৈরিঃ </a:t>
                </a:r>
                <a:endParaRPr lang="en-US" sz="2800" b="1" dirty="0">
                  <a:ln w="1143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6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361" y="152400"/>
                <a:ext cx="5791200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3253" t="-17172" r="-6086" b="-41414"/>
                </a:stretch>
              </a:blipFill>
              <a:ln w="1905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38"/>
              <p:cNvSpPr txBox="1"/>
              <p:nvPr/>
            </p:nvSpPr>
            <p:spPr>
              <a:xfrm>
                <a:off x="3337912" y="4292975"/>
                <a:ext cx="533400" cy="4154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7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912" y="4292975"/>
                <a:ext cx="533400" cy="415498"/>
              </a:xfrm>
              <a:prstGeom prst="rect">
                <a:avLst/>
              </a:prstGeom>
              <a:blipFill rotWithShape="1">
                <a:blip r:embed="rId11"/>
                <a:stretch>
                  <a:fillRect t="-8824" r="-9195" b="-2794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39"/>
              <p:cNvSpPr txBox="1"/>
              <p:nvPr/>
            </p:nvSpPr>
            <p:spPr>
              <a:xfrm>
                <a:off x="3337912" y="4292975"/>
                <a:ext cx="533400" cy="4154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912" y="4292975"/>
                <a:ext cx="533400" cy="415498"/>
              </a:xfrm>
              <a:prstGeom prst="rect">
                <a:avLst/>
              </a:prstGeom>
              <a:blipFill rotWithShape="1">
                <a:blip r:embed="rId11"/>
                <a:stretch>
                  <a:fillRect t="-8824" r="-9195" b="-2794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788493" y="1450427"/>
                <a:ext cx="2144561" cy="584775"/>
              </a:xfrm>
              <a:prstGeom prst="rect">
                <a:avLst/>
              </a:prstGeom>
              <a:gradFill flip="none" rotWithShape="1">
                <a:gsLst>
                  <a:gs pos="0">
                    <a:srgbClr val="FF0066">
                      <a:tint val="66000"/>
                      <a:satMod val="160000"/>
                    </a:srgbClr>
                  </a:gs>
                  <a:gs pos="50000">
                    <a:srgbClr val="FF0066">
                      <a:tint val="44500"/>
                      <a:satMod val="160000"/>
                    </a:srgbClr>
                  </a:gs>
                  <a:gs pos="100000">
                    <a:srgbClr val="FF0066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b="1" dirty="0" smtClean="0">
                    <a:ln w="11430">
                      <a:solidFill>
                        <a:schemeClr val="tx1"/>
                      </a:solidFill>
                    </a:ln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সম্ভাবনা </a:t>
                </a:r>
                <a14:m>
                  <m:oMath xmlns:m="http://schemas.openxmlformats.org/officeDocument/2006/math">
                    <m:r>
                      <a:rPr lang="en-US" sz="32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𝑡𝑟𝑒𝑒</m:t>
                    </m:r>
                    <m:r>
                      <a:rPr lang="en-US" sz="3200" b="0" i="0" smtClean="0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: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493" y="1450427"/>
                <a:ext cx="2144561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8169" t="-14141" r="-9859" b="-3939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6"/>
          <p:cNvSpPr txBox="1"/>
          <p:nvPr/>
        </p:nvSpPr>
        <p:spPr>
          <a:xfrm rot="20776593">
            <a:off x="1899125" y="2713064"/>
            <a:ext cx="13307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১ম ক্ষেত্রে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37"/>
          <p:cNvSpPr txBox="1"/>
          <p:nvPr/>
        </p:nvSpPr>
        <p:spPr>
          <a:xfrm rot="20299672">
            <a:off x="3825365" y="2145849"/>
            <a:ext cx="1340261" cy="461665"/>
          </a:xfrm>
          <a:prstGeom prst="rect">
            <a:avLst/>
          </a:prstGeom>
          <a:noFill/>
          <a:ln>
            <a:solidFill>
              <a:srgbClr val="3820E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২য়  ক্ষেত্রে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Left Brace 99"/>
          <p:cNvSpPr/>
          <p:nvPr/>
        </p:nvSpPr>
        <p:spPr>
          <a:xfrm>
            <a:off x="6400800" y="3990944"/>
            <a:ext cx="152400" cy="79643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1" name="Right Brace 100"/>
          <p:cNvSpPr/>
          <p:nvPr/>
        </p:nvSpPr>
        <p:spPr>
          <a:xfrm>
            <a:off x="8563452" y="3990944"/>
            <a:ext cx="338122" cy="813218"/>
          </a:xfrm>
          <a:prstGeom prst="rightBrace">
            <a:avLst>
              <a:gd name="adj1" fmla="val 8333"/>
              <a:gd name="adj2" fmla="val 4732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dirty="0" smtClean="0"/>
              <a:t> 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553200" y="4151594"/>
            <a:ext cx="2010252" cy="491918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HH, HT, TH, TT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01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447800" y="1808205"/>
            <a:ext cx="7181850" cy="4572000"/>
          </a:xfrm>
          <a:prstGeom prst="sun">
            <a:avLst>
              <a:gd name="adj" fmla="val 12500"/>
            </a:avLst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2663044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নিরপেক্ষ ছক্কা ও একটি মুদ্রা</a:t>
            </a:r>
          </a:p>
          <a:p>
            <a:r>
              <a:rPr lang="bn-BD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একবার নিক্ষেপ করা হলো , 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Probability tree </a:t>
            </a:r>
            <a:r>
              <a:rPr lang="bn-BD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 করে নমুনা ক্ষেত্র লেখ । 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194101"/>
            <a:ext cx="3810000" cy="830997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4800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bn-BD" sz="4800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ড়ায় করি </a:t>
            </a:r>
            <a:endParaRPr lang="en-US" sz="4800" b="1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4397"/>
            <a:ext cx="3810000" cy="2138573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291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1823721"/>
                <a:ext cx="8686800" cy="3928191"/>
              </a:xfrm>
              <a:prstGeom prst="rect">
                <a:avLst/>
              </a:prstGeom>
              <a:gradFill flip="none" rotWithShape="1">
                <a:gsLst>
                  <a:gs pos="0">
                    <a:srgbClr val="FF0066">
                      <a:tint val="66000"/>
                      <a:satMod val="160000"/>
                    </a:srgbClr>
                  </a:gs>
                  <a:gs pos="50000">
                    <a:srgbClr val="FF0066">
                      <a:tint val="44500"/>
                      <a:satMod val="160000"/>
                    </a:srgbClr>
                  </a:gs>
                  <a:gs pos="100000">
                    <a:srgbClr val="FF0066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bn-BD" sz="2400" dirty="0" smtClean="0">
                    <a:ln w="11430">
                      <a:solidFill>
                        <a:schemeClr val="tx1"/>
                      </a:solidFill>
                    </a:ln>
                    <a:solidFill>
                      <a:srgbClr val="C39BE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সমস্যাঃ</a:t>
                </a:r>
                <a:r>
                  <a:rPr lang="bn-BD" sz="2400" dirty="0">
                    <a:ln w="11430">
                      <a:solidFill>
                        <a:srgbClr val="3820EC"/>
                      </a:solidFill>
                    </a:ln>
                    <a:solidFill>
                      <a:srgbClr val="C39BE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dirty="0" smtClean="0">
                    <a:ln w="11430">
                      <a:solidFill>
                        <a:srgbClr val="3820EC"/>
                      </a:solidFill>
                    </a:ln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একজন লোক ঢাকা হতে যশোর ট্রেনে যাওয়ার সম্ভাবনা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b="0" i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bn-BD" sz="2400" dirty="0">
                    <a:ln w="11430">
                      <a:solidFill>
                        <a:srgbClr val="3820EC"/>
                      </a:solidFill>
                    </a:ln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, বাসে যাওয়ার সম্ভাবনা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0" i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BD" sz="2400" dirty="0">
                    <a:ln w="11430">
                      <a:solidFill>
                        <a:srgbClr val="3820EC"/>
                      </a:solidFill>
                    </a:ln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এবং প্লেনে যাওয়ার সম্ভাবনা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n w="11430">
                      <a:solidFill>
                        <a:srgbClr val="3820EC"/>
                      </a:solidFill>
                    </a:ln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n w="11430">
                      <a:solidFill>
                        <a:srgbClr val="3820EC"/>
                      </a:solidFill>
                    </a:ln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লোকটির যশোর হতে মনিরামপুর বাসে যাওয়ার সম্ভাবনা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b="0" i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n w="11430">
                      <a:solidFill>
                        <a:srgbClr val="3820EC"/>
                      </a:solidFill>
                    </a:ln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n w="11430">
                      <a:solidFill>
                        <a:srgbClr val="3820EC"/>
                      </a:solidFill>
                    </a:ln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এবং ট্যাক্সিতে যাওয়ার সম্ভাবনা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0" i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00B0F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BD" sz="2400" dirty="0">
                    <a:ln w="11430">
                      <a:solidFill>
                        <a:srgbClr val="3820EC"/>
                      </a:solidFill>
                    </a:ln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n w="11430">
                    <a:solidFill>
                      <a:srgbClr val="3820EC"/>
                    </a:solidFill>
                  </a:ln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(১) লোকটির ঢাকা থেকে যশোর ট্রেনে ও যশোর হতে মনিরামপুর ট্যাক্সিতে যাওয়ার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        সম্ভাবনা</a:t>
                </a:r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FF006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কত ? </a:t>
                </a:r>
              </a:p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2400" dirty="0">
                    <a:ln w="11430">
                      <a:solidFill>
                        <a:srgbClr val="3820EC"/>
                      </a:solidFill>
                    </a:ln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(২)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লোকটির ঢাকা থেকে যশোর প্লেনে ও যশোর হতে মনিরামপুর বাসে যাওয়ার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        সম্ভাবনা</a:t>
                </a:r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FF006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কত 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3721"/>
                <a:ext cx="8686800" cy="3928191"/>
              </a:xfrm>
              <a:prstGeom prst="rect">
                <a:avLst/>
              </a:prstGeom>
              <a:blipFill rotWithShape="1">
                <a:blip r:embed="rId2"/>
                <a:stretch>
                  <a:fillRect l="-1331" b="-34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47800" y="228600"/>
                <a:ext cx="5970930" cy="584775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tint val="66000"/>
                      <a:satMod val="160000"/>
                    </a:srgbClr>
                  </a:gs>
                  <a:gs pos="50000">
                    <a:srgbClr val="00FF00">
                      <a:tint val="44500"/>
                      <a:satMod val="160000"/>
                    </a:srgbClr>
                  </a:gs>
                  <a:gs pos="100000">
                    <a:srgbClr val="00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</p:spPr>
            <p:txBody>
              <a:bodyPr wrap="none">
                <a:spAutoFit/>
              </a:bodyPr>
              <a:lstStyle/>
              <a:p>
                <a:r>
                  <a:rPr lang="bn-BD" sz="3200" dirty="0">
                    <a:ln w="11430">
                      <a:solidFill>
                        <a:schemeClr val="tx1"/>
                      </a:solidFill>
                    </a:ln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সম্ভাবনা </a:t>
                </a:r>
                <a14:m>
                  <m:oMath xmlns:m="http://schemas.openxmlformats.org/officeDocument/2006/math">
                    <m:r>
                      <a:rPr lang="en-US" sz="3200" b="0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𝑡𝑟𝑒𝑒</m:t>
                    </m:r>
                  </m:oMath>
                </a14:m>
                <a:r>
                  <a:rPr lang="bn-BD" sz="3200" dirty="0">
                    <a:ln w="11430">
                      <a:solidFill>
                        <a:schemeClr val="tx1"/>
                      </a:solidFill>
                    </a:ln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দ্বারা সমস্যার সম্ভাবনা নির্ণয়ঃ  </a:t>
                </a:r>
                <a:endParaRPr lang="en-US" sz="2800" dirty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"/>
                <a:ext cx="597093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166" t="-17895" r="-3575" b="-4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26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78127" y="3207369"/>
            <a:ext cx="92255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5477" y="1742109"/>
            <a:ext cx="2075825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নওপাড়া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ট্যাক্সিতে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2354934" y="1345424"/>
            <a:ext cx="1693946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যশোর ট্রেনে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20"/>
          <p:cNvSpPr txBox="1"/>
          <p:nvPr/>
        </p:nvSpPr>
        <p:spPr>
          <a:xfrm>
            <a:off x="2324662" y="5131780"/>
            <a:ext cx="1724218" cy="523220"/>
          </a:xfrm>
          <a:prstGeom prst="rect">
            <a:avLst/>
          </a:prstGeom>
          <a:noFill/>
          <a:ln w="28575">
            <a:solidFill>
              <a:srgbClr val="99336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যশোর প্লেনে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5388200" y="628196"/>
            <a:ext cx="192700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নওপাড়া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বাসে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5345477" y="2854133"/>
            <a:ext cx="207582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নওপাড়া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বাসে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5324882" y="4708511"/>
            <a:ext cx="2096419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নওপাড়া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বাসে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2437491" y="3413459"/>
            <a:ext cx="1534281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যশোর বাসে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62" y="379427"/>
            <a:ext cx="1809952" cy="80390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0"/>
          <a:stretch/>
        </p:blipFill>
        <p:spPr>
          <a:xfrm>
            <a:off x="2212738" y="4254147"/>
            <a:ext cx="1921876" cy="805717"/>
          </a:xfrm>
          <a:prstGeom prst="ellipse">
            <a:avLst/>
          </a:prstGeom>
          <a:ln w="63500" cap="rnd">
            <a:solidFill>
              <a:srgbClr val="E3512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3" name="Group 42"/>
          <p:cNvGrpSpPr/>
          <p:nvPr/>
        </p:nvGrpSpPr>
        <p:grpSpPr>
          <a:xfrm>
            <a:off x="1157430" y="1790524"/>
            <a:ext cx="1280061" cy="3601437"/>
            <a:chOff x="1200680" y="1868646"/>
            <a:chExt cx="1280061" cy="3601437"/>
          </a:xfrm>
        </p:grpSpPr>
        <p:cxnSp>
          <p:nvCxnSpPr>
            <p:cNvPr id="11" name="Straight Connector 10"/>
            <p:cNvCxnSpPr>
              <a:stCxn id="3" idx="3"/>
            </p:cNvCxnSpPr>
            <p:nvPr/>
          </p:nvCxnSpPr>
          <p:spPr>
            <a:xfrm flipV="1">
              <a:off x="1200680" y="1868646"/>
              <a:ext cx="1160194" cy="169266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" idx="3"/>
            </p:cNvCxnSpPr>
            <p:nvPr/>
          </p:nvCxnSpPr>
          <p:spPr>
            <a:xfrm>
              <a:off x="1200680" y="3561312"/>
              <a:ext cx="1095847" cy="1908771"/>
            </a:xfrm>
            <a:prstGeom prst="line">
              <a:avLst/>
            </a:prstGeom>
            <a:ln w="57150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" idx="3"/>
            </p:cNvCxnSpPr>
            <p:nvPr/>
          </p:nvCxnSpPr>
          <p:spPr>
            <a:xfrm>
              <a:off x="1200680" y="3561312"/>
              <a:ext cx="1280061" cy="7613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35"/>
          <p:cNvSpPr txBox="1"/>
          <p:nvPr/>
        </p:nvSpPr>
        <p:spPr>
          <a:xfrm>
            <a:off x="5288834" y="3849413"/>
            <a:ext cx="2132468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নওপাড়া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ট্যাক্সিতে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36"/>
          <p:cNvSpPr txBox="1"/>
          <p:nvPr/>
        </p:nvSpPr>
        <p:spPr>
          <a:xfrm>
            <a:off x="5324883" y="5312173"/>
            <a:ext cx="2060370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নওপাড়া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ট্যাক্সিতে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58" y="2298468"/>
            <a:ext cx="1875556" cy="93377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59" y="2318836"/>
            <a:ext cx="1250300" cy="95733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51" y="379427"/>
            <a:ext cx="1232076" cy="77331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1" name="Straight Connector 20"/>
          <p:cNvCxnSpPr>
            <a:stCxn id="5" idx="3"/>
          </p:cNvCxnSpPr>
          <p:nvPr/>
        </p:nvCxnSpPr>
        <p:spPr>
          <a:xfrm>
            <a:off x="4048880" y="1607034"/>
            <a:ext cx="1296597" cy="32316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00" y="1266133"/>
            <a:ext cx="1287511" cy="89278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3" name="Straight Connector 22"/>
          <p:cNvCxnSpPr>
            <a:stCxn id="5" idx="3"/>
          </p:cNvCxnSpPr>
          <p:nvPr/>
        </p:nvCxnSpPr>
        <p:spPr>
          <a:xfrm flipV="1">
            <a:off x="4048880" y="859030"/>
            <a:ext cx="1339320" cy="748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  <a:endCxn id="9" idx="1"/>
          </p:cNvCxnSpPr>
          <p:nvPr/>
        </p:nvCxnSpPr>
        <p:spPr>
          <a:xfrm flipV="1">
            <a:off x="4048880" y="4908566"/>
            <a:ext cx="1276002" cy="4848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97" y="3373809"/>
            <a:ext cx="1227414" cy="89278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99" y="5327447"/>
            <a:ext cx="1152409" cy="89278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546">
            <a:off x="7680825" y="4374696"/>
            <a:ext cx="1242280" cy="88605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8" name="Straight Connector 27"/>
          <p:cNvCxnSpPr/>
          <p:nvPr/>
        </p:nvCxnSpPr>
        <p:spPr>
          <a:xfrm>
            <a:off x="3931465" y="3675069"/>
            <a:ext cx="1393418" cy="2902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908080" y="3161183"/>
            <a:ext cx="1416803" cy="506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3"/>
            <a:endCxn id="17" idx="1"/>
          </p:cNvCxnSpPr>
          <p:nvPr/>
        </p:nvCxnSpPr>
        <p:spPr>
          <a:xfrm>
            <a:off x="4048880" y="5393390"/>
            <a:ext cx="1276003" cy="1496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450860" y="2069142"/>
                <a:ext cx="389850" cy="616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60" y="2069142"/>
                <a:ext cx="389850" cy="616579"/>
              </a:xfrm>
              <a:prstGeom prst="rect">
                <a:avLst/>
              </a:prstGeom>
              <a:blipFill rotWithShape="1">
                <a:blip r:embed="rId6"/>
                <a:stretch>
                  <a:fillRect r="-4062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 rot="188860">
                <a:off x="1614722" y="3066854"/>
                <a:ext cx="465192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860">
                <a:off x="1614722" y="3066854"/>
                <a:ext cx="465192" cy="615233"/>
              </a:xfrm>
              <a:prstGeom prst="rect">
                <a:avLst/>
              </a:prstGeom>
              <a:blipFill rotWithShape="1">
                <a:blip r:embed="rId7"/>
                <a:stretch>
                  <a:fillRect l="-25610" r="-31707"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317617" y="4373227"/>
                <a:ext cx="38504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000" b="1" i="1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rgbClr val="3333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rgbClr val="3333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1" i="1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rgbClr val="3333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617" y="4373227"/>
                <a:ext cx="385041" cy="670568"/>
              </a:xfrm>
              <a:prstGeom prst="rect">
                <a:avLst/>
              </a:prstGeom>
              <a:blipFill rotWithShape="1">
                <a:blip r:embed="rId8"/>
                <a:stretch>
                  <a:fillRect r="-2539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670077" y="472897"/>
                <a:ext cx="389850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077" y="472897"/>
                <a:ext cx="389850" cy="616964"/>
              </a:xfrm>
              <a:prstGeom prst="rect">
                <a:avLst/>
              </a:prstGeom>
              <a:blipFill rotWithShape="1">
                <a:blip r:embed="rId9"/>
                <a:stretch>
                  <a:fillRect l="-31250" r="-40625" b="-2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674624" y="2605535"/>
                <a:ext cx="389850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24" y="2605535"/>
                <a:ext cx="389850" cy="616964"/>
              </a:xfrm>
              <a:prstGeom prst="rect">
                <a:avLst/>
              </a:prstGeom>
              <a:blipFill rotWithShape="1">
                <a:blip r:embed="rId10"/>
                <a:stretch>
                  <a:fillRect l="-31250" r="-39063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696687" y="4534014"/>
                <a:ext cx="389850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687" y="4534014"/>
                <a:ext cx="389850" cy="616964"/>
              </a:xfrm>
              <a:prstGeom prst="rect">
                <a:avLst/>
              </a:prstGeom>
              <a:blipFill rotWithShape="1">
                <a:blip r:embed="rId11"/>
                <a:stretch>
                  <a:fillRect l="-31250" r="-40625" b="-2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760117" y="1320694"/>
                <a:ext cx="465192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117" y="1320694"/>
                <a:ext cx="465192" cy="615233"/>
              </a:xfrm>
              <a:prstGeom prst="rect">
                <a:avLst/>
              </a:prstGeom>
              <a:blipFill rotWithShape="1">
                <a:blip r:embed="rId12"/>
                <a:stretch>
                  <a:fillRect l="-26316" r="-34211" b="-2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09186" y="3367452"/>
                <a:ext cx="465192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86" y="3367452"/>
                <a:ext cx="465192" cy="615233"/>
              </a:xfrm>
              <a:prstGeom prst="rect">
                <a:avLst/>
              </a:prstGeom>
              <a:blipFill rotWithShape="1">
                <a:blip r:embed="rId13"/>
                <a:stretch>
                  <a:fillRect l="-27632" r="-34211" b="-2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686881" y="5414467"/>
                <a:ext cx="465192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881" y="5414467"/>
                <a:ext cx="465192" cy="615233"/>
              </a:xfrm>
              <a:prstGeom prst="rect">
                <a:avLst/>
              </a:prstGeom>
              <a:blipFill rotWithShape="1">
                <a:blip r:embed="rId14"/>
                <a:stretch>
                  <a:fillRect l="-26316" r="-34211" b="-2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entagon 39"/>
          <p:cNvSpPr/>
          <p:nvPr/>
        </p:nvSpPr>
        <p:spPr>
          <a:xfrm>
            <a:off x="299071" y="802508"/>
            <a:ext cx="2037093" cy="759021"/>
          </a:xfrm>
          <a:prstGeom prst="homePlate">
            <a:avLst>
              <a:gd name="adj" fmla="val 54423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78127" y="859029"/>
                <a:ext cx="1900796" cy="4616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400" b="1" dirty="0" smtClean="0">
                    <a:ln w="11430">
                      <a:solidFill>
                        <a:schemeClr val="tx1"/>
                      </a:solidFill>
                    </a:ln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সম্ভাবনা </a:t>
                </a:r>
                <a14:m>
                  <m:oMath xmlns:m="http://schemas.openxmlformats.org/officeDocument/2006/math">
                    <m:r>
                      <a:rPr lang="en-US" sz="24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𝑡𝑟𝑒𝑒</m:t>
                    </m:r>
                    <m:r>
                      <a:rPr lang="en-US" sz="2400" b="0" i="0" smtClean="0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: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7" y="859029"/>
                <a:ext cx="1900796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6431" t="-13158" b="-3947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35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609600" y="609600"/>
            <a:ext cx="7948042" cy="40011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bn-IN" sz="2000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১ )</a:t>
            </a:r>
            <a:r>
              <a:rPr lang="bn-BD" sz="2000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লোকটির ঢাকা থেকে যশোর ট্রেনে ও যশোর হতে মনিরামপুর ট্যাক্সিতে যাওয়ার</a:t>
            </a:r>
            <a:r>
              <a:rPr lang="en-US" sz="2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 কত ? </a:t>
            </a:r>
            <a:endParaRPr lang="en-US" sz="20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9600" y="4315599"/>
            <a:ext cx="784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লোকটির ঢাকা থেকে যশোর প্লেনে ও যশোর হতে মনিরামপুর বাসে যাওয়ার সম্ভাবনা </a:t>
            </a:r>
            <a:endParaRPr lang="en-US" sz="2400" dirty="0"/>
          </a:p>
        </p:txBody>
      </p:sp>
      <p:sp>
        <p:nvSpPr>
          <p:cNvPr id="58" name="Rectangle 57"/>
          <p:cNvSpPr/>
          <p:nvPr/>
        </p:nvSpPr>
        <p:spPr>
          <a:xfrm>
            <a:off x="609600" y="2743200"/>
            <a:ext cx="7948042" cy="769441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bn-I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(২) </a:t>
            </a:r>
            <a:r>
              <a:rPr lang="bn-BD" sz="24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লোকটির</a:t>
            </a:r>
            <a:r>
              <a:rPr lang="bn-IN" sz="24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ঢাকা</a:t>
            </a:r>
            <a:r>
              <a:rPr lang="bn-IN" sz="24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যশোর প্লেনে ও যশোর হতে মনিরামপুর বাসে যাওয়ার</a:t>
            </a:r>
            <a:endParaRPr lang="bn-BD" sz="20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bn-IN" sz="2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কত ?   </a:t>
            </a:r>
            <a:endParaRPr lang="en-US" sz="2000" dirty="0">
              <a:ln w="11430">
                <a:solidFill>
                  <a:srgbClr val="3333FF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9600" y="1159388"/>
            <a:ext cx="7948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লোকটির ঢাকা থেকে যশোর ট্রেনে ও যশোর হতে মনিরামপুর টেক্সসিতে যাওয়ার সম্ভাবনা </a:t>
            </a:r>
            <a:endParaRPr lang="en-US" sz="2000" dirty="0"/>
          </a:p>
        </p:txBody>
      </p:sp>
      <p:sp>
        <p:nvSpPr>
          <p:cNvPr id="61" name="Rectangle 60"/>
          <p:cNvSpPr/>
          <p:nvPr/>
        </p:nvSpPr>
        <p:spPr>
          <a:xfrm>
            <a:off x="1950309" y="4961930"/>
            <a:ext cx="2926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 [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যশোর প্লেনে  ও মনিরামপুর বাসে 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44245" y="1873430"/>
            <a:ext cx="3093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 [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যশোর ট্রেনে ও মনিরামপুর ট্যাক্সিতে 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1"/>
          <p:cNvSpPr txBox="1"/>
          <p:nvPr/>
        </p:nvSpPr>
        <p:spPr>
          <a:xfrm>
            <a:off x="5034943" y="4938847"/>
            <a:ext cx="383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/>
              <a:t>=</a:t>
            </a:r>
            <a:endParaRPr lang="en-US" dirty="0"/>
          </a:p>
        </p:txBody>
      </p:sp>
      <p:sp>
        <p:nvSpPr>
          <p:cNvPr id="65" name="TextBox 62"/>
          <p:cNvSpPr txBox="1"/>
          <p:nvPr/>
        </p:nvSpPr>
        <p:spPr>
          <a:xfrm>
            <a:off x="5942574" y="4849210"/>
            <a:ext cx="30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66" name="TextBox 63"/>
          <p:cNvSpPr txBox="1"/>
          <p:nvPr/>
        </p:nvSpPr>
        <p:spPr>
          <a:xfrm>
            <a:off x="7058174" y="5018487"/>
            <a:ext cx="383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7510255" y="4748508"/>
                <a:ext cx="62228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400" b="1" i="1" smtClean="0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255" y="4748508"/>
                <a:ext cx="622286" cy="786177"/>
              </a:xfrm>
              <a:prstGeom prst="rect">
                <a:avLst/>
              </a:prstGeom>
              <a:blipFill rotWithShape="1">
                <a:blip r:embed="rId2"/>
                <a:stretch>
                  <a:fillRect r="-19608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49"/>
          <p:cNvSpPr txBox="1"/>
          <p:nvPr/>
        </p:nvSpPr>
        <p:spPr>
          <a:xfrm>
            <a:off x="5048081" y="1819707"/>
            <a:ext cx="383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/>
              <a:t>=</a:t>
            </a:r>
            <a:endParaRPr lang="en-US" dirty="0"/>
          </a:p>
        </p:txBody>
      </p:sp>
      <p:sp>
        <p:nvSpPr>
          <p:cNvPr id="69" name="TextBox 55"/>
          <p:cNvSpPr txBox="1"/>
          <p:nvPr/>
        </p:nvSpPr>
        <p:spPr>
          <a:xfrm>
            <a:off x="6520327" y="1735068"/>
            <a:ext cx="30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70" name="TextBox 57"/>
          <p:cNvSpPr txBox="1"/>
          <p:nvPr/>
        </p:nvSpPr>
        <p:spPr>
          <a:xfrm>
            <a:off x="7565818" y="1897421"/>
            <a:ext cx="383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7912914" y="1653552"/>
                <a:ext cx="644728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4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8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23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9733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7166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4600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2034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9467" algn="l" defTabSz="1054867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b="1" i="1" smtClean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bn-BD" sz="32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914" y="1653552"/>
                <a:ext cx="644728" cy="788742"/>
              </a:xfrm>
              <a:prstGeom prst="rect">
                <a:avLst/>
              </a:prstGeom>
              <a:blipFill rotWithShape="1">
                <a:blip r:embed="rId3"/>
                <a:stretch>
                  <a:fillRect r="-36792" b="-2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011808" y="1660915"/>
                <a:ext cx="465192" cy="791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b="1" i="1" smtClean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bn-BD" sz="32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808" y="1660915"/>
                <a:ext cx="465192" cy="791114"/>
              </a:xfrm>
              <a:prstGeom prst="rect">
                <a:avLst/>
              </a:prstGeom>
              <a:blipFill rotWithShape="1">
                <a:blip r:embed="rId4"/>
                <a:stretch>
                  <a:fillRect l="-2597" r="-50649" b="-2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998850" y="1647044"/>
                <a:ext cx="465192" cy="801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bn-BD" sz="32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850" y="1647044"/>
                <a:ext cx="465192" cy="801758"/>
              </a:xfrm>
              <a:prstGeom prst="rect">
                <a:avLst/>
              </a:prstGeom>
              <a:blipFill rotWithShape="1">
                <a:blip r:embed="rId5"/>
                <a:stretch>
                  <a:fillRect l="-2632" r="-52632" b="-2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5418474" y="4840230"/>
                <a:ext cx="36580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b="1" i="1" smtClean="0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b="1" i="1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74" y="4840230"/>
                <a:ext cx="365806" cy="612732"/>
              </a:xfrm>
              <a:prstGeom prst="rect">
                <a:avLst/>
              </a:prstGeom>
              <a:blipFill rotWithShape="1">
                <a:blip r:embed="rId6"/>
                <a:stretch>
                  <a:fillRect r="-21667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6483530" y="4849210"/>
                <a:ext cx="37542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b="1" i="1" smtClean="0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530" y="4849210"/>
                <a:ext cx="375424" cy="612732"/>
              </a:xfrm>
              <a:prstGeom prst="rect">
                <a:avLst/>
              </a:prstGeom>
              <a:blipFill rotWithShape="1">
                <a:blip r:embed="rId7"/>
                <a:stretch>
                  <a:fillRect r="-21311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97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1" grpId="0" build="allAtOnce"/>
      <p:bldP spid="63" grpId="0" build="allAtOnce"/>
      <p:bldP spid="64" grpId="0" build="allAtOnce"/>
      <p:bldP spid="65" grpId="0" build="allAtOnce"/>
      <p:bldP spid="66" grpId="0" build="allAtOnce"/>
      <p:bldP spid="67" grpId="0" build="allAtOnce"/>
      <p:bldP spid="68" grpId="0" build="allAtOnce"/>
      <p:bldP spid="69" grpId="0" build="allAtOnce"/>
      <p:bldP spid="70" grpId="0" build="allAtOnce"/>
      <p:bldP spid="71" grpId="0" build="allAtOnce"/>
      <p:bldP spid="72" grpId="0" build="allAtOnce"/>
      <p:bldP spid="73" grpId="0" build="allAtOnce"/>
      <p:bldP spid="74" grpId="0" build="allAtOnce"/>
      <p:bldP spid="7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105400" y="214183"/>
            <a:ext cx="3196517" cy="928688"/>
          </a:xfrm>
          <a:prstGeom prst="roundRect">
            <a:avLst>
              <a:gd name="adj" fmla="val 8179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81000" y="2819400"/>
            <a:ext cx="6667502" cy="3200400"/>
          </a:xfrm>
          <a:prstGeom prst="round2DiagRect">
            <a:avLst>
              <a:gd name="adj1" fmla="val 0"/>
              <a:gd name="adj2" fmla="val 19845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7"/>
          <p:cNvSpPr txBox="1"/>
          <p:nvPr/>
        </p:nvSpPr>
        <p:spPr>
          <a:xfrm>
            <a:off x="381000" y="3200400"/>
            <a:ext cx="6171858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একটি ছক্কা ও দুইটি মুদ্রা নিক্ষেপ করা হলে </a:t>
            </a:r>
            <a:endParaRPr lang="en-U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ঘটনার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Probability Tree </a:t>
            </a:r>
            <a:endParaRPr lang="bn-BD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 কর এবং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P(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বিজোড় সংখ্যা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 (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জোড় সংখ্যা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4499"/>
            <a:ext cx="4648200" cy="24587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5325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2731618" y="156007"/>
            <a:ext cx="3354161" cy="830997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91307" y="3942551"/>
            <a:ext cx="762001" cy="593109"/>
          </a:xfrm>
          <a:custGeom>
            <a:avLst/>
            <a:gdLst>
              <a:gd name="connsiteX0" fmla="*/ 0 w 2062987"/>
              <a:gd name="connsiteY0" fmla="*/ 103149 h 1031493"/>
              <a:gd name="connsiteX1" fmla="*/ 103149 w 2062987"/>
              <a:gd name="connsiteY1" fmla="*/ 0 h 1031493"/>
              <a:gd name="connsiteX2" fmla="*/ 1959838 w 2062987"/>
              <a:gd name="connsiteY2" fmla="*/ 0 h 1031493"/>
              <a:gd name="connsiteX3" fmla="*/ 2062987 w 2062987"/>
              <a:gd name="connsiteY3" fmla="*/ 103149 h 1031493"/>
              <a:gd name="connsiteX4" fmla="*/ 2062987 w 2062987"/>
              <a:gd name="connsiteY4" fmla="*/ 928344 h 1031493"/>
              <a:gd name="connsiteX5" fmla="*/ 1959838 w 2062987"/>
              <a:gd name="connsiteY5" fmla="*/ 1031493 h 1031493"/>
              <a:gd name="connsiteX6" fmla="*/ 103149 w 2062987"/>
              <a:gd name="connsiteY6" fmla="*/ 1031493 h 1031493"/>
              <a:gd name="connsiteX7" fmla="*/ 0 w 2062987"/>
              <a:gd name="connsiteY7" fmla="*/ 928344 h 1031493"/>
              <a:gd name="connsiteX8" fmla="*/ 0 w 2062987"/>
              <a:gd name="connsiteY8" fmla="*/ 103149 h 103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987" h="1031493">
                <a:moveTo>
                  <a:pt x="0" y="103149"/>
                </a:moveTo>
                <a:cubicBezTo>
                  <a:pt x="0" y="46181"/>
                  <a:pt x="46181" y="0"/>
                  <a:pt x="103149" y="0"/>
                </a:cubicBezTo>
                <a:lnTo>
                  <a:pt x="1959838" y="0"/>
                </a:lnTo>
                <a:cubicBezTo>
                  <a:pt x="2016806" y="0"/>
                  <a:pt x="2062987" y="46181"/>
                  <a:pt x="2062987" y="103149"/>
                </a:cubicBezTo>
                <a:lnTo>
                  <a:pt x="2062987" y="928344"/>
                </a:lnTo>
                <a:cubicBezTo>
                  <a:pt x="2062987" y="985312"/>
                  <a:pt x="2016806" y="1031493"/>
                  <a:pt x="1959838" y="1031493"/>
                </a:cubicBezTo>
                <a:lnTo>
                  <a:pt x="103149" y="1031493"/>
                </a:lnTo>
                <a:cubicBezTo>
                  <a:pt x="46181" y="1031493"/>
                  <a:pt x="0" y="985312"/>
                  <a:pt x="0" y="928344"/>
                </a:cubicBezTo>
                <a:lnTo>
                  <a:pt x="0" y="103149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0216" tIns="70216" rIns="70216" bIns="70216" numCol="1" spcCol="1270" anchor="ctr" anchorCtr="0">
            <a:no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A</a:t>
            </a:r>
            <a:endParaRPr lang="en-US" sz="3200" kern="1200" dirty="0"/>
          </a:p>
        </p:txBody>
      </p:sp>
      <p:sp>
        <p:nvSpPr>
          <p:cNvPr id="5" name="Freeform 4"/>
          <p:cNvSpPr/>
          <p:nvPr/>
        </p:nvSpPr>
        <p:spPr>
          <a:xfrm rot="19720389" flipV="1">
            <a:off x="1159491" y="3804498"/>
            <a:ext cx="1028366" cy="72540"/>
          </a:xfrm>
          <a:custGeom>
            <a:avLst/>
            <a:gdLst>
              <a:gd name="connsiteX0" fmla="*/ 0 w 1445012"/>
              <a:gd name="connsiteY0" fmla="*/ 17204 h 34409"/>
              <a:gd name="connsiteX1" fmla="*/ 1445012 w 1445012"/>
              <a:gd name="connsiteY1" fmla="*/ 17204 h 3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5012" h="34409">
                <a:moveTo>
                  <a:pt x="0" y="17204"/>
                </a:moveTo>
                <a:lnTo>
                  <a:pt x="1445012" y="17204"/>
                </a:lnTo>
              </a:path>
            </a:pathLst>
          </a:custGeom>
          <a:ln w="571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699080" tIns="-18921" rIns="699081" bIns="-18920" numCol="1" spcCol="1270" anchor="ctr" anchorCtr="0">
            <a:no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6" name="Freeform 5"/>
          <p:cNvSpPr/>
          <p:nvPr/>
        </p:nvSpPr>
        <p:spPr>
          <a:xfrm>
            <a:off x="2050718" y="3437622"/>
            <a:ext cx="968325" cy="535182"/>
          </a:xfrm>
          <a:custGeom>
            <a:avLst/>
            <a:gdLst>
              <a:gd name="connsiteX0" fmla="*/ 0 w 2062987"/>
              <a:gd name="connsiteY0" fmla="*/ 103149 h 1031493"/>
              <a:gd name="connsiteX1" fmla="*/ 103149 w 2062987"/>
              <a:gd name="connsiteY1" fmla="*/ 0 h 1031493"/>
              <a:gd name="connsiteX2" fmla="*/ 1959838 w 2062987"/>
              <a:gd name="connsiteY2" fmla="*/ 0 h 1031493"/>
              <a:gd name="connsiteX3" fmla="*/ 2062987 w 2062987"/>
              <a:gd name="connsiteY3" fmla="*/ 103149 h 1031493"/>
              <a:gd name="connsiteX4" fmla="*/ 2062987 w 2062987"/>
              <a:gd name="connsiteY4" fmla="*/ 928344 h 1031493"/>
              <a:gd name="connsiteX5" fmla="*/ 1959838 w 2062987"/>
              <a:gd name="connsiteY5" fmla="*/ 1031493 h 1031493"/>
              <a:gd name="connsiteX6" fmla="*/ 103149 w 2062987"/>
              <a:gd name="connsiteY6" fmla="*/ 1031493 h 1031493"/>
              <a:gd name="connsiteX7" fmla="*/ 0 w 2062987"/>
              <a:gd name="connsiteY7" fmla="*/ 928344 h 1031493"/>
              <a:gd name="connsiteX8" fmla="*/ 0 w 2062987"/>
              <a:gd name="connsiteY8" fmla="*/ 103149 h 103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987" h="1031493">
                <a:moveTo>
                  <a:pt x="0" y="103149"/>
                </a:moveTo>
                <a:cubicBezTo>
                  <a:pt x="0" y="46181"/>
                  <a:pt x="46181" y="0"/>
                  <a:pt x="103149" y="0"/>
                </a:cubicBezTo>
                <a:lnTo>
                  <a:pt x="1959838" y="0"/>
                </a:lnTo>
                <a:cubicBezTo>
                  <a:pt x="2016806" y="0"/>
                  <a:pt x="2062987" y="46181"/>
                  <a:pt x="2062987" y="103149"/>
                </a:cubicBezTo>
                <a:lnTo>
                  <a:pt x="2062987" y="928344"/>
                </a:lnTo>
                <a:cubicBezTo>
                  <a:pt x="2062987" y="985312"/>
                  <a:pt x="2016806" y="1031493"/>
                  <a:pt x="1959838" y="1031493"/>
                </a:cubicBezTo>
                <a:lnTo>
                  <a:pt x="103149" y="1031493"/>
                </a:lnTo>
                <a:cubicBezTo>
                  <a:pt x="46181" y="1031493"/>
                  <a:pt x="0" y="985312"/>
                  <a:pt x="0" y="928344"/>
                </a:cubicBezTo>
                <a:lnTo>
                  <a:pt x="0" y="103149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70216" tIns="70216" rIns="70216" bIns="70216" numCol="1" spcCol="1270" anchor="ctr" anchorCtr="0">
            <a:no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B</a:t>
            </a:r>
            <a:endParaRPr lang="en-US" sz="3200" kern="1200" dirty="0"/>
          </a:p>
        </p:txBody>
      </p:sp>
      <p:sp>
        <p:nvSpPr>
          <p:cNvPr id="7" name="Freeform 6"/>
          <p:cNvSpPr/>
          <p:nvPr/>
        </p:nvSpPr>
        <p:spPr>
          <a:xfrm rot="19457599">
            <a:off x="2824721" y="3414763"/>
            <a:ext cx="918285" cy="45719"/>
          </a:xfrm>
          <a:custGeom>
            <a:avLst/>
            <a:gdLst>
              <a:gd name="connsiteX0" fmla="*/ 0 w 1016230"/>
              <a:gd name="connsiteY0" fmla="*/ 17204 h 34409"/>
              <a:gd name="connsiteX1" fmla="*/ 1016230 w 1016230"/>
              <a:gd name="connsiteY1" fmla="*/ 17204 h 3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230" h="34409">
                <a:moveTo>
                  <a:pt x="0" y="17204"/>
                </a:moveTo>
                <a:lnTo>
                  <a:pt x="1016230" y="17204"/>
                </a:lnTo>
              </a:path>
            </a:pathLst>
          </a:cu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495408" tIns="-8202" rIns="495410" bIns="-8201" numCol="1" spcCol="1270" anchor="ctr" anchorCtr="0">
            <a:no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8" name="Freeform 7"/>
          <p:cNvSpPr/>
          <p:nvPr/>
        </p:nvSpPr>
        <p:spPr>
          <a:xfrm>
            <a:off x="3619623" y="3054819"/>
            <a:ext cx="982868" cy="590154"/>
          </a:xfrm>
          <a:custGeom>
            <a:avLst/>
            <a:gdLst>
              <a:gd name="connsiteX0" fmla="*/ 0 w 2062987"/>
              <a:gd name="connsiteY0" fmla="*/ 103149 h 1031493"/>
              <a:gd name="connsiteX1" fmla="*/ 103149 w 2062987"/>
              <a:gd name="connsiteY1" fmla="*/ 0 h 1031493"/>
              <a:gd name="connsiteX2" fmla="*/ 1959838 w 2062987"/>
              <a:gd name="connsiteY2" fmla="*/ 0 h 1031493"/>
              <a:gd name="connsiteX3" fmla="*/ 2062987 w 2062987"/>
              <a:gd name="connsiteY3" fmla="*/ 103149 h 1031493"/>
              <a:gd name="connsiteX4" fmla="*/ 2062987 w 2062987"/>
              <a:gd name="connsiteY4" fmla="*/ 928344 h 1031493"/>
              <a:gd name="connsiteX5" fmla="*/ 1959838 w 2062987"/>
              <a:gd name="connsiteY5" fmla="*/ 1031493 h 1031493"/>
              <a:gd name="connsiteX6" fmla="*/ 103149 w 2062987"/>
              <a:gd name="connsiteY6" fmla="*/ 1031493 h 1031493"/>
              <a:gd name="connsiteX7" fmla="*/ 0 w 2062987"/>
              <a:gd name="connsiteY7" fmla="*/ 928344 h 1031493"/>
              <a:gd name="connsiteX8" fmla="*/ 0 w 2062987"/>
              <a:gd name="connsiteY8" fmla="*/ 103149 h 103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987" h="1031493">
                <a:moveTo>
                  <a:pt x="0" y="103149"/>
                </a:moveTo>
                <a:cubicBezTo>
                  <a:pt x="0" y="46181"/>
                  <a:pt x="46181" y="0"/>
                  <a:pt x="103149" y="0"/>
                </a:cubicBezTo>
                <a:lnTo>
                  <a:pt x="1959838" y="0"/>
                </a:lnTo>
                <a:cubicBezTo>
                  <a:pt x="2016806" y="0"/>
                  <a:pt x="2062987" y="46181"/>
                  <a:pt x="2062987" y="103149"/>
                </a:cubicBezTo>
                <a:lnTo>
                  <a:pt x="2062987" y="928344"/>
                </a:lnTo>
                <a:cubicBezTo>
                  <a:pt x="2062987" y="985312"/>
                  <a:pt x="2016806" y="1031493"/>
                  <a:pt x="1959838" y="1031493"/>
                </a:cubicBezTo>
                <a:lnTo>
                  <a:pt x="103149" y="1031493"/>
                </a:lnTo>
                <a:cubicBezTo>
                  <a:pt x="46181" y="1031493"/>
                  <a:pt x="0" y="985312"/>
                  <a:pt x="0" y="928344"/>
                </a:cubicBezTo>
                <a:lnTo>
                  <a:pt x="0" y="103149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70216" tIns="70216" rIns="70216" bIns="70216" numCol="1" spcCol="1270" anchor="ctr" anchorCtr="0">
            <a:no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B</a:t>
            </a:r>
            <a:endParaRPr lang="en-US" sz="3200" kern="1200" dirty="0"/>
          </a:p>
        </p:txBody>
      </p:sp>
      <p:sp>
        <p:nvSpPr>
          <p:cNvPr id="9" name="Freeform 8"/>
          <p:cNvSpPr/>
          <p:nvPr/>
        </p:nvSpPr>
        <p:spPr>
          <a:xfrm rot="1360009">
            <a:off x="2864068" y="3802153"/>
            <a:ext cx="824898" cy="45719"/>
          </a:xfrm>
          <a:custGeom>
            <a:avLst/>
            <a:gdLst>
              <a:gd name="connsiteX0" fmla="*/ 0 w 1016230"/>
              <a:gd name="connsiteY0" fmla="*/ 17204 h 34409"/>
              <a:gd name="connsiteX1" fmla="*/ 1016230 w 1016230"/>
              <a:gd name="connsiteY1" fmla="*/ 17204 h 3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230" h="34409">
                <a:moveTo>
                  <a:pt x="0" y="17204"/>
                </a:moveTo>
                <a:lnTo>
                  <a:pt x="1016230" y="17204"/>
                </a:lnTo>
              </a:path>
            </a:pathLst>
          </a:cu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495409" tIns="-8201" rIns="495409" bIns="-8202" numCol="1" spcCol="1270" anchor="ctr" anchorCtr="0">
            <a:no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0" name="Freeform 9"/>
          <p:cNvSpPr/>
          <p:nvPr/>
        </p:nvSpPr>
        <p:spPr>
          <a:xfrm>
            <a:off x="3619623" y="3860757"/>
            <a:ext cx="982868" cy="556657"/>
          </a:xfrm>
          <a:custGeom>
            <a:avLst/>
            <a:gdLst>
              <a:gd name="connsiteX0" fmla="*/ 0 w 2062987"/>
              <a:gd name="connsiteY0" fmla="*/ 103149 h 1031493"/>
              <a:gd name="connsiteX1" fmla="*/ 103149 w 2062987"/>
              <a:gd name="connsiteY1" fmla="*/ 0 h 1031493"/>
              <a:gd name="connsiteX2" fmla="*/ 1959838 w 2062987"/>
              <a:gd name="connsiteY2" fmla="*/ 0 h 1031493"/>
              <a:gd name="connsiteX3" fmla="*/ 2062987 w 2062987"/>
              <a:gd name="connsiteY3" fmla="*/ 103149 h 1031493"/>
              <a:gd name="connsiteX4" fmla="*/ 2062987 w 2062987"/>
              <a:gd name="connsiteY4" fmla="*/ 928344 h 1031493"/>
              <a:gd name="connsiteX5" fmla="*/ 1959838 w 2062987"/>
              <a:gd name="connsiteY5" fmla="*/ 1031493 h 1031493"/>
              <a:gd name="connsiteX6" fmla="*/ 103149 w 2062987"/>
              <a:gd name="connsiteY6" fmla="*/ 1031493 h 1031493"/>
              <a:gd name="connsiteX7" fmla="*/ 0 w 2062987"/>
              <a:gd name="connsiteY7" fmla="*/ 928344 h 1031493"/>
              <a:gd name="connsiteX8" fmla="*/ 0 w 2062987"/>
              <a:gd name="connsiteY8" fmla="*/ 103149 h 103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987" h="1031493">
                <a:moveTo>
                  <a:pt x="0" y="103149"/>
                </a:moveTo>
                <a:cubicBezTo>
                  <a:pt x="0" y="46181"/>
                  <a:pt x="46181" y="0"/>
                  <a:pt x="103149" y="0"/>
                </a:cubicBezTo>
                <a:lnTo>
                  <a:pt x="1959838" y="0"/>
                </a:lnTo>
                <a:cubicBezTo>
                  <a:pt x="2016806" y="0"/>
                  <a:pt x="2062987" y="46181"/>
                  <a:pt x="2062987" y="103149"/>
                </a:cubicBezTo>
                <a:lnTo>
                  <a:pt x="2062987" y="928344"/>
                </a:lnTo>
                <a:cubicBezTo>
                  <a:pt x="2062987" y="985312"/>
                  <a:pt x="2016806" y="1031493"/>
                  <a:pt x="1959838" y="1031493"/>
                </a:cubicBezTo>
                <a:lnTo>
                  <a:pt x="103149" y="1031493"/>
                </a:lnTo>
                <a:cubicBezTo>
                  <a:pt x="46181" y="1031493"/>
                  <a:pt x="0" y="985312"/>
                  <a:pt x="0" y="928344"/>
                </a:cubicBezTo>
                <a:lnTo>
                  <a:pt x="0" y="103149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0216" tIns="70216" rIns="70216" bIns="70216" numCol="1" spcCol="1270" anchor="ctr" anchorCtr="0">
            <a:no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C</a:t>
            </a:r>
            <a:endParaRPr lang="en-US" sz="3200" kern="1200" dirty="0"/>
          </a:p>
        </p:txBody>
      </p:sp>
      <p:sp>
        <p:nvSpPr>
          <p:cNvPr id="11" name="Freeform 10"/>
          <p:cNvSpPr/>
          <p:nvPr/>
        </p:nvSpPr>
        <p:spPr>
          <a:xfrm rot="2515835" flipV="1">
            <a:off x="1018729" y="4618166"/>
            <a:ext cx="1293686" cy="415398"/>
          </a:xfrm>
          <a:custGeom>
            <a:avLst/>
            <a:gdLst>
              <a:gd name="connsiteX0" fmla="*/ 0 w 1445012"/>
              <a:gd name="connsiteY0" fmla="*/ 17204 h 34409"/>
              <a:gd name="connsiteX1" fmla="*/ 1445012 w 1445012"/>
              <a:gd name="connsiteY1" fmla="*/ 17204 h 3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5012" h="34409">
                <a:moveTo>
                  <a:pt x="0" y="17204"/>
                </a:moveTo>
                <a:lnTo>
                  <a:pt x="1445012" y="17204"/>
                </a:lnTo>
              </a:path>
            </a:pathLst>
          </a:custGeom>
          <a:ln w="571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699081" tIns="-18921" rIns="699081" bIns="-18920" numCol="1" spcCol="1270" anchor="ctr" anchorCtr="0">
            <a:no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2" name="Freeform 11"/>
          <p:cNvSpPr/>
          <p:nvPr/>
        </p:nvSpPr>
        <p:spPr>
          <a:xfrm>
            <a:off x="2087787" y="4928080"/>
            <a:ext cx="968326" cy="560876"/>
          </a:xfrm>
          <a:custGeom>
            <a:avLst/>
            <a:gdLst>
              <a:gd name="connsiteX0" fmla="*/ 0 w 2062987"/>
              <a:gd name="connsiteY0" fmla="*/ 103149 h 1031493"/>
              <a:gd name="connsiteX1" fmla="*/ 103149 w 2062987"/>
              <a:gd name="connsiteY1" fmla="*/ 0 h 1031493"/>
              <a:gd name="connsiteX2" fmla="*/ 1959838 w 2062987"/>
              <a:gd name="connsiteY2" fmla="*/ 0 h 1031493"/>
              <a:gd name="connsiteX3" fmla="*/ 2062987 w 2062987"/>
              <a:gd name="connsiteY3" fmla="*/ 103149 h 1031493"/>
              <a:gd name="connsiteX4" fmla="*/ 2062987 w 2062987"/>
              <a:gd name="connsiteY4" fmla="*/ 928344 h 1031493"/>
              <a:gd name="connsiteX5" fmla="*/ 1959838 w 2062987"/>
              <a:gd name="connsiteY5" fmla="*/ 1031493 h 1031493"/>
              <a:gd name="connsiteX6" fmla="*/ 103149 w 2062987"/>
              <a:gd name="connsiteY6" fmla="*/ 1031493 h 1031493"/>
              <a:gd name="connsiteX7" fmla="*/ 0 w 2062987"/>
              <a:gd name="connsiteY7" fmla="*/ 928344 h 1031493"/>
              <a:gd name="connsiteX8" fmla="*/ 0 w 2062987"/>
              <a:gd name="connsiteY8" fmla="*/ 103149 h 103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987" h="1031493">
                <a:moveTo>
                  <a:pt x="0" y="103149"/>
                </a:moveTo>
                <a:cubicBezTo>
                  <a:pt x="0" y="46181"/>
                  <a:pt x="46181" y="0"/>
                  <a:pt x="103149" y="0"/>
                </a:cubicBezTo>
                <a:lnTo>
                  <a:pt x="1959838" y="0"/>
                </a:lnTo>
                <a:cubicBezTo>
                  <a:pt x="2016806" y="0"/>
                  <a:pt x="2062987" y="46181"/>
                  <a:pt x="2062987" y="103149"/>
                </a:cubicBezTo>
                <a:lnTo>
                  <a:pt x="2062987" y="928344"/>
                </a:lnTo>
                <a:cubicBezTo>
                  <a:pt x="2062987" y="985312"/>
                  <a:pt x="2016806" y="1031493"/>
                  <a:pt x="1959838" y="1031493"/>
                </a:cubicBezTo>
                <a:lnTo>
                  <a:pt x="103149" y="1031493"/>
                </a:lnTo>
                <a:cubicBezTo>
                  <a:pt x="46181" y="1031493"/>
                  <a:pt x="0" y="985312"/>
                  <a:pt x="0" y="928344"/>
                </a:cubicBezTo>
                <a:lnTo>
                  <a:pt x="0" y="103149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0216" tIns="70216" rIns="70216" bIns="70216" numCol="1" spcCol="1270" anchor="ctr" anchorCtr="0">
            <a:no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C</a:t>
            </a:r>
            <a:endParaRPr lang="en-US" sz="3200" kern="1200" dirty="0"/>
          </a:p>
        </p:txBody>
      </p:sp>
      <p:sp>
        <p:nvSpPr>
          <p:cNvPr id="13" name="Freeform 12"/>
          <p:cNvSpPr/>
          <p:nvPr/>
        </p:nvSpPr>
        <p:spPr>
          <a:xfrm rot="19747311">
            <a:off x="2980209" y="4997501"/>
            <a:ext cx="693035" cy="280061"/>
          </a:xfrm>
          <a:custGeom>
            <a:avLst/>
            <a:gdLst>
              <a:gd name="connsiteX0" fmla="*/ 0 w 1016230"/>
              <a:gd name="connsiteY0" fmla="*/ 17204 h 34409"/>
              <a:gd name="connsiteX1" fmla="*/ 1016230 w 1016230"/>
              <a:gd name="connsiteY1" fmla="*/ 17204 h 3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230" h="34409">
                <a:moveTo>
                  <a:pt x="0" y="17204"/>
                </a:moveTo>
                <a:lnTo>
                  <a:pt x="1016230" y="17204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495408" tIns="-8202" rIns="495410" bIns="-8201" numCol="1" spcCol="1270" anchor="ctr" anchorCtr="0">
            <a:no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4" name="Freeform 13"/>
          <p:cNvSpPr/>
          <p:nvPr/>
        </p:nvSpPr>
        <p:spPr>
          <a:xfrm>
            <a:off x="3619623" y="4548146"/>
            <a:ext cx="982868" cy="512937"/>
          </a:xfrm>
          <a:custGeom>
            <a:avLst/>
            <a:gdLst>
              <a:gd name="connsiteX0" fmla="*/ 0 w 2062987"/>
              <a:gd name="connsiteY0" fmla="*/ 103149 h 1031493"/>
              <a:gd name="connsiteX1" fmla="*/ 103149 w 2062987"/>
              <a:gd name="connsiteY1" fmla="*/ 0 h 1031493"/>
              <a:gd name="connsiteX2" fmla="*/ 1959838 w 2062987"/>
              <a:gd name="connsiteY2" fmla="*/ 0 h 1031493"/>
              <a:gd name="connsiteX3" fmla="*/ 2062987 w 2062987"/>
              <a:gd name="connsiteY3" fmla="*/ 103149 h 1031493"/>
              <a:gd name="connsiteX4" fmla="*/ 2062987 w 2062987"/>
              <a:gd name="connsiteY4" fmla="*/ 928344 h 1031493"/>
              <a:gd name="connsiteX5" fmla="*/ 1959838 w 2062987"/>
              <a:gd name="connsiteY5" fmla="*/ 1031493 h 1031493"/>
              <a:gd name="connsiteX6" fmla="*/ 103149 w 2062987"/>
              <a:gd name="connsiteY6" fmla="*/ 1031493 h 1031493"/>
              <a:gd name="connsiteX7" fmla="*/ 0 w 2062987"/>
              <a:gd name="connsiteY7" fmla="*/ 928344 h 1031493"/>
              <a:gd name="connsiteX8" fmla="*/ 0 w 2062987"/>
              <a:gd name="connsiteY8" fmla="*/ 103149 h 103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987" h="1031493">
                <a:moveTo>
                  <a:pt x="0" y="103149"/>
                </a:moveTo>
                <a:cubicBezTo>
                  <a:pt x="0" y="46181"/>
                  <a:pt x="46181" y="0"/>
                  <a:pt x="103149" y="0"/>
                </a:cubicBezTo>
                <a:lnTo>
                  <a:pt x="1959838" y="0"/>
                </a:lnTo>
                <a:cubicBezTo>
                  <a:pt x="2016806" y="0"/>
                  <a:pt x="2062987" y="46181"/>
                  <a:pt x="2062987" y="103149"/>
                </a:cubicBezTo>
                <a:lnTo>
                  <a:pt x="2062987" y="928344"/>
                </a:lnTo>
                <a:cubicBezTo>
                  <a:pt x="2062987" y="985312"/>
                  <a:pt x="2016806" y="1031493"/>
                  <a:pt x="1959838" y="1031493"/>
                </a:cubicBezTo>
                <a:lnTo>
                  <a:pt x="103149" y="1031493"/>
                </a:lnTo>
                <a:cubicBezTo>
                  <a:pt x="46181" y="1031493"/>
                  <a:pt x="0" y="985312"/>
                  <a:pt x="0" y="928344"/>
                </a:cubicBezTo>
                <a:lnTo>
                  <a:pt x="0" y="103149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70216" tIns="70216" rIns="70216" bIns="70216" numCol="1" spcCol="1270" anchor="ctr" anchorCtr="0">
            <a:no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B</a:t>
            </a:r>
            <a:endParaRPr lang="en-US" sz="3200" kern="1200" dirty="0"/>
          </a:p>
        </p:txBody>
      </p:sp>
      <p:sp>
        <p:nvSpPr>
          <p:cNvPr id="15" name="Freeform 14"/>
          <p:cNvSpPr/>
          <p:nvPr/>
        </p:nvSpPr>
        <p:spPr>
          <a:xfrm rot="2104547" flipV="1">
            <a:off x="2938130" y="5485035"/>
            <a:ext cx="899243" cy="72554"/>
          </a:xfrm>
          <a:custGeom>
            <a:avLst/>
            <a:gdLst>
              <a:gd name="connsiteX0" fmla="*/ 0 w 1016230"/>
              <a:gd name="connsiteY0" fmla="*/ 17204 h 34409"/>
              <a:gd name="connsiteX1" fmla="*/ 1016230 w 1016230"/>
              <a:gd name="connsiteY1" fmla="*/ 17204 h 3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230" h="34409">
                <a:moveTo>
                  <a:pt x="0" y="17204"/>
                </a:moveTo>
                <a:lnTo>
                  <a:pt x="1016230" y="17204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495409" tIns="-8201" rIns="495409" bIns="-8202" numCol="1" spcCol="1270" anchor="ctr" anchorCtr="0">
            <a:no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6" name="Freeform 15"/>
          <p:cNvSpPr/>
          <p:nvPr/>
        </p:nvSpPr>
        <p:spPr>
          <a:xfrm>
            <a:off x="3619623" y="5242433"/>
            <a:ext cx="1017672" cy="561933"/>
          </a:xfrm>
          <a:custGeom>
            <a:avLst/>
            <a:gdLst>
              <a:gd name="connsiteX0" fmla="*/ 0 w 2062987"/>
              <a:gd name="connsiteY0" fmla="*/ 103149 h 1031493"/>
              <a:gd name="connsiteX1" fmla="*/ 103149 w 2062987"/>
              <a:gd name="connsiteY1" fmla="*/ 0 h 1031493"/>
              <a:gd name="connsiteX2" fmla="*/ 1959838 w 2062987"/>
              <a:gd name="connsiteY2" fmla="*/ 0 h 1031493"/>
              <a:gd name="connsiteX3" fmla="*/ 2062987 w 2062987"/>
              <a:gd name="connsiteY3" fmla="*/ 103149 h 1031493"/>
              <a:gd name="connsiteX4" fmla="*/ 2062987 w 2062987"/>
              <a:gd name="connsiteY4" fmla="*/ 928344 h 1031493"/>
              <a:gd name="connsiteX5" fmla="*/ 1959838 w 2062987"/>
              <a:gd name="connsiteY5" fmla="*/ 1031493 h 1031493"/>
              <a:gd name="connsiteX6" fmla="*/ 103149 w 2062987"/>
              <a:gd name="connsiteY6" fmla="*/ 1031493 h 1031493"/>
              <a:gd name="connsiteX7" fmla="*/ 0 w 2062987"/>
              <a:gd name="connsiteY7" fmla="*/ 928344 h 1031493"/>
              <a:gd name="connsiteX8" fmla="*/ 0 w 2062987"/>
              <a:gd name="connsiteY8" fmla="*/ 103149 h 103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987" h="1031493">
                <a:moveTo>
                  <a:pt x="0" y="103149"/>
                </a:moveTo>
                <a:cubicBezTo>
                  <a:pt x="0" y="46181"/>
                  <a:pt x="46181" y="0"/>
                  <a:pt x="103149" y="0"/>
                </a:cubicBezTo>
                <a:lnTo>
                  <a:pt x="1959838" y="0"/>
                </a:lnTo>
                <a:cubicBezTo>
                  <a:pt x="2016806" y="0"/>
                  <a:pt x="2062987" y="46181"/>
                  <a:pt x="2062987" y="103149"/>
                </a:cubicBezTo>
                <a:lnTo>
                  <a:pt x="2062987" y="928344"/>
                </a:lnTo>
                <a:cubicBezTo>
                  <a:pt x="2062987" y="985312"/>
                  <a:pt x="2016806" y="1031493"/>
                  <a:pt x="1959838" y="1031493"/>
                </a:cubicBezTo>
                <a:lnTo>
                  <a:pt x="103149" y="1031493"/>
                </a:lnTo>
                <a:cubicBezTo>
                  <a:pt x="46181" y="1031493"/>
                  <a:pt x="0" y="985312"/>
                  <a:pt x="0" y="928344"/>
                </a:cubicBezTo>
                <a:lnTo>
                  <a:pt x="0" y="103149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0216" tIns="70216" rIns="70216" bIns="70216" numCol="1" spcCol="1270" anchor="ctr" anchorCtr="0">
            <a:no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C</a:t>
            </a:r>
            <a:endParaRPr lang="en-US" sz="3200" kern="1200" dirty="0"/>
          </a:p>
        </p:txBody>
      </p:sp>
      <p:sp>
        <p:nvSpPr>
          <p:cNvPr id="17" name="TextBox 1"/>
          <p:cNvSpPr txBox="1"/>
          <p:nvPr/>
        </p:nvSpPr>
        <p:spPr>
          <a:xfrm>
            <a:off x="286840" y="1059597"/>
            <a:ext cx="7391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 সূর্যের চারিদিকে ঘোরে ,এটি কোন ধরনের ঘটনা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6289916" y="1677954"/>
            <a:ext cx="2667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নিশ্চিত ঘটনা 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6200000" flipH="1">
            <a:off x="313694" y="5018856"/>
            <a:ext cx="1356644" cy="447154"/>
          </a:xfrm>
          <a:prstGeom prst="bentConnector3">
            <a:avLst>
              <a:gd name="adj1" fmla="val 54554"/>
            </a:avLst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73052" y="5861888"/>
            <a:ext cx="5412728" cy="680296"/>
            <a:chOff x="1352056" y="5829518"/>
            <a:chExt cx="6190057" cy="709200"/>
          </a:xfrm>
        </p:grpSpPr>
        <p:sp>
          <p:nvSpPr>
            <p:cNvPr id="33" name="Freeform 32"/>
            <p:cNvSpPr/>
            <p:nvPr/>
          </p:nvSpPr>
          <p:spPr>
            <a:xfrm>
              <a:off x="1352056" y="5829518"/>
              <a:ext cx="2051707" cy="709200"/>
            </a:xfrm>
            <a:custGeom>
              <a:avLst/>
              <a:gdLst>
                <a:gd name="connsiteX0" fmla="*/ 0 w 1701477"/>
                <a:gd name="connsiteY0" fmla="*/ 70920 h 709200"/>
                <a:gd name="connsiteX1" fmla="*/ 70920 w 1701477"/>
                <a:gd name="connsiteY1" fmla="*/ 0 h 709200"/>
                <a:gd name="connsiteX2" fmla="*/ 1630557 w 1701477"/>
                <a:gd name="connsiteY2" fmla="*/ 0 h 709200"/>
                <a:gd name="connsiteX3" fmla="*/ 1701477 w 1701477"/>
                <a:gd name="connsiteY3" fmla="*/ 70920 h 709200"/>
                <a:gd name="connsiteX4" fmla="*/ 1701477 w 1701477"/>
                <a:gd name="connsiteY4" fmla="*/ 638280 h 709200"/>
                <a:gd name="connsiteX5" fmla="*/ 1630557 w 1701477"/>
                <a:gd name="connsiteY5" fmla="*/ 709200 h 709200"/>
                <a:gd name="connsiteX6" fmla="*/ 70920 w 1701477"/>
                <a:gd name="connsiteY6" fmla="*/ 709200 h 709200"/>
                <a:gd name="connsiteX7" fmla="*/ 0 w 1701477"/>
                <a:gd name="connsiteY7" fmla="*/ 638280 h 709200"/>
                <a:gd name="connsiteX8" fmla="*/ 0 w 1701477"/>
                <a:gd name="connsiteY8" fmla="*/ 70920 h 70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1477" h="709200">
                  <a:moveTo>
                    <a:pt x="0" y="70920"/>
                  </a:moveTo>
                  <a:cubicBezTo>
                    <a:pt x="0" y="31752"/>
                    <a:pt x="31752" y="0"/>
                    <a:pt x="70920" y="0"/>
                  </a:cubicBezTo>
                  <a:lnTo>
                    <a:pt x="1630557" y="0"/>
                  </a:lnTo>
                  <a:cubicBezTo>
                    <a:pt x="1669725" y="0"/>
                    <a:pt x="1701477" y="31752"/>
                    <a:pt x="1701477" y="70920"/>
                  </a:cubicBezTo>
                  <a:lnTo>
                    <a:pt x="1701477" y="638280"/>
                  </a:lnTo>
                  <a:cubicBezTo>
                    <a:pt x="1701477" y="677448"/>
                    <a:pt x="1669725" y="709200"/>
                    <a:pt x="1630557" y="709200"/>
                  </a:cubicBezTo>
                  <a:lnTo>
                    <a:pt x="70920" y="709200"/>
                  </a:lnTo>
                  <a:cubicBezTo>
                    <a:pt x="31752" y="709200"/>
                    <a:pt x="0" y="677448"/>
                    <a:pt x="0" y="638280"/>
                  </a:cubicBezTo>
                  <a:lnTo>
                    <a:pt x="0" y="70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072" tIns="135072" rIns="135072" bIns="1350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7433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54867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82300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09733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37166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64600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92034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219467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১ম মুদ্রার পিঠ </a:t>
              </a:r>
              <a:endParaRPr lang="en-US" sz="2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231205" y="5829518"/>
              <a:ext cx="1416421" cy="709200"/>
            </a:xfrm>
            <a:custGeom>
              <a:avLst/>
              <a:gdLst>
                <a:gd name="connsiteX0" fmla="*/ 0 w 1701477"/>
                <a:gd name="connsiteY0" fmla="*/ 70920 h 709200"/>
                <a:gd name="connsiteX1" fmla="*/ 70920 w 1701477"/>
                <a:gd name="connsiteY1" fmla="*/ 0 h 709200"/>
                <a:gd name="connsiteX2" fmla="*/ 1630557 w 1701477"/>
                <a:gd name="connsiteY2" fmla="*/ 0 h 709200"/>
                <a:gd name="connsiteX3" fmla="*/ 1701477 w 1701477"/>
                <a:gd name="connsiteY3" fmla="*/ 70920 h 709200"/>
                <a:gd name="connsiteX4" fmla="*/ 1701477 w 1701477"/>
                <a:gd name="connsiteY4" fmla="*/ 638280 h 709200"/>
                <a:gd name="connsiteX5" fmla="*/ 1630557 w 1701477"/>
                <a:gd name="connsiteY5" fmla="*/ 709200 h 709200"/>
                <a:gd name="connsiteX6" fmla="*/ 70920 w 1701477"/>
                <a:gd name="connsiteY6" fmla="*/ 709200 h 709200"/>
                <a:gd name="connsiteX7" fmla="*/ 0 w 1701477"/>
                <a:gd name="connsiteY7" fmla="*/ 638280 h 709200"/>
                <a:gd name="connsiteX8" fmla="*/ 0 w 1701477"/>
                <a:gd name="connsiteY8" fmla="*/ 70920 h 70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1477" h="709200">
                  <a:moveTo>
                    <a:pt x="0" y="70920"/>
                  </a:moveTo>
                  <a:cubicBezTo>
                    <a:pt x="0" y="31752"/>
                    <a:pt x="31752" y="0"/>
                    <a:pt x="70920" y="0"/>
                  </a:cubicBezTo>
                  <a:lnTo>
                    <a:pt x="1630557" y="0"/>
                  </a:lnTo>
                  <a:cubicBezTo>
                    <a:pt x="1669725" y="0"/>
                    <a:pt x="1701477" y="31752"/>
                    <a:pt x="1701477" y="70920"/>
                  </a:cubicBezTo>
                  <a:lnTo>
                    <a:pt x="1701477" y="638280"/>
                  </a:lnTo>
                  <a:cubicBezTo>
                    <a:pt x="1701477" y="677448"/>
                    <a:pt x="1669725" y="709200"/>
                    <a:pt x="1630557" y="709200"/>
                  </a:cubicBezTo>
                  <a:lnTo>
                    <a:pt x="70920" y="709200"/>
                  </a:lnTo>
                  <a:cubicBezTo>
                    <a:pt x="31752" y="709200"/>
                    <a:pt x="0" y="677448"/>
                    <a:pt x="0" y="638280"/>
                  </a:cubicBezTo>
                  <a:lnTo>
                    <a:pt x="0" y="70920"/>
                  </a:lnTo>
                  <a:close/>
                </a:path>
              </a:pathLst>
            </a:cu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072" tIns="135072" rIns="135072" bIns="1350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7433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54867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82300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09733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37166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64600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92034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219467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latin typeface="NikoshBAN" pitchFamily="2" charset="0"/>
                  <a:cs typeface="NikoshBAN" pitchFamily="2" charset="0"/>
                </a:rPr>
                <a:t>হেড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212237" y="5829518"/>
              <a:ext cx="1329876" cy="709200"/>
            </a:xfrm>
            <a:custGeom>
              <a:avLst/>
              <a:gdLst>
                <a:gd name="connsiteX0" fmla="*/ 0 w 1701477"/>
                <a:gd name="connsiteY0" fmla="*/ 70920 h 709200"/>
                <a:gd name="connsiteX1" fmla="*/ 70920 w 1701477"/>
                <a:gd name="connsiteY1" fmla="*/ 0 h 709200"/>
                <a:gd name="connsiteX2" fmla="*/ 1630557 w 1701477"/>
                <a:gd name="connsiteY2" fmla="*/ 0 h 709200"/>
                <a:gd name="connsiteX3" fmla="*/ 1701477 w 1701477"/>
                <a:gd name="connsiteY3" fmla="*/ 70920 h 709200"/>
                <a:gd name="connsiteX4" fmla="*/ 1701477 w 1701477"/>
                <a:gd name="connsiteY4" fmla="*/ 638280 h 709200"/>
                <a:gd name="connsiteX5" fmla="*/ 1630557 w 1701477"/>
                <a:gd name="connsiteY5" fmla="*/ 709200 h 709200"/>
                <a:gd name="connsiteX6" fmla="*/ 70920 w 1701477"/>
                <a:gd name="connsiteY6" fmla="*/ 709200 h 709200"/>
                <a:gd name="connsiteX7" fmla="*/ 0 w 1701477"/>
                <a:gd name="connsiteY7" fmla="*/ 638280 h 709200"/>
                <a:gd name="connsiteX8" fmla="*/ 0 w 1701477"/>
                <a:gd name="connsiteY8" fmla="*/ 70920 h 70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1477" h="709200">
                  <a:moveTo>
                    <a:pt x="0" y="70920"/>
                  </a:moveTo>
                  <a:cubicBezTo>
                    <a:pt x="0" y="31752"/>
                    <a:pt x="31752" y="0"/>
                    <a:pt x="70920" y="0"/>
                  </a:cubicBezTo>
                  <a:lnTo>
                    <a:pt x="1630557" y="0"/>
                  </a:lnTo>
                  <a:cubicBezTo>
                    <a:pt x="1669725" y="0"/>
                    <a:pt x="1701477" y="31752"/>
                    <a:pt x="1701477" y="70920"/>
                  </a:cubicBezTo>
                  <a:lnTo>
                    <a:pt x="1701477" y="638280"/>
                  </a:lnTo>
                  <a:cubicBezTo>
                    <a:pt x="1701477" y="677448"/>
                    <a:pt x="1669725" y="709200"/>
                    <a:pt x="1630557" y="709200"/>
                  </a:cubicBezTo>
                  <a:lnTo>
                    <a:pt x="70920" y="709200"/>
                  </a:lnTo>
                  <a:cubicBezTo>
                    <a:pt x="31752" y="709200"/>
                    <a:pt x="0" y="677448"/>
                    <a:pt x="0" y="638280"/>
                  </a:cubicBezTo>
                  <a:lnTo>
                    <a:pt x="0" y="7092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072" tIns="135072" rIns="135072" bIns="1350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7433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54867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82300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09733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37166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64600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92034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219467" algn="l" defTabSz="105486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টেল</a:t>
              </a:r>
              <a:endParaRPr lang="en-US" sz="2800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21" name="Elbow Connector 20"/>
          <p:cNvCxnSpPr/>
          <p:nvPr/>
        </p:nvCxnSpPr>
        <p:spPr>
          <a:xfrm rot="16200000" flipH="1">
            <a:off x="1870447" y="4390950"/>
            <a:ext cx="1756092" cy="1070741"/>
          </a:xfrm>
          <a:prstGeom prst="bentConnector3">
            <a:avLst>
              <a:gd name="adj1" fmla="val 17681"/>
            </a:avLst>
          </a:prstGeom>
          <a:ln w="38100">
            <a:solidFill>
              <a:srgbClr val="99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3056113" y="5061013"/>
            <a:ext cx="1914825" cy="1003811"/>
          </a:xfrm>
          <a:prstGeom prst="bentConnector3">
            <a:avLst>
              <a:gd name="adj1" fmla="val 102694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85932" y="2275141"/>
            <a:ext cx="4891375" cy="6010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Probability tree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নমুনা চিত্রঃ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933" y="1665541"/>
            <a:ext cx="4891375" cy="60960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 দুটি মুদ্রা একসাথে নিক্ষেপ করা হলো ।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233" y="633943"/>
            <a:ext cx="5748690" cy="547842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৩। নমুনা চিত্রটি হতে নমুনা ক্ষেত্রগুলো লেখ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2613" y="1765390"/>
            <a:ext cx="4176143" cy="490904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none">
            <a:sp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৪। দুইটি টেল আসার সম্ভাবনা কত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0580" y="4228147"/>
            <a:ext cx="4261103" cy="490904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none">
            <a:sp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৫। দুটি হেড না আসার সম্ভাবনা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06572" y="1279011"/>
                <a:ext cx="4788426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tint val="66000"/>
                      <a:satMod val="160000"/>
                    </a:srgbClr>
                  </a:gs>
                  <a:gs pos="50000">
                    <a:srgbClr val="00FF00">
                      <a:tint val="44500"/>
                      <a:satMod val="160000"/>
                    </a:srgbClr>
                  </a:gs>
                  <a:gs pos="100000">
                    <a:srgbClr val="00FF0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000" i="1" smtClean="0">
                        <a:latin typeface="Cambria Math"/>
                        <a:cs typeface="NikoshBAN" pitchFamily="2" charset="0"/>
                      </a:rPr>
                      <m:t>A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𝑛𝑠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:  </m:t>
                    </m:r>
                    <m:r>
                      <a:rPr lang="bn-BD" sz="2000" i="1">
                        <a:latin typeface="Cambria Math"/>
                        <a:cs typeface="NikoshBAN" pitchFamily="2" charset="0"/>
                      </a:rPr>
                      <m:t>নমুনা</m:t>
                    </m:r>
                    <m:r>
                      <a:rPr lang="bn-BD" sz="20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000" i="1">
                        <a:latin typeface="Cambria Math"/>
                        <a:cs typeface="NikoshBAN" pitchFamily="2" charset="0"/>
                      </a:rPr>
                      <m:t>ক্ষেত্র</m:t>
                    </m:r>
                    <m:r>
                      <a:rPr lang="bn-BD" sz="2000" i="1"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bn-BD" sz="2000" i="1">
                        <a:latin typeface="Cambria Math"/>
                        <a:cs typeface="NikoshBAN" pitchFamily="2" charset="0"/>
                      </a:rPr>
                      <m:t>হলোঃ</m:t>
                    </m:r>
                    <m:r>
                      <a:rPr lang="bn-BD" sz="2000" i="1">
                        <a:latin typeface="Cambria Math"/>
                        <a:cs typeface="NikoshBAN" pitchFamily="2" charset="0"/>
                      </a:rPr>
                      <m:t>  { 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BB , BC, CB , CC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72" y="1279011"/>
                <a:ext cx="478842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r="-318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8631" y="2381147"/>
                <a:ext cx="5809871" cy="1562479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tint val="66000"/>
                      <a:satMod val="160000"/>
                    </a:srgbClr>
                  </a:gs>
                  <a:gs pos="50000">
                    <a:srgbClr val="00FF00">
                      <a:tint val="44500"/>
                      <a:satMod val="160000"/>
                    </a:srgbClr>
                  </a:gs>
                  <a:gs pos="100000">
                    <a:srgbClr val="00FF0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Ans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দুইটি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টেল আসার অনুকূল ফলাফল ১ টি ।</a:t>
                </a:r>
              </a:p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সমগ্র সম্ভাব্য ফলাফল চারটি 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)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। </a:t>
                </a:r>
              </a:p>
              <a:p>
                <a:pPr algn="ctr"/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P(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দুইটি টেল 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)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31" y="2381147"/>
                <a:ext cx="5809871" cy="1562479"/>
              </a:xfrm>
              <a:prstGeom prst="rect">
                <a:avLst/>
              </a:prstGeom>
              <a:blipFill rotWithShape="1">
                <a:blip r:embed="rId3"/>
                <a:stretch>
                  <a:fillRect t="-351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29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19754799">
            <a:off x="168473" y="1165414"/>
            <a:ext cx="3005760" cy="857250"/>
          </a:xfrm>
          <a:prstGeom prst="roundRect">
            <a:avLst>
              <a:gd name="adj" fmla="val 27900"/>
            </a:avLst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11430">
                  <a:solidFill>
                    <a:srgbClr val="3820EC"/>
                  </a:solidFill>
                </a:ln>
                <a:solidFill>
                  <a:srgbClr val="3820E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ln w="11430">
                <a:solidFill>
                  <a:srgbClr val="3820EC"/>
                </a:solidFill>
              </a:ln>
              <a:solidFill>
                <a:srgbClr val="3820E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78" y="304799"/>
            <a:ext cx="4694831" cy="3145123"/>
          </a:xfrm>
          <a:prstGeom prst="rect">
            <a:avLst/>
          </a:prstGeom>
          <a:ln w="57150">
            <a:solidFill>
              <a:srgbClr val="3820E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79" y="304800"/>
            <a:ext cx="4694831" cy="3145123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7708" y="3559411"/>
            <a:ext cx="8763000" cy="2743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বাক্সে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সাদা বল 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লাল বল 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সবুজ বল আছে । উহা হতে একটি বল নিয়া হলো 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সম্ভাবনা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tree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অঙ্কন কর  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সাহায্যে নিচের সম্যসার সমাধান বাড়ি থেকে করে আনবে 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(i)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বলটি লাল অথবা সবুজ হওয়ার সম্ভাবনা কত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(ii)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বলটি সাদা কিন্তু লাল না হওয়ার সম্ভাবনা নির্ণয় কর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4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UF\Desktop\পিক\CdSRtiVXIAAxD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553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3962400"/>
            <a:ext cx="6400800" cy="9144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5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4269" y="1981198"/>
            <a:ext cx="2415439" cy="2895601"/>
            <a:chOff x="163197" y="1026529"/>
            <a:chExt cx="2122803" cy="2595139"/>
          </a:xfrm>
        </p:grpSpPr>
        <p:pic>
          <p:nvPicPr>
            <p:cNvPr id="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97" y="1026529"/>
              <a:ext cx="2122803" cy="25951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" name="Picture 2" descr="C:\Users\MARUF\Desktop\pic contin\my pi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97" y="1026529"/>
              <a:ext cx="2122803" cy="259122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Snip Single Corner Rectangle 4"/>
          <p:cNvSpPr/>
          <p:nvPr/>
        </p:nvSpPr>
        <p:spPr>
          <a:xfrm>
            <a:off x="3048001" y="1981199"/>
            <a:ext cx="5867400" cy="2895601"/>
          </a:xfrm>
          <a:prstGeom prst="snip1Rect">
            <a:avLst>
              <a:gd name="adj" fmla="val 2309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মোঃ মারুফুল হক  </a:t>
            </a:r>
          </a:p>
          <a:p>
            <a:pPr algn="just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বিএসসি (অর্নাস) গণিত, এমএসসি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, (গণিত),বি এড    </a:t>
            </a:r>
          </a:p>
          <a:p>
            <a:pPr algn="just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সহকারী শিক্ষক, গণিত </a:t>
            </a:r>
          </a:p>
          <a:p>
            <a:pPr algn="just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বঙ্গবাসী মাধ্যমিক বিদ্যালয় , খালিশপুর ,খুলনা </a:t>
            </a:r>
          </a:p>
          <a:p>
            <a:pPr algn="just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মোবাইল নং ০১৯২৯৬৬৮১৪৬ </a:t>
            </a:r>
          </a:p>
          <a:p>
            <a:pPr algn="just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Email: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marufulhoque311@gmail.com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1004" y="399538"/>
            <a:ext cx="5196596" cy="119860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1004" y="399538"/>
            <a:ext cx="4612160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68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3048000" y="1981199"/>
            <a:ext cx="6095999" cy="2895601"/>
          </a:xfrm>
          <a:prstGeom prst="snip1Rect">
            <a:avLst>
              <a:gd name="adj" fmla="val 230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533400"/>
            <a:ext cx="8153400" cy="4941113"/>
            <a:chOff x="710514" y="404507"/>
            <a:chExt cx="8153400" cy="4941113"/>
          </a:xfrm>
        </p:grpSpPr>
        <p:sp>
          <p:nvSpPr>
            <p:cNvPr id="6" name="Rectangle 5"/>
            <p:cNvSpPr/>
            <p:nvPr/>
          </p:nvSpPr>
          <p:spPr>
            <a:xfrm>
              <a:off x="2234514" y="404507"/>
              <a:ext cx="5105400" cy="9906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0514" y="404507"/>
              <a:ext cx="8153400" cy="4941113"/>
              <a:chOff x="609600" y="313541"/>
              <a:chExt cx="8153400" cy="4941113"/>
            </a:xfrm>
          </p:grpSpPr>
          <p:sp useBgFill="1">
            <p:nvSpPr>
              <p:cNvPr id="3" name="Rectangle 2"/>
              <p:cNvSpPr/>
              <p:nvPr/>
            </p:nvSpPr>
            <p:spPr>
              <a:xfrm>
                <a:off x="3048000" y="1904999"/>
                <a:ext cx="5715000" cy="332034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261286" y="313541"/>
                <a:ext cx="5153796" cy="101566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bn-IN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bn-IN" sz="60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 পরিচিতি</a:t>
                </a:r>
                <a:endParaRPr lang="en-US" sz="6000" dirty="0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1978054"/>
                <a:ext cx="4936779" cy="327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8" name="Picture 2" descr="C:\Users\MARUF\Desktop\পিক\h math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76" t="4698" r="17806" b="6046"/>
              <a:stretch/>
            </p:blipFill>
            <p:spPr bwMode="auto">
              <a:xfrm>
                <a:off x="609600" y="1905000"/>
                <a:ext cx="2133600" cy="3320346"/>
              </a:xfrm>
              <a:prstGeom prst="rect">
                <a:avLst/>
              </a:prstGeom>
              <a:ln w="38100" cap="sq">
                <a:solidFill>
                  <a:srgbClr val="C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9569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3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5715000"/>
          </a:xfrm>
          <a:prstGeom prst="bevel">
            <a:avLst>
              <a:gd name="adj" fmla="val 13959"/>
            </a:avLst>
          </a:prstGeom>
        </p:spPr>
      </p:pic>
      <p:sp>
        <p:nvSpPr>
          <p:cNvPr id="3" name="TextBox 4"/>
          <p:cNvSpPr txBox="1"/>
          <p:nvPr/>
        </p:nvSpPr>
        <p:spPr>
          <a:xfrm>
            <a:off x="2286000" y="23446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317157" y="3429000"/>
            <a:ext cx="8369643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b="1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 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tree </a:t>
            </a:r>
            <a:r>
              <a:rPr lang="bn-BD" sz="6600" b="1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সাহায্যে </a:t>
            </a:r>
            <a:endParaRPr lang="en-US" sz="6600" b="1" dirty="0" smtClean="0">
              <a:ln w="1143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600" b="1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 নির্ণয় </a:t>
            </a:r>
            <a:endParaRPr lang="en-US" sz="6600" b="1" dirty="0">
              <a:ln w="1143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2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661192" y="727173"/>
            <a:ext cx="873072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81000" y="1828800"/>
            <a:ext cx="8137551" cy="3364647"/>
            <a:chOff x="685800" y="2154513"/>
            <a:chExt cx="7470852" cy="3364647"/>
          </a:xfrm>
        </p:grpSpPr>
        <p:grpSp>
          <p:nvGrpSpPr>
            <p:cNvPr id="34" name="Group 33"/>
            <p:cNvGrpSpPr/>
            <p:nvPr/>
          </p:nvGrpSpPr>
          <p:grpSpPr>
            <a:xfrm>
              <a:off x="685800" y="2154513"/>
              <a:ext cx="7470852" cy="3364647"/>
              <a:chOff x="1219200" y="2232006"/>
              <a:chExt cx="7470852" cy="336464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239382" y="2476300"/>
                <a:ext cx="6325307" cy="546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200" dirty="0">
                    <a:ln>
                      <a:solidFill>
                        <a:schemeClr val="tx1"/>
                      </a:solidFill>
                    </a:ln>
                    <a:latin typeface="NikoshBAN" pitchFamily="2" charset="0"/>
                    <a:cs typeface="NikoshBAN" pitchFamily="2" charset="0"/>
                  </a:rPr>
                  <a:t>সম্ভাবনা 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</a:rPr>
                  <a:t>tree </a:t>
                </a:r>
                <a:r>
                  <a:rPr lang="bn-BD" sz="3200" dirty="0">
                    <a:ln>
                      <a:solidFill>
                        <a:schemeClr val="tx1"/>
                      </a:solidFill>
                    </a:ln>
                    <a:latin typeface="NikoshBAN" pitchFamily="2" charset="0"/>
                    <a:cs typeface="NikoshBAN" pitchFamily="2" charset="0"/>
                  </a:rPr>
                  <a:t>তৈরি করে নমুনাক্ষেত্র লিখতে পারবে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262821" y="3286435"/>
                <a:ext cx="6126861" cy="604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200" dirty="0">
                    <a:ln>
                      <a:solidFill>
                        <a:schemeClr val="tx1"/>
                      </a:solidFill>
                    </a:ln>
                    <a:latin typeface="NikoshBAN" pitchFamily="2" charset="0"/>
                    <a:cs typeface="NikoshBAN" pitchFamily="2" charset="0"/>
                  </a:rPr>
                  <a:t>নিশ্চিত ঘটনা , অসম্ভব ঘটনা কী তা বলতে পারবে 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219200" y="2232006"/>
                <a:ext cx="7470852" cy="3364647"/>
                <a:chOff x="1284956" y="2217342"/>
                <a:chExt cx="7470852" cy="3364647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284956" y="2217342"/>
                  <a:ext cx="7470852" cy="3364647"/>
                  <a:chOff x="1087820" y="2165918"/>
                  <a:chExt cx="9526774" cy="2775108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1087820" y="2165918"/>
                    <a:ext cx="9526774" cy="2775108"/>
                    <a:chOff x="518178" y="2530187"/>
                    <a:chExt cx="9526774" cy="277510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518178" y="2530187"/>
                      <a:ext cx="1319166" cy="2775108"/>
                      <a:chOff x="518178" y="2530187"/>
                      <a:chExt cx="1319166" cy="2775108"/>
                    </a:xfrm>
                  </p:grpSpPr>
                  <p:pic>
                    <p:nvPicPr>
                      <p:cNvPr id="20" name="Picture 19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151049">
                        <a:off x="518178" y="4037736"/>
                        <a:ext cx="1295348" cy="81032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" name="Picture 2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151049">
                        <a:off x="555635" y="3278348"/>
                        <a:ext cx="1262904" cy="81032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" name="Picture 21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9035" y="2530187"/>
                        <a:ext cx="1248309" cy="81032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1144346" y="4700514"/>
                        <a:ext cx="486128" cy="60478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defTabSz="88900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1829081" y="2593418"/>
                      <a:ext cx="8215871" cy="2147481"/>
                      <a:chOff x="1829081" y="2593418"/>
                      <a:chExt cx="8215871" cy="2147481"/>
                    </a:xfrm>
                  </p:grpSpPr>
                  <p:sp>
                    <p:nvSpPr>
                      <p:cNvPr id="17" name="Freeform 16"/>
                      <p:cNvSpPr/>
                      <p:nvPr/>
                    </p:nvSpPr>
                    <p:spPr>
                      <a:xfrm>
                        <a:off x="1843150" y="2593418"/>
                        <a:ext cx="8201802" cy="705735"/>
                      </a:xfrm>
                      <a:custGeom>
                        <a:avLst/>
                        <a:gdLst>
                          <a:gd name="connsiteX0" fmla="*/ 117625 w 705734"/>
                          <a:gd name="connsiteY0" fmla="*/ 0 h 9258037"/>
                          <a:gd name="connsiteX1" fmla="*/ 588109 w 705734"/>
                          <a:gd name="connsiteY1" fmla="*/ 0 h 9258037"/>
                          <a:gd name="connsiteX2" fmla="*/ 705734 w 705734"/>
                          <a:gd name="connsiteY2" fmla="*/ 117625 h 9258037"/>
                          <a:gd name="connsiteX3" fmla="*/ 705734 w 705734"/>
                          <a:gd name="connsiteY3" fmla="*/ 9258037 h 9258037"/>
                          <a:gd name="connsiteX4" fmla="*/ 705734 w 705734"/>
                          <a:gd name="connsiteY4" fmla="*/ 9258037 h 9258037"/>
                          <a:gd name="connsiteX5" fmla="*/ 0 w 705734"/>
                          <a:gd name="connsiteY5" fmla="*/ 9258037 h 9258037"/>
                          <a:gd name="connsiteX6" fmla="*/ 0 w 705734"/>
                          <a:gd name="connsiteY6" fmla="*/ 9258037 h 9258037"/>
                          <a:gd name="connsiteX7" fmla="*/ 0 w 705734"/>
                          <a:gd name="connsiteY7" fmla="*/ 117625 h 9258037"/>
                          <a:gd name="connsiteX8" fmla="*/ 117625 w 705734"/>
                          <a:gd name="connsiteY8" fmla="*/ 0 h 92580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05734" h="9258037">
                            <a:moveTo>
                              <a:pt x="705734" y="1543046"/>
                            </a:moveTo>
                            <a:lnTo>
                              <a:pt x="705734" y="7714991"/>
                            </a:lnTo>
                            <a:cubicBezTo>
                              <a:pt x="705734" y="8567182"/>
                              <a:pt x="701719" y="9258030"/>
                              <a:pt x="696767" y="9258030"/>
                            </a:cubicBezTo>
                            <a:lnTo>
                              <a:pt x="0" y="9258030"/>
                            </a:lnTo>
                            <a:lnTo>
                              <a:pt x="0" y="9258030"/>
                            </a:lnTo>
                            <a:lnTo>
                              <a:pt x="0" y="7"/>
                            </a:lnTo>
                            <a:lnTo>
                              <a:pt x="0" y="7"/>
                            </a:lnTo>
                            <a:lnTo>
                              <a:pt x="696767" y="7"/>
                            </a:lnTo>
                            <a:cubicBezTo>
                              <a:pt x="701719" y="7"/>
                              <a:pt x="705734" y="690855"/>
                              <a:pt x="705734" y="1543046"/>
                            </a:cubicBezTo>
                            <a:close/>
                          </a:path>
                        </a:pathLst>
                      </a:custGeom>
                      <a:noFill/>
                      <a:ln w="22225">
                        <a:solidFill>
                          <a:schemeClr val="tx1"/>
                        </a:solidFill>
                      </a:ln>
                      <a:scene3d>
                        <a:camera prst="orthographicFront"/>
                        <a:lightRig rig="flat" dir="t"/>
                      </a:scene3d>
                      <a:sp3d extrusionH="12700" prstMaterial="plastic">
                        <a:bevelT w="50800" h="50800"/>
                      </a:sp3d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  <p:txBody>
                      <a:bodyPr spcFirstLastPara="0" vert="horz" wrap="square" lIns="199137" tIns="52231" rIns="52231" bIns="52232" numCol="1" spcCol="1270" anchor="ctr" anchorCtr="0">
                        <a:noAutofit/>
                        <a:sp3d extrusionH="57150">
                          <a:bevelT h="25400" prst="softRound"/>
                        </a:sp3d>
                      </a:bodyPr>
                      <a:lstStyle/>
                      <a:p>
                        <a:pPr marL="0" lvl="1" defTabSz="124460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15000"/>
                          </a:spcAft>
                        </a:pPr>
                        <a:endParaRPr lang="en-US" sz="28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sp>
                    <p:nvSpPr>
                      <p:cNvPr id="18" name="Freeform 17"/>
                      <p:cNvSpPr/>
                      <p:nvPr/>
                    </p:nvSpPr>
                    <p:spPr>
                      <a:xfrm>
                        <a:off x="1843150" y="3303358"/>
                        <a:ext cx="8201802" cy="705735"/>
                      </a:xfrm>
                      <a:custGeom>
                        <a:avLst/>
                        <a:gdLst>
                          <a:gd name="connsiteX0" fmla="*/ 117625 w 705734"/>
                          <a:gd name="connsiteY0" fmla="*/ 0 h 9258037"/>
                          <a:gd name="connsiteX1" fmla="*/ 588109 w 705734"/>
                          <a:gd name="connsiteY1" fmla="*/ 0 h 9258037"/>
                          <a:gd name="connsiteX2" fmla="*/ 705734 w 705734"/>
                          <a:gd name="connsiteY2" fmla="*/ 117625 h 9258037"/>
                          <a:gd name="connsiteX3" fmla="*/ 705734 w 705734"/>
                          <a:gd name="connsiteY3" fmla="*/ 9258037 h 9258037"/>
                          <a:gd name="connsiteX4" fmla="*/ 705734 w 705734"/>
                          <a:gd name="connsiteY4" fmla="*/ 9258037 h 9258037"/>
                          <a:gd name="connsiteX5" fmla="*/ 0 w 705734"/>
                          <a:gd name="connsiteY5" fmla="*/ 9258037 h 9258037"/>
                          <a:gd name="connsiteX6" fmla="*/ 0 w 705734"/>
                          <a:gd name="connsiteY6" fmla="*/ 9258037 h 9258037"/>
                          <a:gd name="connsiteX7" fmla="*/ 0 w 705734"/>
                          <a:gd name="connsiteY7" fmla="*/ 117625 h 9258037"/>
                          <a:gd name="connsiteX8" fmla="*/ 117625 w 705734"/>
                          <a:gd name="connsiteY8" fmla="*/ 0 h 92580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05734" h="9258037">
                            <a:moveTo>
                              <a:pt x="705734" y="1543046"/>
                            </a:moveTo>
                            <a:lnTo>
                              <a:pt x="705734" y="7714991"/>
                            </a:lnTo>
                            <a:cubicBezTo>
                              <a:pt x="705734" y="8567182"/>
                              <a:pt x="701719" y="9258030"/>
                              <a:pt x="696767" y="9258030"/>
                            </a:cubicBezTo>
                            <a:lnTo>
                              <a:pt x="0" y="9258030"/>
                            </a:lnTo>
                            <a:lnTo>
                              <a:pt x="0" y="9258030"/>
                            </a:lnTo>
                            <a:lnTo>
                              <a:pt x="0" y="7"/>
                            </a:lnTo>
                            <a:lnTo>
                              <a:pt x="0" y="7"/>
                            </a:lnTo>
                            <a:lnTo>
                              <a:pt x="696767" y="7"/>
                            </a:lnTo>
                            <a:cubicBezTo>
                              <a:pt x="701719" y="7"/>
                              <a:pt x="705734" y="690855"/>
                              <a:pt x="705734" y="1543046"/>
                            </a:cubicBezTo>
                            <a:close/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  <a:scene3d>
                        <a:camera prst="orthographicFront"/>
                        <a:lightRig rig="flat" dir="t"/>
                      </a:scene3d>
                      <a:sp3d extrusionH="12700" prstMaterial="plastic">
                        <a:bevelT w="50800" h="50800"/>
                      </a:sp3d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  <p:txBody>
                      <a:bodyPr spcFirstLastPara="0" vert="horz" wrap="square" lIns="199137" tIns="52231" rIns="52231" bIns="52232" numCol="1" spcCol="1270" anchor="ctr" anchorCtr="0">
                        <a:noAutofit/>
                      </a:bodyPr>
                      <a:lstStyle/>
                      <a:p>
                        <a:pPr>
                          <a:buClr>
                            <a:srgbClr val="FF0000"/>
                          </a:buClr>
                        </a:pPr>
                        <a:endPara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19" name="Freeform 18"/>
                      <p:cNvSpPr/>
                      <p:nvPr/>
                    </p:nvSpPr>
                    <p:spPr>
                      <a:xfrm>
                        <a:off x="1829081" y="4035164"/>
                        <a:ext cx="8201803" cy="705735"/>
                      </a:xfrm>
                      <a:custGeom>
                        <a:avLst/>
                        <a:gdLst>
                          <a:gd name="connsiteX0" fmla="*/ 117625 w 705734"/>
                          <a:gd name="connsiteY0" fmla="*/ 0 h 9258037"/>
                          <a:gd name="connsiteX1" fmla="*/ 588109 w 705734"/>
                          <a:gd name="connsiteY1" fmla="*/ 0 h 9258037"/>
                          <a:gd name="connsiteX2" fmla="*/ 705734 w 705734"/>
                          <a:gd name="connsiteY2" fmla="*/ 117625 h 9258037"/>
                          <a:gd name="connsiteX3" fmla="*/ 705734 w 705734"/>
                          <a:gd name="connsiteY3" fmla="*/ 9258037 h 9258037"/>
                          <a:gd name="connsiteX4" fmla="*/ 705734 w 705734"/>
                          <a:gd name="connsiteY4" fmla="*/ 9258037 h 9258037"/>
                          <a:gd name="connsiteX5" fmla="*/ 0 w 705734"/>
                          <a:gd name="connsiteY5" fmla="*/ 9258037 h 9258037"/>
                          <a:gd name="connsiteX6" fmla="*/ 0 w 705734"/>
                          <a:gd name="connsiteY6" fmla="*/ 9258037 h 9258037"/>
                          <a:gd name="connsiteX7" fmla="*/ 0 w 705734"/>
                          <a:gd name="connsiteY7" fmla="*/ 117625 h 9258037"/>
                          <a:gd name="connsiteX8" fmla="*/ 117625 w 705734"/>
                          <a:gd name="connsiteY8" fmla="*/ 0 h 92580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05734" h="9258037">
                            <a:moveTo>
                              <a:pt x="705734" y="1543046"/>
                            </a:moveTo>
                            <a:lnTo>
                              <a:pt x="705734" y="7714991"/>
                            </a:lnTo>
                            <a:cubicBezTo>
                              <a:pt x="705734" y="8567182"/>
                              <a:pt x="701719" y="9258030"/>
                              <a:pt x="696767" y="9258030"/>
                            </a:cubicBezTo>
                            <a:lnTo>
                              <a:pt x="0" y="9258030"/>
                            </a:lnTo>
                            <a:lnTo>
                              <a:pt x="0" y="9258030"/>
                            </a:lnTo>
                            <a:lnTo>
                              <a:pt x="0" y="7"/>
                            </a:lnTo>
                            <a:lnTo>
                              <a:pt x="0" y="7"/>
                            </a:lnTo>
                            <a:lnTo>
                              <a:pt x="696767" y="7"/>
                            </a:lnTo>
                            <a:cubicBezTo>
                              <a:pt x="701719" y="7"/>
                              <a:pt x="705734" y="690855"/>
                              <a:pt x="705734" y="1543046"/>
                            </a:cubicBezTo>
                            <a:close/>
                          </a:path>
                        </a:pathLst>
                      </a:custGeom>
                      <a:noFill/>
                      <a:ln>
                        <a:solidFill>
                          <a:schemeClr val="tx1"/>
                        </a:solidFill>
                      </a:ln>
                      <a:scene3d>
                        <a:camera prst="orthographicFront"/>
                        <a:lightRig rig="flat" dir="t"/>
                      </a:scene3d>
                      <a:sp3d extrusionH="12700" prstMaterial="plastic">
                        <a:bevelT w="50800" h="50800"/>
                      </a:sp3d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  <p:txBody>
                      <a:bodyPr spcFirstLastPara="0" vert="horz" wrap="square" lIns="199137" tIns="52231" rIns="52231" bIns="52232" numCol="1" spcCol="1270" anchor="ctr" anchorCtr="0">
                        <a:noAutofit/>
                      </a:bodyPr>
                      <a:lstStyle/>
                      <a:p>
                        <a:pPr marL="0" lvl="1" defTabSz="124460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15000"/>
                          </a:spcAft>
                        </a:pPr>
                        <a:r>
                          <a:rPr lang="bn-BD" sz="3200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সম্ভাবনা </a:t>
                        </a:r>
                        <a:r>
                          <a:rPr lang="en-US" sz="3200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tree </a:t>
                        </a:r>
                        <a:r>
                          <a:rPr lang="bn-BD" sz="3200" dirty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এর মাধ্যমে  সমস্যার সমাধান করতে </a:t>
                        </a:r>
                        <a:r>
                          <a:rPr lang="bn-BD" sz="3200" dirty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পারবে</a:t>
                        </a:r>
                        <a:r>
                          <a:rPr lang="en-US" sz="3200" dirty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bn-BD" sz="3200" dirty="0">
                            <a:latin typeface="NikoshBAN" pitchFamily="2" charset="0"/>
                            <a:cs typeface="NikoshBAN" pitchFamily="2" charset="0"/>
                          </a:rPr>
                          <a:t>।</a:t>
                        </a:r>
                        <a:endParaRPr lang="en-US" sz="3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  <p:sp>
                <p:nvSpPr>
                  <p:cNvPr id="14" name="Rectangle 13"/>
                  <p:cNvSpPr/>
                  <p:nvPr/>
                </p:nvSpPr>
                <p:spPr>
                  <a:xfrm>
                    <a:off x="2643455" y="2270356"/>
                    <a:ext cx="7971139" cy="68419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en-US" sz="3600" dirty="0"/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542192" y="2343967"/>
                  <a:ext cx="566239" cy="584401"/>
                </a:xfrm>
                <a:prstGeom prst="ellipse">
                  <a:avLst/>
                </a:prstGeom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rgbClr val="3333FF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894184" y="3115849"/>
              <a:ext cx="663194" cy="1659756"/>
              <a:chOff x="894184" y="3115849"/>
              <a:chExt cx="663194" cy="1659756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898641" y="4061091"/>
                <a:ext cx="658737" cy="714514"/>
              </a:xfrm>
              <a:prstGeom prst="ellipse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9000" b="-9000"/>
                </a:stretch>
              </a:blipFill>
              <a:ln>
                <a:solidFill>
                  <a:srgbClr val="3820E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94184" y="3115849"/>
                <a:ext cx="656548" cy="720988"/>
              </a:xfrm>
              <a:prstGeom prst="ellipse">
                <a:avLst/>
              </a:prstGeom>
              <a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2000" r="-12000"/>
                </a:stretch>
              </a:blipFill>
              <a:ln>
                <a:solidFill>
                  <a:srgbClr val="3333F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985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7" y="1321719"/>
            <a:ext cx="2527623" cy="4176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ed Rectangle 5"/>
          <p:cNvSpPr/>
          <p:nvPr/>
        </p:nvSpPr>
        <p:spPr>
          <a:xfrm>
            <a:off x="2222463" y="154847"/>
            <a:ext cx="4746680" cy="530953"/>
          </a:xfrm>
          <a:prstGeom prst="roundRect">
            <a:avLst>
              <a:gd name="adj" fmla="val 449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কী দেখছো ?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15500" y="786602"/>
            <a:ext cx="3845169" cy="605662"/>
          </a:xfrm>
          <a:prstGeom prst="roundRect">
            <a:avLst>
              <a:gd name="adj" fmla="val 449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কোনদিকে উদীত হয় ?  </a:t>
            </a:r>
            <a:endParaRPr lang="en-US" sz="28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15501" y="2120453"/>
            <a:ext cx="3845168" cy="576530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পূর্বদিকে উদীত হয় । 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15502" y="3985765"/>
            <a:ext cx="3845168" cy="565214"/>
          </a:xfrm>
          <a:prstGeom prst="roundRect">
            <a:avLst>
              <a:gd name="adj" fmla="val 6897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 ঘটনা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সম্ভাবনা </a:t>
            </a: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5500" y="2826917"/>
            <a:ext cx="3845169" cy="523220"/>
          </a:xfrm>
          <a:prstGeom prst="rect">
            <a:avLst/>
          </a:prstGeom>
          <a:gradFill flip="none" rotWithShape="1">
            <a:gsLst>
              <a:gs pos="0">
                <a:srgbClr val="C39BE1">
                  <a:tint val="66000"/>
                  <a:satMod val="160000"/>
                </a:srgbClr>
              </a:gs>
              <a:gs pos="50000">
                <a:srgbClr val="C39BE1">
                  <a:tint val="44500"/>
                  <a:satMod val="160000"/>
                </a:srgbClr>
              </a:gs>
              <a:gs pos="100000">
                <a:srgbClr val="C39BE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ঘটনাটিকে কী বলা যেতে পারে ?  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ARUF\Desktop\পিক\সূর্যের ছবি HD পিকচার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74054"/>
            <a:ext cx="2701117" cy="4028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 rot="19734154">
            <a:off x="6848772" y="1452986"/>
            <a:ext cx="2008883" cy="523220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 ঘটনা । 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9650826">
            <a:off x="-23217" y="1606243"/>
            <a:ext cx="2179178" cy="548434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 ঘটনা ।  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9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22" grpId="0" animBg="1"/>
      <p:bldP spid="2" grpId="0" animBg="1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1" y="1177862"/>
            <a:ext cx="2839479" cy="431113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735" y="993196"/>
            <a:ext cx="3218346" cy="449579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929365" y="1495195"/>
            <a:ext cx="3086102" cy="523220"/>
          </a:xfrm>
          <a:prstGeom prst="rect">
            <a:avLst/>
          </a:prstGeom>
          <a:gradFill flip="none" rotWithShape="1">
            <a:gsLst>
              <a:gs pos="0">
                <a:srgbClr val="C39BE1">
                  <a:tint val="66000"/>
                  <a:satMod val="160000"/>
                </a:srgbClr>
              </a:gs>
              <a:gs pos="50000">
                <a:srgbClr val="C39BE1">
                  <a:tint val="44500"/>
                  <a:satMod val="160000"/>
                </a:srgbClr>
              </a:gs>
              <a:gs pos="100000">
                <a:srgbClr val="C39BE1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 দিক অস্ত যায়।</a:t>
            </a:r>
            <a:r>
              <a:rPr lang="bn-IN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7734" y="228600"/>
            <a:ext cx="4631396" cy="584775"/>
          </a:xfrm>
          <a:prstGeom prst="rect">
            <a:avLst/>
          </a:prstGeom>
          <a:gradFill flip="none" rotWithShape="1">
            <a:gsLst>
              <a:gs pos="0">
                <a:srgbClr val="C39BE1">
                  <a:tint val="66000"/>
                  <a:satMod val="160000"/>
                </a:srgbClr>
              </a:gs>
              <a:gs pos="50000">
                <a:srgbClr val="C39BE1">
                  <a:tint val="44500"/>
                  <a:satMod val="160000"/>
                </a:srgbClr>
              </a:gs>
              <a:gs pos="100000">
                <a:srgbClr val="C39BE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এখন, </a:t>
            </a:r>
            <a:r>
              <a:rPr lang="bn-IN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কী দেখছো ?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9707566">
            <a:off x="498203" y="4031171"/>
            <a:ext cx="1824538" cy="461665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bn-IN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 </a:t>
            </a:r>
            <a:r>
              <a:rPr lang="bn-BD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 ।  </a:t>
            </a:r>
            <a:endParaRPr lang="en-US" sz="2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9122569">
            <a:off x="2595067" y="3339450"/>
            <a:ext cx="3750924" cy="523220"/>
          </a:xfrm>
          <a:prstGeom prst="rect">
            <a:avLst/>
          </a:prstGeom>
          <a:gradFill flip="none" rotWithShape="1">
            <a:gsLst>
              <a:gs pos="0">
                <a:srgbClr val="C39BE1">
                  <a:tint val="66000"/>
                  <a:satMod val="160000"/>
                </a:srgbClr>
              </a:gs>
              <a:gs pos="50000">
                <a:srgbClr val="C39BE1">
                  <a:tint val="44500"/>
                  <a:satMod val="160000"/>
                </a:srgbClr>
              </a:gs>
              <a:gs pos="100000">
                <a:srgbClr val="C39BE1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ঘটনাটিকে কী বলা যেতে পারে ?  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9365" y="916252"/>
            <a:ext cx="3086102" cy="523220"/>
          </a:xfrm>
          <a:prstGeom prst="rect">
            <a:avLst/>
          </a:prstGeom>
          <a:gradFill flip="none" rotWithShape="1">
            <a:gsLst>
              <a:gs pos="0">
                <a:srgbClr val="C39BE1">
                  <a:tint val="66000"/>
                  <a:satMod val="160000"/>
                </a:srgbClr>
              </a:gs>
              <a:gs pos="50000">
                <a:srgbClr val="C39BE1">
                  <a:tint val="44500"/>
                  <a:satMod val="160000"/>
                </a:srgbClr>
              </a:gs>
              <a:gs pos="100000">
                <a:srgbClr val="C39BE1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দিকে অস্ত যাই</a:t>
            </a:r>
            <a:r>
              <a:rPr lang="bn-IN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9566980">
            <a:off x="6914359" y="3689488"/>
            <a:ext cx="1749197" cy="461665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none">
            <a:spAutoFit/>
          </a:bodyPr>
          <a:lstStyle/>
          <a:p>
            <a:pPr algn="ctr"/>
            <a:r>
              <a:rPr lang="bn-IN" sz="2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 ঘটনা ।  </a:t>
            </a:r>
            <a:endParaRPr lang="en-US" sz="2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0357" y="5198406"/>
            <a:ext cx="3089307" cy="52322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 ঘটনা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সম্ভাবনা </a:t>
            </a:r>
            <a:r>
              <a:rPr lang="en-US" sz="2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8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520987"/>
            <a:ext cx="4631396" cy="584775"/>
          </a:xfrm>
          <a:prstGeom prst="rect">
            <a:avLst/>
          </a:prstGeom>
          <a:gradFill flip="none" rotWithShape="1">
            <a:gsLst>
              <a:gs pos="0">
                <a:srgbClr val="C39BE1">
                  <a:tint val="66000"/>
                  <a:satMod val="160000"/>
                </a:srgbClr>
              </a:gs>
              <a:gs pos="50000">
                <a:srgbClr val="C39BE1">
                  <a:tint val="44500"/>
                  <a:satMod val="160000"/>
                </a:srgbClr>
              </a:gs>
              <a:gs pos="100000">
                <a:srgbClr val="C39BE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এখন, 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ছবিতে তোমরা কী দেখছো ?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561" y="2010419"/>
            <a:ext cx="4631397" cy="523220"/>
          </a:xfrm>
          <a:prstGeom prst="rect">
            <a:avLst/>
          </a:prstGeom>
          <a:gradFill flip="none" rotWithShape="1">
            <a:gsLst>
              <a:gs pos="0">
                <a:srgbClr val="C39BE1">
                  <a:tint val="66000"/>
                  <a:satMod val="160000"/>
                </a:srgbClr>
              </a:gs>
              <a:gs pos="50000">
                <a:srgbClr val="C39BE1">
                  <a:tint val="44500"/>
                  <a:satMod val="160000"/>
                </a:srgbClr>
              </a:gs>
              <a:gs pos="100000">
                <a:srgbClr val="C39BE1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ঘটনাটিকে কী বলা যেতে পারে ?  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7561" y="1253971"/>
            <a:ext cx="4631396" cy="523220"/>
          </a:xfrm>
          <a:prstGeom prst="rect">
            <a:avLst/>
          </a:prstGeom>
          <a:gradFill flip="none" rotWithShape="1">
            <a:gsLst>
              <a:gs pos="0">
                <a:srgbClr val="C39BE1">
                  <a:tint val="66000"/>
                  <a:satMod val="160000"/>
                </a:srgbClr>
              </a:gs>
              <a:gs pos="50000">
                <a:srgbClr val="C39BE1">
                  <a:tint val="44500"/>
                  <a:satMod val="160000"/>
                </a:srgbClr>
              </a:gs>
              <a:gs pos="100000">
                <a:srgbClr val="C39BE1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পশিম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দিক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থেকে উঠা 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9566980">
            <a:off x="3677513" y="5121148"/>
            <a:ext cx="1612942" cy="461665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none">
            <a:spAutoFit/>
          </a:bodyPr>
          <a:lstStyle/>
          <a:p>
            <a:pPr algn="ctr"/>
            <a:r>
              <a:rPr lang="bn-IN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অসম্ভব  ঘটনা  </a:t>
            </a:r>
            <a:endParaRPr lang="en-US" sz="2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515380"/>
            <a:ext cx="4631396" cy="52322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অসম্ভব</a:t>
            </a:r>
            <a:r>
              <a:rPr lang="bn-IN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ঘটনা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সম্ভাবনা  </a:t>
            </a:r>
            <a:r>
              <a:rPr lang="bn-BD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০ 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</a:t>
            </a:r>
            <a:r>
              <a:rPr lang="bn-IN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RUF\Desktop\পিক\সূর্যের ছবি HD পিকচার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40848"/>
            <a:ext cx="3445804" cy="4756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245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7252135" y="546901"/>
            <a:ext cx="1282265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4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8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23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9733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7166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600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034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467" algn="l" defTabSz="105486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 </a:t>
            </a:r>
            <a:r>
              <a:rPr lang="bn-BD" dirty="0" smtClean="0"/>
              <a:t>সময়- ৫মিনিট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6800" y="362413"/>
            <a:ext cx="7696200" cy="5464621"/>
            <a:chOff x="2263970" y="690965"/>
            <a:chExt cx="9301513" cy="5125031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4526366" y="690965"/>
              <a:ext cx="4776716" cy="769441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63970" y="4815491"/>
              <a:ext cx="9301513" cy="1000505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368" y="1774897"/>
              <a:ext cx="4776716" cy="28265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28" y="4935966"/>
            <a:ext cx="7279255" cy="117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4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583</Words>
  <Application>Microsoft Office PowerPoint</Application>
  <PresentationFormat>On-screen Show (4:3)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Windows User</cp:lastModifiedBy>
  <cp:revision>106</cp:revision>
  <dcterms:created xsi:type="dcterms:W3CDTF">2006-08-16T00:00:00Z</dcterms:created>
  <dcterms:modified xsi:type="dcterms:W3CDTF">2021-01-19T14:15:27Z</dcterms:modified>
</cp:coreProperties>
</file>