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83" r:id="rId2"/>
    <p:sldId id="278" r:id="rId3"/>
    <p:sldId id="258" r:id="rId4"/>
    <p:sldId id="260" r:id="rId5"/>
    <p:sldId id="256" r:id="rId6"/>
    <p:sldId id="262" r:id="rId7"/>
    <p:sldId id="263" r:id="rId8"/>
    <p:sldId id="264" r:id="rId9"/>
    <p:sldId id="261" r:id="rId10"/>
    <p:sldId id="265" r:id="rId11"/>
    <p:sldId id="267" r:id="rId12"/>
    <p:sldId id="268" r:id="rId13"/>
    <p:sldId id="270" r:id="rId14"/>
    <p:sldId id="269" r:id="rId15"/>
    <p:sldId id="274" r:id="rId16"/>
    <p:sldId id="273" r:id="rId17"/>
    <p:sldId id="279" r:id="rId18"/>
    <p:sldId id="281" r:id="rId19"/>
    <p:sldId id="282" r:id="rId20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99"/>
    <a:srgbClr val="DEA900"/>
    <a:srgbClr val="660066"/>
    <a:srgbClr val="339966"/>
    <a:srgbClr val="333300"/>
    <a:srgbClr val="003300"/>
    <a:srgbClr val="0099CC"/>
    <a:srgbClr val="66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8" autoAdjust="0"/>
    <p:restoredTop sz="94291" autoAdjust="0"/>
  </p:normalViewPr>
  <p:slideViewPr>
    <p:cSldViewPr snapToGrid="0">
      <p:cViewPr>
        <p:scale>
          <a:sx n="76" d="100"/>
          <a:sy n="76" d="100"/>
        </p:scale>
        <p:origin x="-678" y="-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BB2F-A1EF-414B-9693-57C863B0B96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4835-4CF8-49AA-A436-8F055A5A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প্রয়োজনে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কয়েকটি</a:t>
            </a:r>
            <a:r>
              <a:rPr lang="en-US" dirty="0"/>
              <a:t> </a:t>
            </a:r>
            <a:r>
              <a:rPr lang="en-US" dirty="0" err="1"/>
              <a:t>দল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মুখে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2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পরিচয়</a:t>
            </a:r>
            <a:r>
              <a:rPr lang="en-US" dirty="0" smtClean="0"/>
              <a:t> </a:t>
            </a:r>
            <a:r>
              <a:rPr lang="en-US" dirty="0" err="1" smtClean="0"/>
              <a:t>পর্ব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0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কক্ষে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শিখনফল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হাইড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রাখতে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আবার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ইচ্ছে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ক্লাসের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অনুযায়ী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একক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কাজ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আগে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নির্ধারণ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দিয়ে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তারপর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খাতায়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লিখতে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যেতে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প্রইয়োজনে</a:t>
            </a:r>
            <a:r>
              <a:rPr lang="en-US" dirty="0"/>
              <a:t> </a:t>
            </a: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ছাত্রীদের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</a:t>
            </a:r>
            <a:r>
              <a:rPr lang="en-US" dirty="0" err="1"/>
              <a:t>মত</a:t>
            </a:r>
            <a:r>
              <a:rPr lang="en-US" dirty="0"/>
              <a:t> </a:t>
            </a:r>
            <a:r>
              <a:rPr lang="en-US" dirty="0" err="1"/>
              <a:t>জোড়া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নিতে</a:t>
            </a:r>
            <a:r>
              <a:rPr lang="en-US" dirty="0"/>
              <a:t> </a:t>
            </a:r>
            <a:r>
              <a:rPr lang="en-US" dirty="0" err="1"/>
              <a:t>পারেন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4835-4CF8-49AA-A436-8F055A5AE9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74320" y="228600"/>
            <a:ext cx="1043513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53998" y="5353963"/>
            <a:ext cx="10468051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600200"/>
            <a:ext cx="932688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556001"/>
            <a:ext cx="768096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74320" y="228600"/>
            <a:ext cx="1043513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53998" y="714191"/>
            <a:ext cx="10468051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447801"/>
            <a:ext cx="246888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447800"/>
            <a:ext cx="722376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9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4320" y="228600"/>
            <a:ext cx="1043513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256926" y="4203592"/>
            <a:ext cx="3451715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143185" y="4075290"/>
            <a:ext cx="665341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394474" y="4087562"/>
            <a:ext cx="6561576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731387" y="4074175"/>
            <a:ext cx="39696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53998" y="4058555"/>
            <a:ext cx="10468051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38" y="2463560"/>
            <a:ext cx="932688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0838" y="1437449"/>
            <a:ext cx="7701281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1986" y="2679192"/>
            <a:ext cx="4586630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74183" y="2679192"/>
            <a:ext cx="4586630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87" y="2678114"/>
            <a:ext cx="4586630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3429001"/>
            <a:ext cx="458406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7840" y="2678113"/>
            <a:ext cx="4586630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3429001"/>
            <a:ext cx="4586630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74320" y="228600"/>
            <a:ext cx="1043513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53998" y="714191"/>
            <a:ext cx="10468051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74320" y="228600"/>
            <a:ext cx="1043513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581401"/>
            <a:ext cx="402336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53998" y="714191"/>
            <a:ext cx="10468051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97280" y="2286000"/>
            <a:ext cx="402336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355" y="1828800"/>
            <a:ext cx="4684891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74320" y="228600"/>
            <a:ext cx="1043513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53998" y="5353963"/>
            <a:ext cx="10468051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987" y="338667"/>
            <a:ext cx="4575174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2000" y="2785533"/>
            <a:ext cx="4582160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840" y="1371600"/>
            <a:ext cx="427939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4320" y="228600"/>
            <a:ext cx="1043513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53998" y="1679429"/>
            <a:ext cx="10468051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38328"/>
            <a:ext cx="987552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6406" y="6250165"/>
            <a:ext cx="4544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66" y="6250165"/>
            <a:ext cx="4544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9306" y="6250164"/>
            <a:ext cx="1394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481" y="2675467"/>
            <a:ext cx="88900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5A1DC7-63E1-4386-9B32-DFB0316190D8}"/>
              </a:ext>
            </a:extLst>
          </p:cNvPr>
          <p:cNvSpPr/>
          <p:nvPr userDrawn="1"/>
        </p:nvSpPr>
        <p:spPr>
          <a:xfrm>
            <a:off x="69850" y="69850"/>
            <a:ext cx="10833100" cy="6711950"/>
          </a:xfrm>
          <a:prstGeom prst="rect">
            <a:avLst/>
          </a:prstGeom>
          <a:noFill/>
          <a:ln w="152400" cmpd="tri">
            <a:gradFill flip="none" rotWithShape="1">
              <a:gsLst>
                <a:gs pos="94000">
                  <a:srgbClr val="339966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A49F4D-D7DE-48AF-9637-0A2FD23EF994}"/>
              </a:ext>
            </a:extLst>
          </p:cNvPr>
          <p:cNvSpPr/>
          <p:nvPr userDrawn="1"/>
        </p:nvSpPr>
        <p:spPr>
          <a:xfrm>
            <a:off x="150126" y="159656"/>
            <a:ext cx="10672550" cy="6545944"/>
          </a:xfrm>
          <a:prstGeom prst="rect">
            <a:avLst/>
          </a:prstGeom>
          <a:blipFill dpi="0" rotWithShape="1">
            <a:blip r:embed="rId14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90CD793-4356-4EE1-BB54-10539C67EE94}"/>
              </a:ext>
            </a:extLst>
          </p:cNvPr>
          <p:cNvSpPr/>
          <p:nvPr userDrawn="1"/>
        </p:nvSpPr>
        <p:spPr>
          <a:xfrm>
            <a:off x="-95534" y="5254388"/>
            <a:ext cx="11177516" cy="1541060"/>
          </a:xfrm>
          <a:prstGeom prst="rect">
            <a:avLst/>
          </a:prstGeom>
          <a:blipFill dpi="0" rotWithShape="1">
            <a:blip r:embed="rId15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 descr="Mujib Borsho Logo Vector | মুজিব বর্ষ লোগো 2020 - Fine Vector Art">
            <a:extLst>
              <a:ext uri="{FF2B5EF4-FFF2-40B4-BE49-F238E27FC236}">
                <a16:creationId xmlns:a16="http://schemas.microsoft.com/office/drawing/2014/main" xmlns="" id="{2A1195C0-6513-4875-8724-8B24C276A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159656"/>
            <a:ext cx="1216358" cy="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B1CF1B-A084-4A7D-9B91-C3E34639EB99}"/>
              </a:ext>
            </a:extLst>
          </p:cNvPr>
          <p:cNvSpPr txBox="1"/>
          <p:nvPr/>
        </p:nvSpPr>
        <p:spPr>
          <a:xfrm>
            <a:off x="7152361" y="2780783"/>
            <a:ext cx="282926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6" y="751562"/>
            <a:ext cx="5549032" cy="50104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CB5AD9C-FE66-4D60-B73B-95A61845CC6A}"/>
              </a:ext>
            </a:extLst>
          </p:cNvPr>
          <p:cNvGrpSpPr/>
          <p:nvPr/>
        </p:nvGrpSpPr>
        <p:grpSpPr>
          <a:xfrm>
            <a:off x="2493716" y="491900"/>
            <a:ext cx="5973096" cy="923330"/>
            <a:chOff x="2493716" y="987837"/>
            <a:chExt cx="5973096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F48C43E-FD92-46A4-A820-C9CB6AB39DF4}"/>
                </a:ext>
              </a:extLst>
            </p:cNvPr>
            <p:cNvSpPr txBox="1"/>
            <p:nvPr/>
          </p:nvSpPr>
          <p:spPr>
            <a:xfrm>
              <a:off x="2493716" y="987837"/>
              <a:ext cx="5973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কাঠামো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9CAF189-871F-48AE-A9A5-ECAFC7B8400C}"/>
                </a:ext>
              </a:extLst>
            </p:cNvPr>
            <p:cNvSpPr/>
            <p:nvPr/>
          </p:nvSpPr>
          <p:spPr>
            <a:xfrm>
              <a:off x="2743200" y="987837"/>
              <a:ext cx="5486400" cy="923330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2B14879-D504-42CE-BFEC-06A4623280C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80264" y="1415230"/>
            <a:ext cx="6136" cy="408606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169F944-C31B-4181-B90E-DF5D7A97DCD6}"/>
              </a:ext>
            </a:extLst>
          </p:cNvPr>
          <p:cNvCxnSpPr/>
          <p:nvPr/>
        </p:nvCxnSpPr>
        <p:spPr>
          <a:xfrm>
            <a:off x="5486400" y="1823836"/>
            <a:ext cx="2743200" cy="0"/>
          </a:xfrm>
          <a:prstGeom prst="lin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045CC29-135E-4AAF-90E6-B8071DBC41C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229600" y="1823836"/>
            <a:ext cx="0" cy="982045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01BD04D-6D1C-4023-B311-A8CE91F1EC5D}"/>
              </a:ext>
            </a:extLst>
          </p:cNvPr>
          <p:cNvCxnSpPr/>
          <p:nvPr/>
        </p:nvCxnSpPr>
        <p:spPr>
          <a:xfrm flipH="1">
            <a:off x="2743200" y="1823836"/>
            <a:ext cx="2743200" cy="0"/>
          </a:xfrm>
          <a:prstGeom prst="line">
            <a:avLst/>
          </a:prstGeom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6AC814B-3DDF-4223-9558-2A50CCCA20A6}"/>
              </a:ext>
            </a:extLst>
          </p:cNvPr>
          <p:cNvCxnSpPr>
            <a:cxnSpLocks/>
          </p:cNvCxnSpPr>
          <p:nvPr/>
        </p:nvCxnSpPr>
        <p:spPr>
          <a:xfrm flipH="1">
            <a:off x="2743200" y="1823836"/>
            <a:ext cx="0" cy="856281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27690A-5A83-4841-8057-C39525453167}"/>
              </a:ext>
            </a:extLst>
          </p:cNvPr>
          <p:cNvSpPr txBox="1"/>
          <p:nvPr/>
        </p:nvSpPr>
        <p:spPr>
          <a:xfrm>
            <a:off x="7503387" y="3809294"/>
            <a:ext cx="251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F38FB8-85ED-4615-94CA-E40A492B082C}"/>
              </a:ext>
            </a:extLst>
          </p:cNvPr>
          <p:cNvSpPr txBox="1"/>
          <p:nvPr/>
        </p:nvSpPr>
        <p:spPr>
          <a:xfrm>
            <a:off x="1926744" y="3688644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112C8E-4E76-4C7A-8DEB-70C5AFBA6341}"/>
              </a:ext>
            </a:extLst>
          </p:cNvPr>
          <p:cNvSpPr txBox="1"/>
          <p:nvPr/>
        </p:nvSpPr>
        <p:spPr>
          <a:xfrm>
            <a:off x="1926744" y="4531435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A63B85-ABB5-43D9-BCFE-3ED6C0A0FD69}"/>
              </a:ext>
            </a:extLst>
          </p:cNvPr>
          <p:cNvSpPr txBox="1"/>
          <p:nvPr/>
        </p:nvSpPr>
        <p:spPr>
          <a:xfrm>
            <a:off x="1926744" y="5374226"/>
            <a:ext cx="25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47E274-F1EB-4195-8912-4A3FE0AE4FB3}"/>
              </a:ext>
            </a:extLst>
          </p:cNvPr>
          <p:cNvSpPr/>
          <p:nvPr/>
        </p:nvSpPr>
        <p:spPr>
          <a:xfrm>
            <a:off x="7391399" y="3775092"/>
            <a:ext cx="2743200" cy="1090841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CEBB53-683D-4487-9215-E9AF24C6A221}"/>
              </a:ext>
            </a:extLst>
          </p:cNvPr>
          <p:cNvSpPr/>
          <p:nvPr/>
        </p:nvSpPr>
        <p:spPr>
          <a:xfrm>
            <a:off x="1876044" y="3688643"/>
            <a:ext cx="2599390" cy="2334205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F24D2A8-55E0-4C0A-9549-3D12ED1BABCC}"/>
              </a:ext>
            </a:extLst>
          </p:cNvPr>
          <p:cNvCxnSpPr>
            <a:cxnSpLocks/>
          </p:cNvCxnSpPr>
          <p:nvPr/>
        </p:nvCxnSpPr>
        <p:spPr>
          <a:xfrm flipH="1">
            <a:off x="2743199" y="3331634"/>
            <a:ext cx="1" cy="354364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4676108-DD51-4C4F-BB17-9F42BD3EA3CD}"/>
              </a:ext>
            </a:extLst>
          </p:cNvPr>
          <p:cNvGrpSpPr/>
          <p:nvPr/>
        </p:nvGrpSpPr>
        <p:grpSpPr>
          <a:xfrm>
            <a:off x="1876044" y="2706600"/>
            <a:ext cx="1783788" cy="625293"/>
            <a:chOff x="1876044" y="3202537"/>
            <a:chExt cx="1783788" cy="6252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775C56C-3B20-404F-8B8E-4E4C18427C50}"/>
                </a:ext>
              </a:extLst>
            </p:cNvPr>
            <p:cNvSpPr txBox="1"/>
            <p:nvPr/>
          </p:nvSpPr>
          <p:spPr>
            <a:xfrm>
              <a:off x="1905540" y="3218959"/>
              <a:ext cx="1675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গ্রামাঞ্চল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063D9D6-D53B-4E32-B4D0-5B9382AB001C}"/>
                </a:ext>
              </a:extLst>
            </p:cNvPr>
            <p:cNvSpPr/>
            <p:nvPr/>
          </p:nvSpPr>
          <p:spPr>
            <a:xfrm>
              <a:off x="1876044" y="3202537"/>
              <a:ext cx="1783788" cy="625293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95FDBBB-515F-467C-B8CF-E94E1C423142}"/>
              </a:ext>
            </a:extLst>
          </p:cNvPr>
          <p:cNvGrpSpPr/>
          <p:nvPr/>
        </p:nvGrpSpPr>
        <p:grpSpPr>
          <a:xfrm>
            <a:off x="7391940" y="2805881"/>
            <a:ext cx="1783782" cy="625258"/>
            <a:chOff x="7391940" y="3301818"/>
            <a:chExt cx="1783782" cy="625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D04F38E-A892-4405-AB4B-3493081EB548}"/>
                </a:ext>
              </a:extLst>
            </p:cNvPr>
            <p:cNvSpPr txBox="1"/>
            <p:nvPr/>
          </p:nvSpPr>
          <p:spPr>
            <a:xfrm>
              <a:off x="7391940" y="3301818"/>
              <a:ext cx="1675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শহরাঞ্চল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2100D89-8E4B-4340-82E9-A1D4A02CCF78}"/>
                </a:ext>
              </a:extLst>
            </p:cNvPr>
            <p:cNvSpPr/>
            <p:nvPr/>
          </p:nvSpPr>
          <p:spPr>
            <a:xfrm>
              <a:off x="7391940" y="3301818"/>
              <a:ext cx="1783782" cy="62525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5F21333-449C-48E7-AB6A-A094874A2AA8}"/>
              </a:ext>
            </a:extLst>
          </p:cNvPr>
          <p:cNvCxnSpPr>
            <a:cxnSpLocks/>
          </p:cNvCxnSpPr>
          <p:nvPr/>
        </p:nvCxnSpPr>
        <p:spPr>
          <a:xfrm flipH="1">
            <a:off x="8311355" y="3426884"/>
            <a:ext cx="1" cy="354364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Down 50">
            <a:extLst>
              <a:ext uri="{FF2B5EF4-FFF2-40B4-BE49-F238E27FC236}">
                <a16:creationId xmlns:a16="http://schemas.microsoft.com/office/drawing/2014/main" xmlns="" id="{B8A6903D-8A24-4E65-BC99-726BB52891B4}"/>
              </a:ext>
            </a:extLst>
          </p:cNvPr>
          <p:cNvSpPr/>
          <p:nvPr/>
        </p:nvSpPr>
        <p:spPr>
          <a:xfrm>
            <a:off x="2898737" y="4121603"/>
            <a:ext cx="361194" cy="564059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xmlns="" id="{CBC94FDA-D194-440A-9ECB-BC7A80697569}"/>
              </a:ext>
            </a:extLst>
          </p:cNvPr>
          <p:cNvSpPr/>
          <p:nvPr/>
        </p:nvSpPr>
        <p:spPr>
          <a:xfrm>
            <a:off x="2898737" y="4943678"/>
            <a:ext cx="361194" cy="503985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  <p:bldP spid="26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615F02-2C1A-46F3-8D1A-9327C1616821}"/>
              </a:ext>
            </a:extLst>
          </p:cNvPr>
          <p:cNvSpPr txBox="1"/>
          <p:nvPr/>
        </p:nvSpPr>
        <p:spPr>
          <a:xfrm>
            <a:off x="2330245" y="91226"/>
            <a:ext cx="63123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052" name="Picture 4" descr="বাংলার গ্রামের দৃশ্য..">
            <a:extLst>
              <a:ext uri="{FF2B5EF4-FFF2-40B4-BE49-F238E27FC236}">
                <a16:creationId xmlns:a16="http://schemas.microsoft.com/office/drawing/2014/main" xmlns="" id="{0B7CB914-BA3D-4B60-85F0-CC36FD1B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1453019"/>
            <a:ext cx="4225355" cy="2738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এ শহর আমার না ~ আমাদের বাংলাদেশ">
            <a:extLst>
              <a:ext uri="{FF2B5EF4-FFF2-40B4-BE49-F238E27FC236}">
                <a16:creationId xmlns:a16="http://schemas.microsoft.com/office/drawing/2014/main" xmlns="" id="{C925EF63-866B-4FB2-8C34-6668508E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6" y="1089764"/>
            <a:ext cx="4188543" cy="2714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242685-AB52-4E7C-A89D-4D65BDC8BA8C}"/>
              </a:ext>
            </a:extLst>
          </p:cNvPr>
          <p:cNvSpPr txBox="1"/>
          <p:nvPr/>
        </p:nvSpPr>
        <p:spPr>
          <a:xfrm>
            <a:off x="1061883" y="3992593"/>
            <a:ext cx="359860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AF1C22-24AA-4B4B-8547-FF5E66B236F3}"/>
              </a:ext>
            </a:extLst>
          </p:cNvPr>
          <p:cNvSpPr txBox="1"/>
          <p:nvPr/>
        </p:nvSpPr>
        <p:spPr>
          <a:xfrm>
            <a:off x="6312313" y="3992593"/>
            <a:ext cx="359860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EBC878-62E8-4006-8F71-D11C3A7379C3}"/>
              </a:ext>
            </a:extLst>
          </p:cNvPr>
          <p:cNvSpPr txBox="1"/>
          <p:nvPr/>
        </p:nvSpPr>
        <p:spPr>
          <a:xfrm>
            <a:off x="188687" y="4372064"/>
            <a:ext cx="10595426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01D490-5798-48C5-9871-3DC0A408E72C}"/>
              </a:ext>
            </a:extLst>
          </p:cNvPr>
          <p:cNvSpPr txBox="1"/>
          <p:nvPr/>
        </p:nvSpPr>
        <p:spPr>
          <a:xfrm>
            <a:off x="1078591" y="127441"/>
            <a:ext cx="88033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8" name="Picture 6" descr="জেলা-পরিষদ-নারায়ণগঞ্জ">
            <a:extLst>
              <a:ext uri="{FF2B5EF4-FFF2-40B4-BE49-F238E27FC236}">
                <a16:creationId xmlns:a16="http://schemas.microsoft.com/office/drawing/2014/main" xmlns="" id="{CFCBD0A3-8FFC-4C28-B26A-73D81FC6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89" y="1050771"/>
            <a:ext cx="3349498" cy="2227967"/>
          </a:xfrm>
          <a:prstGeom prst="rect">
            <a:avLst/>
          </a:prstGeom>
          <a:noFill/>
          <a:ln w="28575">
            <a:solidFill>
              <a:srgbClr val="CC0099"/>
            </a:solidFill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Left">
              <a:rot lat="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AD7FF-001B-4042-B1CF-D4BEC3D540E1}"/>
              </a:ext>
            </a:extLst>
          </p:cNvPr>
          <p:cNvSpPr txBox="1"/>
          <p:nvPr/>
        </p:nvSpPr>
        <p:spPr>
          <a:xfrm>
            <a:off x="162231" y="4296425"/>
            <a:ext cx="10615201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গ্রমাঞ্চলে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সর্বনিন্ম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F06FAD-5DAF-4DE3-95C6-2B32AA33032E}"/>
              </a:ext>
            </a:extLst>
          </p:cNvPr>
          <p:cNvSpPr txBox="1"/>
          <p:nvPr/>
        </p:nvSpPr>
        <p:spPr>
          <a:xfrm>
            <a:off x="915946" y="3637138"/>
            <a:ext cx="242402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DA3A1F-74F9-4BA3-96AF-3AB268211C6D}"/>
              </a:ext>
            </a:extLst>
          </p:cNvPr>
          <p:cNvSpPr txBox="1"/>
          <p:nvPr/>
        </p:nvSpPr>
        <p:spPr>
          <a:xfrm>
            <a:off x="4274385" y="3637137"/>
            <a:ext cx="242402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AD37C5-A6BD-4D18-B9BD-5043EB3C2E0B}"/>
              </a:ext>
            </a:extLst>
          </p:cNvPr>
          <p:cNvSpPr txBox="1"/>
          <p:nvPr/>
        </p:nvSpPr>
        <p:spPr>
          <a:xfrm>
            <a:off x="7632824" y="3637138"/>
            <a:ext cx="242402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6" y="1060458"/>
            <a:ext cx="3377007" cy="229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75" y="1060458"/>
            <a:ext cx="3451261" cy="22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E1C869-8974-474C-B4FE-0EADC7D57677}"/>
              </a:ext>
            </a:extLst>
          </p:cNvPr>
          <p:cNvSpPr txBox="1"/>
          <p:nvPr/>
        </p:nvSpPr>
        <p:spPr>
          <a:xfrm>
            <a:off x="1078591" y="66375"/>
            <a:ext cx="880334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100" name="Picture 4" descr="চলতি মাসেই চট্টগ্রাম সিটি কর্পোরেশনে ৪০০ পদে স্থায়ী নিয়োগের বিজ্ঞপ্তি |  Dinbangla.com">
            <a:extLst>
              <a:ext uri="{FF2B5EF4-FFF2-40B4-BE49-F238E27FC236}">
                <a16:creationId xmlns:a16="http://schemas.microsoft.com/office/drawing/2014/main" xmlns="" id="{4A7EF146-02C6-4C21-9922-362D7185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64" y="773048"/>
            <a:ext cx="5250326" cy="272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6A8B3B-9775-4B1A-8518-3EC06B2217D4}"/>
              </a:ext>
            </a:extLst>
          </p:cNvPr>
          <p:cNvSpPr txBox="1"/>
          <p:nvPr/>
        </p:nvSpPr>
        <p:spPr>
          <a:xfrm>
            <a:off x="2154634" y="3645094"/>
            <a:ext cx="173544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F2D2CE-D670-437F-9B0E-CABE39810F78}"/>
              </a:ext>
            </a:extLst>
          </p:cNvPr>
          <p:cNvSpPr txBox="1"/>
          <p:nvPr/>
        </p:nvSpPr>
        <p:spPr>
          <a:xfrm>
            <a:off x="6632900" y="3645094"/>
            <a:ext cx="26350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F65F63-7721-4DDE-95C8-FD3D9806B6E3}"/>
              </a:ext>
            </a:extLst>
          </p:cNvPr>
          <p:cNvSpPr txBox="1"/>
          <p:nvPr/>
        </p:nvSpPr>
        <p:spPr>
          <a:xfrm>
            <a:off x="170481" y="4037251"/>
            <a:ext cx="10631838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৮টি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বিবাগীয়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নারায়নগঞ্জ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9DA28E-045C-4007-98E4-9FBCA753C307}"/>
              </a:ext>
            </a:extLst>
          </p:cNvPr>
          <p:cNvSpPr txBox="1"/>
          <p:nvPr/>
        </p:nvSpPr>
        <p:spPr>
          <a:xfrm>
            <a:off x="10972800" y="6179585"/>
            <a:ext cx="2598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 </a:t>
            </a:r>
            <a:r>
              <a:rPr lang="as-IN" sz="3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মহানগরগুলোর স্বা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ত্তশাসন ব্যবস্থার একক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পৌরসভা 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মিউনিসিপ্যালিটি </a:t>
            </a:r>
            <a:r>
              <a:rPr lang="as-IN" sz="3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শহরাঞ্চলী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স্বা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ত্তশাসন ব্যবস্থার একটি গুরুত্বপূর্ণ একক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2" y="926926"/>
            <a:ext cx="4247340" cy="31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3.36111 1.85185E-6 " pathEditMode="relative" rAng="0" ptsTypes="AA">
                                      <p:cBhvr>
                                        <p:cTn id="2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AF9FB1-0FAD-4016-927E-68050DAA42D7}"/>
              </a:ext>
            </a:extLst>
          </p:cNvPr>
          <p:cNvSpPr txBox="1"/>
          <p:nvPr/>
        </p:nvSpPr>
        <p:spPr>
          <a:xfrm>
            <a:off x="771942" y="526363"/>
            <a:ext cx="38125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CDF43B-98F2-4AA9-9DBC-D5F8BDAC0A00}"/>
              </a:ext>
            </a:extLst>
          </p:cNvPr>
          <p:cNvSpPr txBox="1"/>
          <p:nvPr/>
        </p:nvSpPr>
        <p:spPr>
          <a:xfrm>
            <a:off x="1466400" y="5603551"/>
            <a:ext cx="83958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FCFD24-2BFE-4918-A6AB-49CBFFEA04D6}"/>
              </a:ext>
            </a:extLst>
          </p:cNvPr>
          <p:cNvGrpSpPr/>
          <p:nvPr/>
        </p:nvGrpSpPr>
        <p:grpSpPr>
          <a:xfrm>
            <a:off x="885839" y="2642991"/>
            <a:ext cx="9556960" cy="2727295"/>
            <a:chOff x="943896" y="881655"/>
            <a:chExt cx="9556960" cy="3922573"/>
          </a:xfrm>
        </p:grpSpPr>
        <p:pic>
          <p:nvPicPr>
            <p:cNvPr id="5" name="Picture 4" descr="বাংলার গ্রামের দৃশ্য..">
              <a:extLst>
                <a:ext uri="{FF2B5EF4-FFF2-40B4-BE49-F238E27FC236}">
                  <a16:creationId xmlns:a16="http://schemas.microsoft.com/office/drawing/2014/main" xmlns="" id="{A28B146A-B7B7-4C25-8811-D70D0CDF0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881655"/>
              <a:ext cx="4778479" cy="3922573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1143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এ শহর আমার না ~ আমাদের বাংলাদেশ">
              <a:extLst>
                <a:ext uri="{FF2B5EF4-FFF2-40B4-BE49-F238E27FC236}">
                  <a16:creationId xmlns:a16="http://schemas.microsoft.com/office/drawing/2014/main" xmlns="" id="{B03F9314-2320-4036-A7B6-DF70C553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75" y="881655"/>
              <a:ext cx="4778481" cy="3922573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  <a:effectLst>
              <a:outerShdw blurRad="114300" dist="38100" dir="5400000" sx="102000" sy="102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61" y="1262888"/>
            <a:ext cx="2363635" cy="1251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4055" y="526363"/>
            <a:ext cx="2868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9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4A1BD6-0C04-44FC-A6A6-DCF4F48A2CC8}"/>
              </a:ext>
            </a:extLst>
          </p:cNvPr>
          <p:cNvSpPr txBox="1"/>
          <p:nvPr/>
        </p:nvSpPr>
        <p:spPr>
          <a:xfrm>
            <a:off x="1078591" y="274921"/>
            <a:ext cx="88033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26" name="Picture 2" descr="অভিভাবক বিহীন হবিগঞ্জ পৌরসভা ॥ জনগণের দূর্ভোগ">
            <a:extLst>
              <a:ext uri="{FF2B5EF4-FFF2-40B4-BE49-F238E27FC236}">
                <a16:creationId xmlns:a16="http://schemas.microsoft.com/office/drawing/2014/main" xmlns="" id="{ABEB00EF-665F-4366-89BE-C7D2EDDD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2" y="1583224"/>
            <a:ext cx="4128040" cy="2776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35696B-D9E9-453E-956B-AB8E25D4B174}"/>
              </a:ext>
            </a:extLst>
          </p:cNvPr>
          <p:cNvSpPr txBox="1"/>
          <p:nvPr/>
        </p:nvSpPr>
        <p:spPr>
          <a:xfrm>
            <a:off x="2007057" y="5284233"/>
            <a:ext cx="169478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940261-1C4B-4A13-AEE5-1C2BA34D7C16}"/>
              </a:ext>
            </a:extLst>
          </p:cNvPr>
          <p:cNvSpPr txBox="1"/>
          <p:nvPr/>
        </p:nvSpPr>
        <p:spPr>
          <a:xfrm>
            <a:off x="6930466" y="5284233"/>
            <a:ext cx="237576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24" y="1332959"/>
            <a:ext cx="4886250" cy="317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67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7C9CA-B30D-4214-81D3-F0D317179225}"/>
              </a:ext>
            </a:extLst>
          </p:cNvPr>
          <p:cNvSpPr txBox="1"/>
          <p:nvPr/>
        </p:nvSpPr>
        <p:spPr>
          <a:xfrm>
            <a:off x="841929" y="469638"/>
            <a:ext cx="38125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4E7C26-1388-4FAC-AA84-4DEBC67CAC1E}"/>
              </a:ext>
            </a:extLst>
          </p:cNvPr>
          <p:cNvSpPr txBox="1"/>
          <p:nvPr/>
        </p:nvSpPr>
        <p:spPr>
          <a:xfrm>
            <a:off x="2109019" y="5437946"/>
            <a:ext cx="675476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2EBF46-647B-43EA-9857-DDDFC85F8201}"/>
              </a:ext>
            </a:extLst>
          </p:cNvPr>
          <p:cNvGrpSpPr/>
          <p:nvPr/>
        </p:nvGrpSpPr>
        <p:grpSpPr>
          <a:xfrm>
            <a:off x="841929" y="2576056"/>
            <a:ext cx="8602695" cy="2764076"/>
            <a:chOff x="755689" y="2303323"/>
            <a:chExt cx="9129426" cy="2596470"/>
          </a:xfrm>
          <a:effectLst>
            <a:outerShdw blurRad="266700" dist="38100" dir="5400000" sx="101000" sy="101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অভিভাবক বিহীন হবিগঞ্জ পৌরসভা ॥ জনগণের দূর্ভোগ">
              <a:extLst>
                <a:ext uri="{FF2B5EF4-FFF2-40B4-BE49-F238E27FC236}">
                  <a16:creationId xmlns:a16="http://schemas.microsoft.com/office/drawing/2014/main" xmlns="" id="{CCCC1EA0-6DF7-415C-9FBC-3B480855B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89" y="2303323"/>
              <a:ext cx="3575162" cy="2596470"/>
            </a:xfrm>
            <a:prstGeom prst="rect">
              <a:avLst/>
            </a:prstGeom>
            <a:ln w="25400">
              <a:solidFill>
                <a:srgbClr val="CC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ময়মনসিংহ সিটি নির্বাচনের বাজেট ১৩ কোটি টাকা">
              <a:extLst>
                <a:ext uri="{FF2B5EF4-FFF2-40B4-BE49-F238E27FC236}">
                  <a16:creationId xmlns:a16="http://schemas.microsoft.com/office/drawing/2014/main" xmlns="" id="{EA8B2D2C-910D-4B05-96BE-99C36A671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683" y="2303323"/>
              <a:ext cx="3958432" cy="2510059"/>
            </a:xfrm>
            <a:prstGeom prst="rect">
              <a:avLst/>
            </a:prstGeom>
            <a:ln w="25400">
              <a:solidFill>
                <a:srgbClr val="CC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33" y="469638"/>
            <a:ext cx="2956142" cy="1520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7178" y="576197"/>
            <a:ext cx="24300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0ECDF6-28C0-4D45-8C5F-5E9E8B11D0AF}"/>
              </a:ext>
            </a:extLst>
          </p:cNvPr>
          <p:cNvSpPr txBox="1"/>
          <p:nvPr/>
        </p:nvSpPr>
        <p:spPr>
          <a:xfrm>
            <a:off x="1161427" y="230530"/>
            <a:ext cx="44653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3A7E83-24F0-4821-8C89-A86A81075BFA}"/>
              </a:ext>
            </a:extLst>
          </p:cNvPr>
          <p:cNvSpPr txBox="1"/>
          <p:nvPr/>
        </p:nvSpPr>
        <p:spPr>
          <a:xfrm>
            <a:off x="892281" y="78276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BC5C36-5A4E-461F-967A-8710345971F7}"/>
              </a:ext>
            </a:extLst>
          </p:cNvPr>
          <p:cNvSpPr txBox="1"/>
          <p:nvPr/>
        </p:nvSpPr>
        <p:spPr>
          <a:xfrm>
            <a:off x="892281" y="1374829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FD2A89-3FED-4355-BD40-E63D137D527C}"/>
              </a:ext>
            </a:extLst>
          </p:cNvPr>
          <p:cNvSpPr txBox="1"/>
          <p:nvPr/>
        </p:nvSpPr>
        <p:spPr>
          <a:xfrm>
            <a:off x="892281" y="196689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143E40-3F20-4DDB-BE70-D9DC8D1E0EC9}"/>
              </a:ext>
            </a:extLst>
          </p:cNvPr>
          <p:cNvSpPr txBox="1"/>
          <p:nvPr/>
        </p:nvSpPr>
        <p:spPr>
          <a:xfrm>
            <a:off x="892281" y="2558959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DE32C1-D406-47FA-80DA-B500D1F526E2}"/>
              </a:ext>
            </a:extLst>
          </p:cNvPr>
          <p:cNvSpPr txBox="1"/>
          <p:nvPr/>
        </p:nvSpPr>
        <p:spPr>
          <a:xfrm>
            <a:off x="892281" y="3151024"/>
            <a:ext cx="69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৫.শহরাঞ্চলের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FF3ED5-B2E5-4F08-9E2D-C01D095916A2}"/>
              </a:ext>
            </a:extLst>
          </p:cNvPr>
          <p:cNvSpPr txBox="1"/>
          <p:nvPr/>
        </p:nvSpPr>
        <p:spPr>
          <a:xfrm>
            <a:off x="892281" y="3743089"/>
            <a:ext cx="953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৬.ইউনিয়ন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9DF00C-2D1A-4546-BF5A-01A1058445AC}"/>
              </a:ext>
            </a:extLst>
          </p:cNvPr>
          <p:cNvSpPr txBox="1"/>
          <p:nvPr/>
        </p:nvSpPr>
        <p:spPr>
          <a:xfrm>
            <a:off x="1272349" y="4178701"/>
            <a:ext cx="20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i.চেয়ারম্যান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84A05A8-D041-4F74-8106-A6CF1129608A}"/>
              </a:ext>
            </a:extLst>
          </p:cNvPr>
          <p:cNvSpPr txBox="1"/>
          <p:nvPr/>
        </p:nvSpPr>
        <p:spPr>
          <a:xfrm>
            <a:off x="3613993" y="4178701"/>
            <a:ext cx="175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ii.মেম্বার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AED6E0-6327-4976-AAF8-93814EFC37CB}"/>
              </a:ext>
            </a:extLst>
          </p:cNvPr>
          <p:cNvSpPr txBox="1"/>
          <p:nvPr/>
        </p:nvSpPr>
        <p:spPr>
          <a:xfrm>
            <a:off x="5626753" y="4178701"/>
            <a:ext cx="273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iii.মহিলা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2B16F3B-C7FB-41E9-9C83-A1177146EB1A}"/>
              </a:ext>
            </a:extLst>
          </p:cNvPr>
          <p:cNvSpPr txBox="1"/>
          <p:nvPr/>
        </p:nvSpPr>
        <p:spPr>
          <a:xfrm>
            <a:off x="8616915" y="4164153"/>
            <a:ext cx="19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iv.জনগণ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8248B6-A809-440F-97E0-9E5775F53DEB}"/>
              </a:ext>
            </a:extLst>
          </p:cNvPr>
          <p:cNvSpPr txBox="1"/>
          <p:nvPr/>
        </p:nvSpPr>
        <p:spPr>
          <a:xfrm>
            <a:off x="892281" y="4636630"/>
            <a:ext cx="320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BB14605-9863-4299-A042-7FFC4B75D144}"/>
              </a:ext>
            </a:extLst>
          </p:cNvPr>
          <p:cNvSpPr txBox="1"/>
          <p:nvPr/>
        </p:nvSpPr>
        <p:spPr>
          <a:xfrm>
            <a:off x="3790582" y="5148013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B9112B7-CAA5-4791-9E0E-3B0A855BCF23}"/>
              </a:ext>
            </a:extLst>
          </p:cNvPr>
          <p:cNvSpPr txBox="1"/>
          <p:nvPr/>
        </p:nvSpPr>
        <p:spPr>
          <a:xfrm>
            <a:off x="6780744" y="5077310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38E4FDF-A5E5-4346-BB8F-C3439DD76541}"/>
              </a:ext>
            </a:extLst>
          </p:cNvPr>
          <p:cNvSpPr txBox="1"/>
          <p:nvPr/>
        </p:nvSpPr>
        <p:spPr>
          <a:xfrm>
            <a:off x="3821740" y="5919582"/>
            <a:ext cx="183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ii ও iv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837F09B-9FE8-470B-A250-A197EC0F6E1C}"/>
              </a:ext>
            </a:extLst>
          </p:cNvPr>
          <p:cNvSpPr txBox="1"/>
          <p:nvPr/>
        </p:nvSpPr>
        <p:spPr>
          <a:xfrm>
            <a:off x="6780744" y="5969306"/>
            <a:ext cx="22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4784" y="450937"/>
            <a:ext cx="33087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5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6" grpId="0"/>
      <p:bldP spid="26" grpId="0"/>
      <p:bldP spid="27" grpId="0"/>
      <p:bldP spid="28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A7E31A-2D8B-4CC0-9DE1-972F0248BFA3}"/>
              </a:ext>
            </a:extLst>
          </p:cNvPr>
          <p:cNvSpPr txBox="1"/>
          <p:nvPr/>
        </p:nvSpPr>
        <p:spPr>
          <a:xfrm>
            <a:off x="3535624" y="509737"/>
            <a:ext cx="32378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B38DE7-139B-4C0F-B51C-D214A14662CF}"/>
              </a:ext>
            </a:extLst>
          </p:cNvPr>
          <p:cNvSpPr txBox="1"/>
          <p:nvPr/>
        </p:nvSpPr>
        <p:spPr>
          <a:xfrm>
            <a:off x="785504" y="4650750"/>
            <a:ext cx="902601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28" y="1793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978" y="5311036"/>
            <a:ext cx="92191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2" y="660224"/>
            <a:ext cx="9043792" cy="41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0;p16">
            <a:extLst>
              <a:ext uri="{FF2B5EF4-FFF2-40B4-BE49-F238E27FC236}">
                <a16:creationId xmlns:a16="http://schemas.microsoft.com/office/drawing/2014/main" xmlns="" id="{8D43B549-6AC4-4E3B-B4E4-DCA55C4E3EB9}"/>
              </a:ext>
            </a:extLst>
          </p:cNvPr>
          <p:cNvSpPr txBox="1">
            <a:spLocks/>
          </p:cNvSpPr>
          <p:nvPr/>
        </p:nvSpPr>
        <p:spPr>
          <a:xfrm>
            <a:off x="266736" y="2899833"/>
            <a:ext cx="5774498" cy="32077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09710" tIns="109710" rIns="109710" bIns="10971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6858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3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০১৭১৬১৮৯৪১০</a:t>
            </a: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ই-মেইল-omorendrags72@gmail.com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EF089D-70FD-463E-A347-5AB3C6CF6129}"/>
              </a:ext>
            </a:extLst>
          </p:cNvPr>
          <p:cNvSpPr txBox="1"/>
          <p:nvPr/>
        </p:nvSpPr>
        <p:spPr>
          <a:xfrm>
            <a:off x="6789105" y="3443666"/>
            <a:ext cx="4020857" cy="2431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 algn="ctr">
              <a:buClr>
                <a:schemeClr val="dk1"/>
              </a:buClr>
              <a:buSzPts val="2400"/>
            </a:pP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অষ্টম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অ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বাংলাদেশঃ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রাষ্ট্র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সরকার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ব্যবস্থা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০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68580" algn="ctr">
              <a:buClr>
                <a:schemeClr val="dk1"/>
              </a:buClr>
              <a:buSzPts val="2400"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তারিখঃ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১৮/০১/২০২১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ইং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1449995-E73F-4F9C-B599-EB116EBD63D7}"/>
              </a:ext>
            </a:extLst>
          </p:cNvPr>
          <p:cNvGrpSpPr/>
          <p:nvPr/>
        </p:nvGrpSpPr>
        <p:grpSpPr>
          <a:xfrm>
            <a:off x="7994315" y="97326"/>
            <a:ext cx="2074683" cy="3073286"/>
            <a:chOff x="7711197" y="1278432"/>
            <a:chExt cx="2074683" cy="213737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7CDC344-E0B9-4885-A869-D9E2E5BF5458}"/>
                </a:ext>
              </a:extLst>
            </p:cNvPr>
            <p:cNvSpPr/>
            <p:nvPr/>
          </p:nvSpPr>
          <p:spPr>
            <a:xfrm rot="21108912" flipH="1">
              <a:off x="7717491" y="1278432"/>
              <a:ext cx="2068389" cy="20955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CFCBD00-5BCB-4971-859B-F2DBCC55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1197" y="1351893"/>
              <a:ext cx="2063912" cy="2063912"/>
            </a:xfrm>
            <a:prstGeom prst="rect">
              <a:avLst/>
            </a:prstGeom>
            <a:ln w="25400">
              <a:solidFill>
                <a:srgbClr val="00FF00"/>
              </a:solidFill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B87760D-3072-4C40-8266-9AD1121FF9E9}"/>
              </a:ext>
            </a:extLst>
          </p:cNvPr>
          <p:cNvCxnSpPr/>
          <p:nvPr/>
        </p:nvCxnSpPr>
        <p:spPr>
          <a:xfrm>
            <a:off x="5915974" y="3583781"/>
            <a:ext cx="0" cy="81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2</a:t>
            </a:fld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6250475" y="3302501"/>
            <a:ext cx="338201" cy="2936647"/>
          </a:xfrm>
          <a:prstGeom prst="upDown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477104" y="334843"/>
            <a:ext cx="4734838" cy="112734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5" y="68800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2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রাজশাহীতে ইউপি নির্বাচনের হাওয়া - banglanews24.com">
            <a:extLst>
              <a:ext uri="{FF2B5EF4-FFF2-40B4-BE49-F238E27FC236}">
                <a16:creationId xmlns:a16="http://schemas.microsoft.com/office/drawing/2014/main" xmlns="" id="{5FC0762A-4907-4D73-AA67-0BAAA024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96" y="1419894"/>
            <a:ext cx="4885402" cy="3881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929F8-AF79-4EF3-804F-82A8555EE5C8}"/>
              </a:ext>
            </a:extLst>
          </p:cNvPr>
          <p:cNvSpPr txBox="1"/>
          <p:nvPr/>
        </p:nvSpPr>
        <p:spPr>
          <a:xfrm>
            <a:off x="1828800" y="437580"/>
            <a:ext cx="7315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4F8E6-C0C5-4AC4-A903-50E5C5BD7AFC}"/>
              </a:ext>
            </a:extLst>
          </p:cNvPr>
          <p:cNvSpPr txBox="1"/>
          <p:nvPr/>
        </p:nvSpPr>
        <p:spPr>
          <a:xfrm>
            <a:off x="1575621" y="5510495"/>
            <a:ext cx="271616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5017B5-B53F-42C9-A61D-DAE82A446E58}"/>
              </a:ext>
            </a:extLst>
          </p:cNvPr>
          <p:cNvSpPr txBox="1"/>
          <p:nvPr/>
        </p:nvSpPr>
        <p:spPr>
          <a:xfrm>
            <a:off x="6123037" y="5510495"/>
            <a:ext cx="383212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3" y="1493591"/>
            <a:ext cx="4447000" cy="3824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87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13874A-6787-45CB-BB42-0C4CD2A39A31}"/>
              </a:ext>
            </a:extLst>
          </p:cNvPr>
          <p:cNvSpPr txBox="1"/>
          <p:nvPr/>
        </p:nvSpPr>
        <p:spPr>
          <a:xfrm>
            <a:off x="821410" y="5154588"/>
            <a:ext cx="932998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গ্রাম আদালতের সুফল পাচ্ছেন প্রান্তিক মানুষ, যেতে হচ্ছেনা জেলা আদালতে ||  বাংলার সময় || Somoynews.tv">
            <a:extLst>
              <a:ext uri="{FF2B5EF4-FFF2-40B4-BE49-F238E27FC236}">
                <a16:creationId xmlns:a16="http://schemas.microsoft.com/office/drawing/2014/main" xmlns="" id="{742E800C-18B5-458B-87B9-FDFED5FE3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কালিগঞ্জে সচল গ্রাম আদালত">
            <a:extLst>
              <a:ext uri="{FF2B5EF4-FFF2-40B4-BE49-F238E27FC236}">
                <a16:creationId xmlns:a16="http://schemas.microsoft.com/office/drawing/2014/main" xmlns="" id="{7DAF8149-9DC8-42A7-A7A6-1FC7DBC9A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4175" y="780081"/>
            <a:ext cx="8444450" cy="4078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CB90E5-2B66-47CB-BE97-60646FCB1C56}"/>
              </a:ext>
            </a:extLst>
          </p:cNvPr>
          <p:cNvSpPr txBox="1"/>
          <p:nvPr/>
        </p:nvSpPr>
        <p:spPr>
          <a:xfrm>
            <a:off x="2944727" y="1346543"/>
            <a:ext cx="5147086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CBC1E4-ACEE-4247-AAED-157C5253AD0A}"/>
              </a:ext>
            </a:extLst>
          </p:cNvPr>
          <p:cNvSpPr txBox="1"/>
          <p:nvPr/>
        </p:nvSpPr>
        <p:spPr>
          <a:xfrm>
            <a:off x="1803748" y="2944480"/>
            <a:ext cx="800413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শ্রীমঙ্গলে 'সক্রিয়' হচ্ছে না গ্রাম আদালত | অন্যান্য | The Daily Ittefaq">
            <a:extLst>
              <a:ext uri="{FF2B5EF4-FFF2-40B4-BE49-F238E27FC236}">
                <a16:creationId xmlns:a16="http://schemas.microsoft.com/office/drawing/2014/main" xmlns="" id="{BFD22CB2-CFBB-4424-AEE9-BB13CC35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4" y="1032780"/>
            <a:ext cx="4764827" cy="3609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ফরিদগঞ্জ পৌরসভার গ্রাম ও শহরে সর্বত্রই আজ উন্নয়ন দৃশ্যমান">
            <a:extLst>
              <a:ext uri="{FF2B5EF4-FFF2-40B4-BE49-F238E27FC236}">
                <a16:creationId xmlns:a16="http://schemas.microsoft.com/office/drawing/2014/main" xmlns="" id="{CF0513B1-08EB-4520-B7AF-0521CFED6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4920" y="1120463"/>
            <a:ext cx="4764826" cy="3628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926F57-9C22-4429-A8AA-5479CBDCDBBA}"/>
              </a:ext>
            </a:extLst>
          </p:cNvPr>
          <p:cNvSpPr txBox="1"/>
          <p:nvPr/>
        </p:nvSpPr>
        <p:spPr>
          <a:xfrm>
            <a:off x="2610465" y="256126"/>
            <a:ext cx="57518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7E8927-3BB1-4128-9521-9981AC6982E8}"/>
              </a:ext>
            </a:extLst>
          </p:cNvPr>
          <p:cNvSpPr txBox="1"/>
          <p:nvPr/>
        </p:nvSpPr>
        <p:spPr>
          <a:xfrm>
            <a:off x="1847863" y="4874159"/>
            <a:ext cx="207520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D9E23D-3A41-4174-B696-4DD18A347009}"/>
              </a:ext>
            </a:extLst>
          </p:cNvPr>
          <p:cNvSpPr txBox="1"/>
          <p:nvPr/>
        </p:nvSpPr>
        <p:spPr>
          <a:xfrm>
            <a:off x="6868438" y="4890680"/>
            <a:ext cx="243779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904524-6C40-4A15-BF37-48425AB18A95}"/>
              </a:ext>
            </a:extLst>
          </p:cNvPr>
          <p:cNvSpPr txBox="1"/>
          <p:nvPr/>
        </p:nvSpPr>
        <p:spPr>
          <a:xfrm>
            <a:off x="132735" y="5503045"/>
            <a:ext cx="1070733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1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na | বিনিয়োগ বার্তা :: Biniogbarta | A Prominent Business News and  Economic Newspaper in Bangladesh">
            <a:extLst>
              <a:ext uri="{FF2B5EF4-FFF2-40B4-BE49-F238E27FC236}">
                <a16:creationId xmlns:a16="http://schemas.microsoft.com/office/drawing/2014/main" xmlns="" id="{F3289A20-B02B-4232-AFAC-281D4FF4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" y="1120362"/>
            <a:ext cx="4807974" cy="34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গ্রাম আদালতে যেসব বিচার হয়">
            <a:extLst>
              <a:ext uri="{FF2B5EF4-FFF2-40B4-BE49-F238E27FC236}">
                <a16:creationId xmlns:a16="http://schemas.microsoft.com/office/drawing/2014/main" xmlns="" id="{88EDD4DC-FFB6-4652-8CBC-B226B3BA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36" y="1120362"/>
            <a:ext cx="4807974" cy="34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81D941-C82B-48C6-B97F-CDD50E9E84F6}"/>
              </a:ext>
            </a:extLst>
          </p:cNvPr>
          <p:cNvSpPr txBox="1"/>
          <p:nvPr/>
        </p:nvSpPr>
        <p:spPr>
          <a:xfrm>
            <a:off x="2772695" y="197032"/>
            <a:ext cx="5427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A893E6-9E6B-4E79-9E23-1318966FAA5E}"/>
              </a:ext>
            </a:extLst>
          </p:cNvPr>
          <p:cNvSpPr txBox="1"/>
          <p:nvPr/>
        </p:nvSpPr>
        <p:spPr>
          <a:xfrm>
            <a:off x="1511532" y="4636396"/>
            <a:ext cx="282449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893A2B-085E-42EB-BB86-D7CEADB37C8A}"/>
              </a:ext>
            </a:extLst>
          </p:cNvPr>
          <p:cNvSpPr txBox="1"/>
          <p:nvPr/>
        </p:nvSpPr>
        <p:spPr>
          <a:xfrm>
            <a:off x="6636774" y="4636396"/>
            <a:ext cx="282449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DEFA7D-EB78-4AAF-B54A-C2657A17C04D}"/>
              </a:ext>
            </a:extLst>
          </p:cNvPr>
          <p:cNvSpPr txBox="1"/>
          <p:nvPr/>
        </p:nvSpPr>
        <p:spPr>
          <a:xfrm>
            <a:off x="519790" y="5119839"/>
            <a:ext cx="9933219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5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CAD8BF-E34E-4529-A45D-2B1917F7E6FE}"/>
              </a:ext>
            </a:extLst>
          </p:cNvPr>
          <p:cNvSpPr txBox="1"/>
          <p:nvPr/>
        </p:nvSpPr>
        <p:spPr>
          <a:xfrm>
            <a:off x="4144297" y="218133"/>
            <a:ext cx="26842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2C61F2-0825-44B2-BA28-1DCB7FE92226}"/>
              </a:ext>
            </a:extLst>
          </p:cNvPr>
          <p:cNvSpPr txBox="1"/>
          <p:nvPr/>
        </p:nvSpPr>
        <p:spPr>
          <a:xfrm>
            <a:off x="3111909" y="6011130"/>
            <a:ext cx="439502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A6DE274-05AE-40AC-B792-E8B344A3CB99}"/>
              </a:ext>
            </a:extLst>
          </p:cNvPr>
          <p:cNvGrpSpPr/>
          <p:nvPr/>
        </p:nvGrpSpPr>
        <p:grpSpPr>
          <a:xfrm>
            <a:off x="2607541" y="1010108"/>
            <a:ext cx="5757717" cy="4593356"/>
            <a:chOff x="2607541" y="1135368"/>
            <a:chExt cx="5757717" cy="4593356"/>
          </a:xfrm>
        </p:grpSpPr>
        <p:pic>
          <p:nvPicPr>
            <p:cNvPr id="7" name="Picture 2" descr="শ্রীমঙ্গলে 'সক্রিয়' হচ্ছে না গ্রাম আদালত | অন্যান্য | The Daily Ittefaq">
              <a:extLst>
                <a:ext uri="{FF2B5EF4-FFF2-40B4-BE49-F238E27FC236}">
                  <a16:creationId xmlns:a16="http://schemas.microsoft.com/office/drawing/2014/main" xmlns="" id="{7FDB7A1A-4EF6-49E0-B44E-3898267FE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41" y="1135368"/>
              <a:ext cx="2878859" cy="2262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ফরিদগঞ্জ পৌরসভার গ্রাম ও শহরে সর্বত্রই আজ উন্নয়ন দৃশ্যমান">
              <a:extLst>
                <a:ext uri="{FF2B5EF4-FFF2-40B4-BE49-F238E27FC236}">
                  <a16:creationId xmlns:a16="http://schemas.microsoft.com/office/drawing/2014/main" xmlns="" id="{F2FF3C11-D93D-4ABE-BCEF-AD887F070C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86399" y="1135368"/>
              <a:ext cx="2878859" cy="22743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sina | বিনিয়োগ বার্তা :: Biniogbarta | A Prominent Business News and  Economic Newspaper in Bangladesh">
              <a:extLst>
                <a:ext uri="{FF2B5EF4-FFF2-40B4-BE49-F238E27FC236}">
                  <a16:creationId xmlns:a16="http://schemas.microsoft.com/office/drawing/2014/main" xmlns="" id="{B8E3A7FC-C371-42E0-B34D-ABD4AAD88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42" y="3454326"/>
              <a:ext cx="2878858" cy="22743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গ্রাম আদালতে যেসব বিচার হয়">
              <a:extLst>
                <a:ext uri="{FF2B5EF4-FFF2-40B4-BE49-F238E27FC236}">
                  <a16:creationId xmlns:a16="http://schemas.microsoft.com/office/drawing/2014/main" xmlns="" id="{90356E30-4B68-4ECE-8E78-44E486886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9" y="3454326"/>
              <a:ext cx="2878859" cy="2268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AMERANDRA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3611" y="541298"/>
            <a:ext cx="26054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9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5A43E-39C9-4949-A827-A33F5A3F4CB5}"/>
              </a:ext>
            </a:extLst>
          </p:cNvPr>
          <p:cNvSpPr txBox="1"/>
          <p:nvPr/>
        </p:nvSpPr>
        <p:spPr>
          <a:xfrm>
            <a:off x="296954" y="1709989"/>
            <a:ext cx="10378886" cy="39703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নিম্নতম পর্যা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স্থানী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সংগঠিত সরকার ব্যবস্থা। গ্রামীণ প্রতিষ্ঠানই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 কাঠামো গ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তুলেছিল, আর এ প্রতিষ্ঠানের ওপরই মূলত নির্ভরশীল ছিল প্রাচীন ও মধ্যযুগের বাংলার সরকার ব্যবস্থা। গ্রামসমাজ নিজ নিজ শাসনকার্য পরিচালনা করত। রাজা খাজনা পে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সন্তুষ্ট থাকতেন। খুব সম্ভবত গ্রাম পর্যা</a:t>
            </a:r>
            <a:r>
              <a:rPr lang="en-US" sz="36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ঊর্ধ্বতন স্তরে কেন্দ্রী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শাসন সম্প্রসারিত ছিল,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ত্তশাসন ছিল না। সম্ভবত সেখানে সামাজিক পরিষদ গঠনের মাধ্যমে এক ধরনের স্থানী</a:t>
            </a:r>
            <a:r>
              <a:rPr 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পরামর্শক ব্যবস্থার প্রচলন ছিল।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08A459-CB90-438E-8983-55221F62356E}"/>
              </a:ext>
            </a:extLst>
          </p:cNvPr>
          <p:cNvSpPr txBox="1"/>
          <p:nvPr/>
        </p:nvSpPr>
        <p:spPr>
          <a:xfrm>
            <a:off x="1306280" y="522098"/>
            <a:ext cx="836023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as-IN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9C54-2E9B-445D-BA16-C85B442CF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3416</TotalTime>
  <Words>748</Words>
  <Application>Microsoft Office PowerPoint</Application>
  <PresentationFormat>Custom</PresentationFormat>
  <Paragraphs>160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Sheuli</cp:lastModifiedBy>
  <cp:revision>385</cp:revision>
  <dcterms:created xsi:type="dcterms:W3CDTF">2020-12-04T16:27:50Z</dcterms:created>
  <dcterms:modified xsi:type="dcterms:W3CDTF">2021-01-18T18:01:12Z</dcterms:modified>
</cp:coreProperties>
</file>