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8" r:id="rId1"/>
  </p:sldMasterIdLst>
  <p:sldIdLst>
    <p:sldId id="259" r:id="rId2"/>
    <p:sldId id="258" r:id="rId3"/>
    <p:sldId id="257" r:id="rId4"/>
    <p:sldId id="270" r:id="rId5"/>
    <p:sldId id="260" r:id="rId6"/>
    <p:sldId id="261" r:id="rId7"/>
    <p:sldId id="262" r:id="rId8"/>
    <p:sldId id="264" r:id="rId9"/>
    <p:sldId id="265" r:id="rId10"/>
    <p:sldId id="271" r:id="rId11"/>
    <p:sldId id="267" r:id="rId12"/>
    <p:sldId id="268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" initials="A" lastIdx="1" clrIdx="0">
    <p:extLst>
      <p:ext uri="{19B8F6BF-5375-455C-9EA6-DF929625EA0E}">
        <p15:presenceInfo xmlns:p15="http://schemas.microsoft.com/office/powerpoint/2012/main" userId="Ale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" userId="9caf7286-9d31-4f2b-8692-1758259fb9bc" providerId="ADAL" clId="{18E3A5B9-4435-4CBF-AC3B-8868EE7C4D3A}"/>
    <pc:docChg chg="custSel addSld delSld modSld sldOrd">
      <pc:chgData name="Alex" userId="9caf7286-9d31-4f2b-8692-1758259fb9bc" providerId="ADAL" clId="{18E3A5B9-4435-4CBF-AC3B-8868EE7C4D3A}" dt="2020-12-27T07:28:17.511" v="64" actId="14100"/>
      <pc:docMkLst>
        <pc:docMk/>
      </pc:docMkLst>
      <pc:sldChg chg="addSp modSp mod">
        <pc:chgData name="Alex" userId="9caf7286-9d31-4f2b-8692-1758259fb9bc" providerId="ADAL" clId="{18E3A5B9-4435-4CBF-AC3B-8868EE7C4D3A}" dt="2020-12-27T07:23:46.402" v="19" actId="1076"/>
        <pc:sldMkLst>
          <pc:docMk/>
          <pc:sldMk cId="4291092944" sldId="257"/>
        </pc:sldMkLst>
        <pc:spChg chg="mod">
          <ac:chgData name="Alex" userId="9caf7286-9d31-4f2b-8692-1758259fb9bc" providerId="ADAL" clId="{18E3A5B9-4435-4CBF-AC3B-8868EE7C4D3A}" dt="2020-12-27T07:23:01.481" v="12" actId="14100"/>
          <ac:spMkLst>
            <pc:docMk/>
            <pc:sldMk cId="4291092944" sldId="257"/>
            <ac:spMk id="2" creationId="{318EA363-96B1-440D-9149-0032E64D15DA}"/>
          </ac:spMkLst>
        </pc:spChg>
        <pc:spChg chg="mod">
          <ac:chgData name="Alex" userId="9caf7286-9d31-4f2b-8692-1758259fb9bc" providerId="ADAL" clId="{18E3A5B9-4435-4CBF-AC3B-8868EE7C4D3A}" dt="2020-12-27T07:23:46.402" v="19" actId="1076"/>
          <ac:spMkLst>
            <pc:docMk/>
            <pc:sldMk cId="4291092944" sldId="257"/>
            <ac:spMk id="3" creationId="{EBDC5E76-5D81-4716-A586-F4101DED8A1F}"/>
          </ac:spMkLst>
        </pc:spChg>
        <pc:picChg chg="add mod">
          <ac:chgData name="Alex" userId="9caf7286-9d31-4f2b-8692-1758259fb9bc" providerId="ADAL" clId="{18E3A5B9-4435-4CBF-AC3B-8868EE7C4D3A}" dt="2020-12-27T07:23:28.172" v="16" actId="1076"/>
          <ac:picMkLst>
            <pc:docMk/>
            <pc:sldMk cId="4291092944" sldId="257"/>
            <ac:picMk id="4" creationId="{7B4810A6-72F7-4BE9-8A29-D359AC335B67}"/>
          </ac:picMkLst>
        </pc:picChg>
      </pc:sldChg>
      <pc:sldChg chg="addSp modSp mod">
        <pc:chgData name="Alex" userId="9caf7286-9d31-4f2b-8692-1758259fb9bc" providerId="ADAL" clId="{18E3A5B9-4435-4CBF-AC3B-8868EE7C4D3A}" dt="2020-12-27T07:22:42.129" v="10" actId="1076"/>
        <pc:sldMkLst>
          <pc:docMk/>
          <pc:sldMk cId="573396763" sldId="258"/>
        </pc:sldMkLst>
        <pc:spChg chg="mod">
          <ac:chgData name="Alex" userId="9caf7286-9d31-4f2b-8692-1758259fb9bc" providerId="ADAL" clId="{18E3A5B9-4435-4CBF-AC3B-8868EE7C4D3A}" dt="2020-12-27T07:21:53.323" v="1" actId="14100"/>
          <ac:spMkLst>
            <pc:docMk/>
            <pc:sldMk cId="573396763" sldId="258"/>
            <ac:spMk id="2" creationId="{6C3150E6-ADD3-4FA4-86D3-E4A285B8B883}"/>
          </ac:spMkLst>
        </pc:spChg>
        <pc:spChg chg="mod">
          <ac:chgData name="Alex" userId="9caf7286-9d31-4f2b-8692-1758259fb9bc" providerId="ADAL" clId="{18E3A5B9-4435-4CBF-AC3B-8868EE7C4D3A}" dt="2020-12-27T07:22:29.580" v="6" actId="14100"/>
          <ac:spMkLst>
            <pc:docMk/>
            <pc:sldMk cId="573396763" sldId="258"/>
            <ac:spMk id="3" creationId="{A68FA8DE-EB04-4CE2-8F95-AA46F571719C}"/>
          </ac:spMkLst>
        </pc:spChg>
        <pc:picChg chg="add mod">
          <ac:chgData name="Alex" userId="9caf7286-9d31-4f2b-8692-1758259fb9bc" providerId="ADAL" clId="{18E3A5B9-4435-4CBF-AC3B-8868EE7C4D3A}" dt="2020-12-27T07:22:42.129" v="10" actId="1076"/>
          <ac:picMkLst>
            <pc:docMk/>
            <pc:sldMk cId="573396763" sldId="258"/>
            <ac:picMk id="4" creationId="{14713257-8DB4-4E92-B4DD-353D052EF3D5}"/>
          </ac:picMkLst>
        </pc:picChg>
      </pc:sldChg>
      <pc:sldChg chg="modSp new mod ord">
        <pc:chgData name="Alex" userId="9caf7286-9d31-4f2b-8692-1758259fb9bc" providerId="ADAL" clId="{18E3A5B9-4435-4CBF-AC3B-8868EE7C4D3A}" dt="2020-12-27T07:25:20.245" v="43" actId="14100"/>
        <pc:sldMkLst>
          <pc:docMk/>
          <pc:sldMk cId="1301493256" sldId="260"/>
        </pc:sldMkLst>
        <pc:spChg chg="mod">
          <ac:chgData name="Alex" userId="9caf7286-9d31-4f2b-8692-1758259fb9bc" providerId="ADAL" clId="{18E3A5B9-4435-4CBF-AC3B-8868EE7C4D3A}" dt="2020-12-27T07:25:17.161" v="42" actId="14100"/>
          <ac:spMkLst>
            <pc:docMk/>
            <pc:sldMk cId="1301493256" sldId="260"/>
            <ac:spMk id="2" creationId="{F4621699-43C0-4F90-84A2-8C55D18CA863}"/>
          </ac:spMkLst>
        </pc:spChg>
        <pc:spChg chg="mod">
          <ac:chgData name="Alex" userId="9caf7286-9d31-4f2b-8692-1758259fb9bc" providerId="ADAL" clId="{18E3A5B9-4435-4CBF-AC3B-8868EE7C4D3A}" dt="2020-12-27T07:25:20.245" v="43" actId="14100"/>
          <ac:spMkLst>
            <pc:docMk/>
            <pc:sldMk cId="1301493256" sldId="260"/>
            <ac:spMk id="3" creationId="{8F8AFDD5-8F10-419C-A7FC-71296260DA82}"/>
          </ac:spMkLst>
        </pc:spChg>
      </pc:sldChg>
      <pc:sldChg chg="modSp new mod">
        <pc:chgData name="Alex" userId="9caf7286-9d31-4f2b-8692-1758259fb9bc" providerId="ADAL" clId="{18E3A5B9-4435-4CBF-AC3B-8868EE7C4D3A}" dt="2020-12-27T07:25:37.142" v="45" actId="14100"/>
        <pc:sldMkLst>
          <pc:docMk/>
          <pc:sldMk cId="3910123408" sldId="261"/>
        </pc:sldMkLst>
        <pc:spChg chg="mod">
          <ac:chgData name="Alex" userId="9caf7286-9d31-4f2b-8692-1758259fb9bc" providerId="ADAL" clId="{18E3A5B9-4435-4CBF-AC3B-8868EE7C4D3A}" dt="2020-12-27T07:25:37.142" v="45" actId="14100"/>
          <ac:spMkLst>
            <pc:docMk/>
            <pc:sldMk cId="3910123408" sldId="261"/>
            <ac:spMk id="2" creationId="{7D48B992-ADF0-4882-BB27-76428CB01513}"/>
          </ac:spMkLst>
        </pc:spChg>
      </pc:sldChg>
      <pc:sldChg chg="new">
        <pc:chgData name="Alex" userId="9caf7286-9d31-4f2b-8692-1758259fb9bc" providerId="ADAL" clId="{18E3A5B9-4435-4CBF-AC3B-8868EE7C4D3A}" dt="2020-12-27T07:23:59.353" v="22" actId="680"/>
        <pc:sldMkLst>
          <pc:docMk/>
          <pc:sldMk cId="3900799909" sldId="262"/>
        </pc:sldMkLst>
      </pc:sldChg>
      <pc:sldChg chg="new">
        <pc:chgData name="Alex" userId="9caf7286-9d31-4f2b-8692-1758259fb9bc" providerId="ADAL" clId="{18E3A5B9-4435-4CBF-AC3B-8868EE7C4D3A}" dt="2020-12-27T07:24:00.797" v="23" actId="680"/>
        <pc:sldMkLst>
          <pc:docMk/>
          <pc:sldMk cId="2020510058" sldId="263"/>
        </pc:sldMkLst>
      </pc:sldChg>
      <pc:sldChg chg="new">
        <pc:chgData name="Alex" userId="9caf7286-9d31-4f2b-8692-1758259fb9bc" providerId="ADAL" clId="{18E3A5B9-4435-4CBF-AC3B-8868EE7C4D3A}" dt="2020-12-27T07:24:02.754" v="24" actId="680"/>
        <pc:sldMkLst>
          <pc:docMk/>
          <pc:sldMk cId="1454600239" sldId="264"/>
        </pc:sldMkLst>
      </pc:sldChg>
      <pc:sldChg chg="new">
        <pc:chgData name="Alex" userId="9caf7286-9d31-4f2b-8692-1758259fb9bc" providerId="ADAL" clId="{18E3A5B9-4435-4CBF-AC3B-8868EE7C4D3A}" dt="2020-12-27T07:24:04.298" v="25" actId="680"/>
        <pc:sldMkLst>
          <pc:docMk/>
          <pc:sldMk cId="3152048003" sldId="265"/>
        </pc:sldMkLst>
      </pc:sldChg>
      <pc:sldChg chg="addSp delSp modSp new mod ord addCm">
        <pc:chgData name="Alex" userId="9caf7286-9d31-4f2b-8692-1758259fb9bc" providerId="ADAL" clId="{18E3A5B9-4435-4CBF-AC3B-8868EE7C4D3A}" dt="2020-12-27T07:28:17.511" v="64" actId="14100"/>
        <pc:sldMkLst>
          <pc:docMk/>
          <pc:sldMk cId="1098025735" sldId="266"/>
        </pc:sldMkLst>
        <pc:spChg chg="del">
          <ac:chgData name="Alex" userId="9caf7286-9d31-4f2b-8692-1758259fb9bc" providerId="ADAL" clId="{18E3A5B9-4435-4CBF-AC3B-8868EE7C4D3A}" dt="2020-12-27T07:27:22.979" v="55" actId="931"/>
          <ac:spMkLst>
            <pc:docMk/>
            <pc:sldMk cId="1098025735" sldId="266"/>
            <ac:spMk id="3" creationId="{814D30EA-EFB3-4F17-9ABB-6F04F4850AE8}"/>
          </ac:spMkLst>
        </pc:spChg>
        <pc:spChg chg="add del mod">
          <ac:chgData name="Alex" userId="9caf7286-9d31-4f2b-8692-1758259fb9bc" providerId="ADAL" clId="{18E3A5B9-4435-4CBF-AC3B-8868EE7C4D3A}" dt="2020-12-27T07:28:00.744" v="60" actId="21"/>
          <ac:spMkLst>
            <pc:docMk/>
            <pc:sldMk cId="1098025735" sldId="266"/>
            <ac:spMk id="6" creationId="{6017900C-47A9-454A-916D-F7788D717DA8}"/>
          </ac:spMkLst>
        </pc:spChg>
        <pc:picChg chg="add mod">
          <ac:chgData name="Alex" userId="9caf7286-9d31-4f2b-8692-1758259fb9bc" providerId="ADAL" clId="{18E3A5B9-4435-4CBF-AC3B-8868EE7C4D3A}" dt="2020-12-27T07:28:17.511" v="64" actId="14100"/>
          <ac:picMkLst>
            <pc:docMk/>
            <pc:sldMk cId="1098025735" sldId="266"/>
            <ac:picMk id="5" creationId="{A445EE32-18DE-44F4-828C-D65B11EE232D}"/>
          </ac:picMkLst>
        </pc:picChg>
      </pc:sldChg>
      <pc:sldChg chg="modSp new mod">
        <pc:chgData name="Alex" userId="9caf7286-9d31-4f2b-8692-1758259fb9bc" providerId="ADAL" clId="{18E3A5B9-4435-4CBF-AC3B-8868EE7C4D3A}" dt="2020-12-27T07:26:03.600" v="48" actId="120"/>
        <pc:sldMkLst>
          <pc:docMk/>
          <pc:sldMk cId="1855002006" sldId="267"/>
        </pc:sldMkLst>
        <pc:spChg chg="mod">
          <ac:chgData name="Alex" userId="9caf7286-9d31-4f2b-8692-1758259fb9bc" providerId="ADAL" clId="{18E3A5B9-4435-4CBF-AC3B-8868EE7C4D3A}" dt="2020-12-27T07:26:03.600" v="48" actId="120"/>
          <ac:spMkLst>
            <pc:docMk/>
            <pc:sldMk cId="1855002006" sldId="267"/>
            <ac:spMk id="2" creationId="{ED3DF8C1-B4AA-476B-8EE2-84B753D7C1AA}"/>
          </ac:spMkLst>
        </pc:spChg>
      </pc:sldChg>
      <pc:sldChg chg="modSp new mod">
        <pc:chgData name="Alex" userId="9caf7286-9d31-4f2b-8692-1758259fb9bc" providerId="ADAL" clId="{18E3A5B9-4435-4CBF-AC3B-8868EE7C4D3A}" dt="2020-12-27T07:26:21.104" v="50" actId="14100"/>
        <pc:sldMkLst>
          <pc:docMk/>
          <pc:sldMk cId="210004159" sldId="268"/>
        </pc:sldMkLst>
        <pc:spChg chg="mod">
          <ac:chgData name="Alex" userId="9caf7286-9d31-4f2b-8692-1758259fb9bc" providerId="ADAL" clId="{18E3A5B9-4435-4CBF-AC3B-8868EE7C4D3A}" dt="2020-12-27T07:26:21.104" v="50" actId="14100"/>
          <ac:spMkLst>
            <pc:docMk/>
            <pc:sldMk cId="210004159" sldId="268"/>
            <ac:spMk id="2" creationId="{6567C1CB-1534-4C4E-8260-C0C769750C6C}"/>
          </ac:spMkLst>
        </pc:spChg>
      </pc:sldChg>
      <pc:sldChg chg="modSp new mod">
        <pc:chgData name="Alex" userId="9caf7286-9d31-4f2b-8692-1758259fb9bc" providerId="ADAL" clId="{18E3A5B9-4435-4CBF-AC3B-8868EE7C4D3A}" dt="2020-12-27T07:26:42.786" v="52" actId="14100"/>
        <pc:sldMkLst>
          <pc:docMk/>
          <pc:sldMk cId="3025910973" sldId="269"/>
        </pc:sldMkLst>
        <pc:spChg chg="mod">
          <ac:chgData name="Alex" userId="9caf7286-9d31-4f2b-8692-1758259fb9bc" providerId="ADAL" clId="{18E3A5B9-4435-4CBF-AC3B-8868EE7C4D3A}" dt="2020-12-27T07:26:42.786" v="52" actId="14100"/>
          <ac:spMkLst>
            <pc:docMk/>
            <pc:sldMk cId="3025910973" sldId="269"/>
            <ac:spMk id="2" creationId="{7083FB7C-089C-4A75-8FD7-E06FDA5AE119}"/>
          </ac:spMkLst>
        </pc:spChg>
      </pc:sldChg>
      <pc:sldChg chg="modSp new mod ord">
        <pc:chgData name="Alex" userId="9caf7286-9d31-4f2b-8692-1758259fb9bc" providerId="ADAL" clId="{18E3A5B9-4435-4CBF-AC3B-8868EE7C4D3A}" dt="2020-12-27T07:24:59.599" v="36"/>
        <pc:sldMkLst>
          <pc:docMk/>
          <pc:sldMk cId="1808654314" sldId="270"/>
        </pc:sldMkLst>
        <pc:spChg chg="mod">
          <ac:chgData name="Alex" userId="9caf7286-9d31-4f2b-8692-1758259fb9bc" providerId="ADAL" clId="{18E3A5B9-4435-4CBF-AC3B-8868EE7C4D3A}" dt="2020-12-27T07:24:38.487" v="34" actId="120"/>
          <ac:spMkLst>
            <pc:docMk/>
            <pc:sldMk cId="1808654314" sldId="270"/>
            <ac:spMk id="2" creationId="{683F3736-1410-46E0-AA12-FBBB70054C5B}"/>
          </ac:spMkLst>
        </pc:spChg>
      </pc:sldChg>
      <pc:sldChg chg="new del">
        <pc:chgData name="Alex" userId="9caf7286-9d31-4f2b-8692-1758259fb9bc" providerId="ADAL" clId="{18E3A5B9-4435-4CBF-AC3B-8868EE7C4D3A}" dt="2020-12-27T07:24:22.009" v="32" actId="2696"/>
        <pc:sldMkLst>
          <pc:docMk/>
          <pc:sldMk cId="1933760387" sldId="271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2-27T13:27:50.032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2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19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9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81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92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408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110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0264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24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4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26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4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792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1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8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1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maya-educacion.blogspot.com/2016/09/bienvenidos-al-curso-2016-2017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ojofeelings.wordpress.com/2011/12/14/turning-2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bc.ca/principlesofaccountingv1openstax/chapter/appendix-complete-a-comprehensive-accounting-cycle-for-a-busines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entextbc.ca/principlesofaccountingv1openstax/chapter/prepare-a-subsidiary-ledger/" TargetMode="Externa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.unnes.ac.id/sju/index.php/aaj/article/view/7761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4E2B-F9F9-48CC-8714-84F2C912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1B67D1-BE65-464C-B658-47BB0A04D4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84312" y="377505"/>
            <a:ext cx="10018712" cy="6480495"/>
          </a:xfrm>
        </p:spPr>
      </p:pic>
    </p:spTree>
    <p:extLst>
      <p:ext uri="{BB962C8B-B14F-4D97-AF65-F5344CB8AC3E}">
        <p14:creationId xmlns:p14="http://schemas.microsoft.com/office/powerpoint/2010/main" val="1683305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C2D68-F18E-437E-BAD3-04B917662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42332"/>
          </a:xfrm>
        </p:spPr>
        <p:txBody>
          <a:bodyPr/>
          <a:lstStyle/>
          <a:p>
            <a:r>
              <a:rPr lang="as-IN" b="1" i="0" dirty="0">
                <a:solidFill>
                  <a:srgbClr val="000000"/>
                </a:solidFill>
                <a:effectLst/>
                <a:latin typeface="Helvetica Neue"/>
              </a:rPr>
              <a:t>সাধারণ জাবেদার নমুনা ছক </a:t>
            </a:r>
            <a:endParaRPr lang="en-US" dirty="0"/>
          </a:p>
        </p:txBody>
      </p:sp>
      <p:pic>
        <p:nvPicPr>
          <p:cNvPr id="1026" name="Picture 2" descr="Journal Entry Format | My Accounting Course">
            <a:extLst>
              <a:ext uri="{FF2B5EF4-FFF2-40B4-BE49-F238E27FC236}">
                <a16:creationId xmlns:a16="http://schemas.microsoft.com/office/drawing/2014/main" id="{6E14D3A6-17CF-4677-BBD5-04446AFC70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739" y="1912690"/>
            <a:ext cx="8816829" cy="411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4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DF8C1-B4AA-476B-8EE2-84B753D7C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92666"/>
          </a:xfrm>
        </p:spPr>
        <p:txBody>
          <a:bodyPr/>
          <a:lstStyle/>
          <a:p>
            <a:pPr algn="l"/>
            <a:r>
              <a:rPr lang="as-IN" b="1" dirty="0"/>
              <a:t>নিচের বহুনির্বাচনী প্রশ্ন গুলোর উত্তর দাও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44E048-CBD9-4AF6-983D-F9A57F77E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719743"/>
            <a:ext cx="10018713" cy="40714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১.</a:t>
            </a:r>
            <a:r>
              <a:rPr lang="as-IN" i="0" dirty="0">
                <a:solidFill>
                  <a:schemeClr val="accent1"/>
                </a:solidFill>
                <a:effectLst/>
                <a:latin typeface="Helvetica Neue"/>
              </a:rPr>
              <a:t> জাবেদা কত প্রকার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?</a:t>
            </a:r>
          </a:p>
          <a:p>
            <a:pPr marL="0" indent="0">
              <a:buNone/>
            </a:pP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ক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) </a:t>
            </a:r>
            <a:r>
              <a:rPr lang="as-IN" i="0" dirty="0">
                <a:solidFill>
                  <a:schemeClr val="accent1"/>
                </a:solidFill>
                <a:effectLst/>
                <a:latin typeface="Helvetica Neue"/>
              </a:rPr>
              <a:t>দুই প্রকার  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খ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)</a:t>
            </a:r>
            <a:r>
              <a:rPr lang="as-IN" i="0" dirty="0">
                <a:solidFill>
                  <a:schemeClr val="accent1"/>
                </a:solidFill>
                <a:effectLst/>
                <a:latin typeface="Helvetica Neue"/>
              </a:rPr>
              <a:t> তিন প্রকার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    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গ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)</a:t>
            </a:r>
            <a:r>
              <a:rPr lang="as-IN" i="0" dirty="0">
                <a:solidFill>
                  <a:schemeClr val="accent1"/>
                </a:solidFill>
                <a:effectLst/>
                <a:latin typeface="Helvetica Neue"/>
              </a:rPr>
              <a:t> চার প্রকার 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 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 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ঘ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)</a:t>
            </a:r>
            <a:r>
              <a:rPr lang="as-IN" i="0" dirty="0">
                <a:solidFill>
                  <a:schemeClr val="accent1"/>
                </a:solidFill>
                <a:effectLst/>
                <a:latin typeface="Helvetica Neue"/>
              </a:rPr>
              <a:t> পাঁচ প্রকার </a:t>
            </a:r>
            <a:endParaRPr lang="en-US" sz="2400" i="0" dirty="0">
              <a:solidFill>
                <a:schemeClr val="accent1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  <a:latin typeface="Helvetica Neue"/>
              </a:rPr>
              <a:t>২.</a:t>
            </a:r>
            <a:r>
              <a:rPr lang="as-IN" i="0" dirty="0">
                <a:solidFill>
                  <a:schemeClr val="accent1"/>
                </a:solidFill>
                <a:effectLst/>
                <a:latin typeface="Helvetica Neue"/>
              </a:rPr>
              <a:t>  বাট্টা কত প্রকার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?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 </a:t>
            </a:r>
            <a:endParaRPr lang="en-US" sz="2400" i="0" dirty="0">
              <a:solidFill>
                <a:schemeClr val="accent1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ক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) ) </a:t>
            </a:r>
            <a:r>
              <a:rPr lang="as-IN" i="0" dirty="0">
                <a:solidFill>
                  <a:schemeClr val="accent1"/>
                </a:solidFill>
                <a:effectLst/>
                <a:latin typeface="Helvetica Neue"/>
              </a:rPr>
              <a:t>দুই প্রকার 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 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      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খ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)</a:t>
            </a:r>
            <a:r>
              <a:rPr lang="as-IN" i="0" dirty="0">
                <a:solidFill>
                  <a:schemeClr val="accent1"/>
                </a:solidFill>
                <a:effectLst/>
                <a:latin typeface="Helvetica Neue"/>
              </a:rPr>
              <a:t> চার প্রকার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         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গ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)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 </a:t>
            </a:r>
            <a:r>
              <a:rPr lang="as-IN" i="0" dirty="0">
                <a:solidFill>
                  <a:schemeClr val="accent1"/>
                </a:solidFill>
                <a:effectLst/>
                <a:latin typeface="Helvetica Neue"/>
              </a:rPr>
              <a:t>ছয় প্রকার 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 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     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ঘ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)</a:t>
            </a:r>
            <a:r>
              <a:rPr lang="as-IN" i="0" dirty="0">
                <a:solidFill>
                  <a:schemeClr val="accent1"/>
                </a:solidFill>
                <a:effectLst/>
                <a:latin typeface="Helvetica Neue"/>
              </a:rPr>
              <a:t> সাত প্রকার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 </a:t>
            </a:r>
            <a:endParaRPr lang="en-US" sz="2400" i="0" dirty="0">
              <a:solidFill>
                <a:schemeClr val="accent1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৩.</a:t>
            </a:r>
            <a:r>
              <a:rPr lang="as-IN" i="0" dirty="0">
                <a:solidFill>
                  <a:schemeClr val="accent1"/>
                </a:solidFill>
                <a:effectLst/>
                <a:latin typeface="Helvetica Neue"/>
              </a:rPr>
              <a:t> ব্যবসায় দৈনিন্দিন কোথায় লেনদেনগুলোকে প্রথমে সংগঠিত করা হয়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?</a:t>
            </a:r>
          </a:p>
          <a:p>
            <a:pPr marL="0" indent="0">
              <a:buNone/>
            </a:pP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ক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)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 </a:t>
            </a:r>
            <a:r>
              <a:rPr lang="as-IN" i="0" dirty="0">
                <a:solidFill>
                  <a:schemeClr val="accent1"/>
                </a:solidFill>
                <a:effectLst/>
                <a:latin typeface="Helvetica Neue"/>
              </a:rPr>
              <a:t>জাবেদা 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     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খ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)</a:t>
            </a:r>
            <a:r>
              <a:rPr lang="as-IN" i="0" dirty="0">
                <a:solidFill>
                  <a:schemeClr val="accent1"/>
                </a:solidFill>
                <a:effectLst/>
                <a:latin typeface="Helvetica Neue"/>
              </a:rPr>
              <a:t> খতিয়ান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Helvetica Neue"/>
              </a:rPr>
              <a:t>          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গ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)</a:t>
            </a:r>
            <a:r>
              <a:rPr lang="as-IN" i="0" dirty="0">
                <a:solidFill>
                  <a:schemeClr val="accent1"/>
                </a:solidFill>
                <a:effectLst/>
                <a:latin typeface="Helvetica Neue"/>
              </a:rPr>
              <a:t> রেওয়ামিল 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      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ঘ</a:t>
            </a:r>
            <a:r>
              <a:rPr lang="en-US" sz="2400" i="0" dirty="0">
                <a:solidFill>
                  <a:schemeClr val="accent1"/>
                </a:solidFill>
                <a:effectLst/>
                <a:latin typeface="Helvetica Neue"/>
              </a:rPr>
              <a:t>)</a:t>
            </a:r>
            <a:r>
              <a:rPr lang="as-IN" i="0" dirty="0">
                <a:solidFill>
                  <a:schemeClr val="accent1"/>
                </a:solidFill>
                <a:effectLst/>
                <a:latin typeface="Helvetica Neue"/>
              </a:rPr>
              <a:t> আর্থিক অবস্থার বিবরণী</a:t>
            </a:r>
            <a:r>
              <a:rPr lang="as-IN" sz="2400" i="0" dirty="0">
                <a:solidFill>
                  <a:schemeClr val="accent1"/>
                </a:solidFill>
                <a:effectLst/>
                <a:latin typeface="Helvetica Neue"/>
              </a:rPr>
              <a:t> </a:t>
            </a:r>
            <a:endParaRPr lang="en-US" sz="2400" i="0" dirty="0">
              <a:solidFill>
                <a:schemeClr val="accent1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2400" b="1" i="0" dirty="0">
                <a:solidFill>
                  <a:schemeClr val="accent4"/>
                </a:solidFill>
                <a:effectLst/>
                <a:latin typeface="Helvetica Neue"/>
              </a:rPr>
              <a:t>উত্তর</a:t>
            </a:r>
            <a:r>
              <a:rPr lang="en-US" b="1" dirty="0">
                <a:solidFill>
                  <a:schemeClr val="accent4"/>
                </a:solidFill>
                <a:latin typeface="Helvetica Neue"/>
              </a:rPr>
              <a:t>:</a:t>
            </a:r>
            <a:r>
              <a:rPr lang="as-IN" sz="2400" b="1" i="0" dirty="0">
                <a:solidFill>
                  <a:schemeClr val="accent4"/>
                </a:solidFill>
                <a:effectLst/>
                <a:latin typeface="Helvetica Neue"/>
              </a:rPr>
              <a:t> 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Helvetica Neue"/>
              </a:rPr>
              <a:t>  ১</a:t>
            </a:r>
            <a:r>
              <a:rPr lang="en-US" sz="2400" b="1" dirty="0">
                <a:solidFill>
                  <a:schemeClr val="accent4"/>
                </a:solidFill>
                <a:latin typeface="Helvetica Neue"/>
              </a:rPr>
              <a:t>)</a:t>
            </a:r>
            <a:r>
              <a:rPr lang="as-IN" sz="2400" i="0" dirty="0">
                <a:solidFill>
                  <a:schemeClr val="accent4"/>
                </a:solidFill>
                <a:effectLst/>
                <a:latin typeface="Helvetica Neue"/>
              </a:rPr>
              <a:t> ক</a:t>
            </a:r>
            <a:r>
              <a:rPr lang="en-US" sz="2400" i="0" dirty="0">
                <a:solidFill>
                  <a:schemeClr val="accent4"/>
                </a:solidFill>
                <a:effectLst/>
                <a:latin typeface="Helvetica Neue"/>
              </a:rPr>
              <a:t>) </a:t>
            </a:r>
            <a:r>
              <a:rPr lang="as-IN" b="1" i="0" dirty="0">
                <a:solidFill>
                  <a:schemeClr val="accent4"/>
                </a:solidFill>
                <a:effectLst/>
                <a:latin typeface="Helvetica Neue"/>
              </a:rPr>
              <a:t>দুই প্রকার </a:t>
            </a:r>
            <a:r>
              <a:rPr lang="as-IN" sz="2400" b="1" i="0" dirty="0">
                <a:solidFill>
                  <a:schemeClr val="accent4"/>
                </a:solidFill>
                <a:effectLst/>
                <a:latin typeface="Helvetica Neue"/>
              </a:rPr>
              <a:t> 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Helvetica Neue"/>
              </a:rPr>
              <a:t>    ২)</a:t>
            </a:r>
            <a:r>
              <a:rPr lang="as-IN" sz="2400" b="1" i="0" dirty="0">
                <a:solidFill>
                  <a:schemeClr val="accent4"/>
                </a:solidFill>
                <a:effectLst/>
                <a:latin typeface="Helvetica Neue"/>
              </a:rPr>
              <a:t> </a:t>
            </a:r>
            <a:r>
              <a:rPr lang="as-IN" sz="2400" i="0" dirty="0">
                <a:solidFill>
                  <a:schemeClr val="accent4"/>
                </a:solidFill>
                <a:effectLst/>
                <a:latin typeface="Helvetica Neue"/>
              </a:rPr>
              <a:t>ক</a:t>
            </a:r>
            <a:r>
              <a:rPr lang="en-US" sz="2400" i="0" dirty="0">
                <a:solidFill>
                  <a:schemeClr val="accent4"/>
                </a:solidFill>
                <a:effectLst/>
                <a:latin typeface="Helvetica Neue"/>
              </a:rPr>
              <a:t>) </a:t>
            </a:r>
            <a:r>
              <a:rPr lang="as-IN" b="1" i="0" dirty="0">
                <a:solidFill>
                  <a:schemeClr val="accent4"/>
                </a:solidFill>
                <a:effectLst/>
                <a:latin typeface="Helvetica Neue"/>
              </a:rPr>
              <a:t>দুই প্রকার </a:t>
            </a:r>
            <a:r>
              <a:rPr lang="as-IN" sz="2400" b="1" i="0" dirty="0">
                <a:solidFill>
                  <a:schemeClr val="accent4"/>
                </a:solidFill>
                <a:effectLst/>
                <a:latin typeface="Helvetica Neue"/>
              </a:rPr>
              <a:t> </a:t>
            </a:r>
            <a:r>
              <a:rPr lang="en-US" sz="2400" b="1" i="0" dirty="0">
                <a:solidFill>
                  <a:schemeClr val="accent4"/>
                </a:solidFill>
                <a:effectLst/>
                <a:latin typeface="Helvetica Neue"/>
              </a:rPr>
              <a:t>      ৩)</a:t>
            </a:r>
            <a:r>
              <a:rPr lang="as-IN" sz="2400" i="0" dirty="0">
                <a:solidFill>
                  <a:schemeClr val="accent4"/>
                </a:solidFill>
                <a:effectLst/>
                <a:latin typeface="Helvetica Neue"/>
              </a:rPr>
              <a:t> ক</a:t>
            </a:r>
            <a:r>
              <a:rPr lang="en-US" sz="2400" i="0" dirty="0">
                <a:solidFill>
                  <a:schemeClr val="accent4"/>
                </a:solidFill>
                <a:effectLst/>
                <a:latin typeface="Helvetica Neue"/>
              </a:rPr>
              <a:t>)</a:t>
            </a:r>
            <a:r>
              <a:rPr lang="as-IN" sz="2400" i="0" dirty="0">
                <a:solidFill>
                  <a:schemeClr val="accent4"/>
                </a:solidFill>
                <a:effectLst/>
                <a:latin typeface="Helvetica Neue"/>
              </a:rPr>
              <a:t> </a:t>
            </a:r>
            <a:r>
              <a:rPr lang="as-IN" b="1" i="0" dirty="0">
                <a:solidFill>
                  <a:schemeClr val="accent4"/>
                </a:solidFill>
                <a:effectLst/>
                <a:latin typeface="Helvetica Neue"/>
              </a:rPr>
              <a:t>জাবেদা</a:t>
            </a:r>
            <a:r>
              <a:rPr lang="as-IN" sz="2400" b="1" i="0" dirty="0">
                <a:solidFill>
                  <a:schemeClr val="accent4"/>
                </a:solidFill>
                <a:effectLst/>
                <a:latin typeface="Helvetica Neue"/>
              </a:rPr>
              <a:t> </a:t>
            </a:r>
            <a:endParaRPr lang="en-US" sz="2400" b="1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0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C1CB-1534-4C4E-8260-C0C769750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91998"/>
          </a:xfrm>
        </p:spPr>
        <p:txBody>
          <a:bodyPr/>
          <a:lstStyle/>
          <a:p>
            <a:r>
              <a:rPr lang="as-IN" b="1" dirty="0"/>
              <a:t>মূল্যায়ন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DE084-ADED-49CE-B139-0A94A48E3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853967"/>
            <a:ext cx="10018713" cy="2650921"/>
          </a:xfrm>
        </p:spPr>
        <p:txBody>
          <a:bodyPr>
            <a:normAutofit/>
          </a:bodyPr>
          <a:lstStyle/>
          <a:p>
            <a:r>
              <a:rPr lang="en-US" sz="3600" i="0" dirty="0">
                <a:solidFill>
                  <a:srgbClr val="000000"/>
                </a:solidFill>
                <a:effectLst/>
                <a:latin typeface="Helvetica Neue"/>
              </a:rPr>
              <a:t>  </a:t>
            </a:r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জাবেদা কাকে বলে</a:t>
            </a:r>
            <a:r>
              <a:rPr lang="en-US" sz="3600" i="0" dirty="0">
                <a:solidFill>
                  <a:srgbClr val="000000"/>
                </a:solidFill>
                <a:effectLst/>
                <a:latin typeface="Helvetica Neue"/>
              </a:rPr>
              <a:t>।</a:t>
            </a:r>
          </a:p>
          <a:p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 জাবেদার শ্রেণিবিভাগ</a:t>
            </a:r>
            <a:r>
              <a:rPr lang="en-US" sz="3600" i="0" dirty="0">
                <a:solidFill>
                  <a:srgbClr val="000000"/>
                </a:solidFill>
                <a:effectLst/>
                <a:latin typeface="Helvetica Neue"/>
              </a:rPr>
              <a:t>।</a:t>
            </a:r>
          </a:p>
          <a:p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 জাবেদার গুরুত্ব আলোচনা করো </a:t>
            </a:r>
            <a:r>
              <a:rPr lang="en-US" sz="3600" i="0" dirty="0">
                <a:solidFill>
                  <a:srgbClr val="000000"/>
                </a:solidFill>
                <a:effectLst/>
                <a:latin typeface="Helvetica Neue"/>
              </a:rPr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004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FB7C-089C-4A75-8FD7-E06FDA5AE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050721"/>
          </a:xfrm>
        </p:spPr>
        <p:txBody>
          <a:bodyPr/>
          <a:lstStyle/>
          <a:p>
            <a:r>
              <a:rPr lang="as-IN" sz="4000" b="1" i="0" dirty="0">
                <a:solidFill>
                  <a:schemeClr val="accent2"/>
                </a:solidFill>
                <a:effectLst/>
                <a:latin typeface="Helvetica Neue"/>
              </a:rPr>
              <a:t>বাড়ির কাজ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BDDD3-F79D-47DA-A444-DB70C0B9F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912691"/>
            <a:ext cx="10018713" cy="1516309"/>
          </a:xfrm>
        </p:spPr>
        <p:txBody>
          <a:bodyPr/>
          <a:lstStyle/>
          <a:p>
            <a:r>
              <a:rPr lang="as-IN" b="1" i="0" dirty="0">
                <a:solidFill>
                  <a:srgbClr val="000000"/>
                </a:solidFill>
                <a:effectLst/>
                <a:latin typeface="Helvetica Neue"/>
              </a:rPr>
              <a:t>সাধারণ জাবেদা নমুনা ছক করে জাবেদা দাখিলা  প্রদান</a:t>
            </a:r>
            <a:r>
              <a:rPr lang="en-US" b="1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b="1" i="0" dirty="0">
                <a:solidFill>
                  <a:srgbClr val="000000"/>
                </a:solidFill>
                <a:effectLst/>
                <a:latin typeface="Helvetica Neue"/>
              </a:rPr>
              <a:t> করো</a:t>
            </a:r>
            <a:r>
              <a:rPr lang="en-US" b="1" i="0" dirty="0">
                <a:solidFill>
                  <a:srgbClr val="000000"/>
                </a:solidFill>
                <a:effectLst/>
                <a:latin typeface="Helvetica Neue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1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4DD9A-EFA3-41EF-B220-5B52F2BAB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45EE32-18DE-44F4-828C-D65B11EE23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84312" y="75501"/>
            <a:ext cx="10018712" cy="6677637"/>
          </a:xfrm>
        </p:spPr>
      </p:pic>
    </p:spTree>
    <p:extLst>
      <p:ext uri="{BB962C8B-B14F-4D97-AF65-F5344CB8AC3E}">
        <p14:creationId xmlns:p14="http://schemas.microsoft.com/office/powerpoint/2010/main" val="109802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50E6-ADD3-4FA4-86D3-E4A285B8B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08776"/>
          </a:xfrm>
        </p:spPr>
        <p:txBody>
          <a:bodyPr/>
          <a:lstStyle/>
          <a:p>
            <a:r>
              <a:rPr lang="en-US" b="1" dirty="0" err="1"/>
              <a:t>শিক্ষক</a:t>
            </a:r>
            <a:r>
              <a:rPr lang="en-US" b="1" dirty="0"/>
              <a:t> </a:t>
            </a:r>
            <a:r>
              <a:rPr lang="en-US" b="1" dirty="0" err="1"/>
              <a:t>পরিচিতি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FA8DE-EB04-4CE2-8F95-AA46F5717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894" y="2122415"/>
            <a:ext cx="6545129" cy="366878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হাসিনা মমতাজ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সহকারি শিক্ষক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(</a:t>
            </a: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ব্যবসা শিক্ষা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)</a:t>
            </a: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সফিউদ্দিন সরকার একাডেমী এন্ড কলেজ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as-I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Vrinda" panose="020B0502040204020203" pitchFamily="34" charset="0"/>
              </a:rPr>
              <a:t>টঙ্গী গাজীপুর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buFont typeface="Garamond" pitchFamily="18" charset="0"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Email: hashinamomotaj@gmail.com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713257-8DB4-4E92-B4DD-353D052EF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55" y="2231471"/>
            <a:ext cx="2453102" cy="309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96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EA363-96B1-440D-9149-0032E64D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66163"/>
          </a:xfrm>
        </p:spPr>
        <p:txBody>
          <a:bodyPr/>
          <a:lstStyle/>
          <a:p>
            <a:r>
              <a:rPr lang="as-IN" sz="4000" b="1" dirty="0"/>
              <a:t>পাঠ পরিচিতি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C5E76-5D81-4716-A586-F4101DED8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6552" y="1751062"/>
            <a:ext cx="5407023" cy="3937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3600" dirty="0"/>
              <a:t>শ্রেণী</a:t>
            </a:r>
            <a:r>
              <a:rPr lang="en-US" sz="3600" dirty="0"/>
              <a:t>:</a:t>
            </a:r>
            <a:r>
              <a:rPr lang="as-IN" sz="3600" dirty="0"/>
              <a:t> নবম 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as-IN" sz="3600" dirty="0"/>
              <a:t>বিষয়</a:t>
            </a:r>
            <a:r>
              <a:rPr lang="en-US" sz="3600" dirty="0"/>
              <a:t>: </a:t>
            </a:r>
            <a:r>
              <a:rPr lang="as-IN" sz="3600" dirty="0"/>
              <a:t>হিসাববিজ্ঞান 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as-IN" sz="3600" dirty="0"/>
              <a:t>অধ্যায়</a:t>
            </a:r>
            <a:r>
              <a:rPr lang="en-US" sz="3600" dirty="0"/>
              <a:t>: </a:t>
            </a:r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ষষ্ঠ অধ্যায় </a:t>
            </a:r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as-IN" sz="3600" dirty="0">
                <a:solidFill>
                  <a:schemeClr val="tx1"/>
                </a:solidFill>
              </a:rPr>
              <a:t>পাঠ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  <a:r>
              <a:rPr lang="as-IN" sz="3600" i="0" dirty="0">
                <a:solidFill>
                  <a:srgbClr val="000000"/>
                </a:solidFill>
                <a:effectLst/>
                <a:latin typeface="Helvetica Neue"/>
              </a:rPr>
              <a:t> জাবেদা</a:t>
            </a:r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as-IN" sz="3600" dirty="0"/>
              <a:t>সময় 40 মিনিট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4810A6-72F7-4BE9-8A29-D359AC335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287" y="1751062"/>
            <a:ext cx="3354791" cy="393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09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F3736-1410-46E0-AA12-FBBB70054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as-IN" i="0" dirty="0">
                <a:solidFill>
                  <a:srgbClr val="000000"/>
                </a:solidFill>
                <a:effectLst/>
                <a:latin typeface="Helvetica Neue"/>
              </a:rPr>
              <a:t>নিচের ছবিগুলোর প্রতি লক্ষ্য করো ও এগুলো</a:t>
            </a:r>
            <a:r>
              <a:rPr lang="en-US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as-IN" i="0" dirty="0">
                <a:solidFill>
                  <a:srgbClr val="000000"/>
                </a:solidFill>
                <a:effectLst/>
                <a:latin typeface="Helvetica Neue"/>
              </a:rPr>
              <a:t>বলার চেষ্টা করো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F97648-AD73-450E-8D39-F12B18040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25783" y="2214693"/>
            <a:ext cx="5206288" cy="2692865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18519A-8CEF-4B85-9AA6-AD3442483A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484311" y="2214694"/>
            <a:ext cx="4812425" cy="26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5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21699-43C0-4F90-84A2-8C55D18C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199" y="436228"/>
            <a:ext cx="10018713" cy="1015067"/>
          </a:xfrm>
        </p:spPr>
        <p:txBody>
          <a:bodyPr/>
          <a:lstStyle/>
          <a:p>
            <a:r>
              <a:rPr lang="as-IN" sz="4000" b="1" dirty="0"/>
              <a:t>পাঠ শিরোনাম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71AAB7-D5BF-47D8-A94E-F7547D970A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70956" y="1879133"/>
            <a:ext cx="4832059" cy="3783435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10ADAC-9295-4AC3-9881-47AAA330DE69}"/>
              </a:ext>
            </a:extLst>
          </p:cNvPr>
          <p:cNvSpPr txBox="1"/>
          <p:nvPr/>
        </p:nvSpPr>
        <p:spPr>
          <a:xfrm>
            <a:off x="3047301" y="3246431"/>
            <a:ext cx="2455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4000" b="1" i="0" dirty="0">
                <a:solidFill>
                  <a:srgbClr val="000000"/>
                </a:solidFill>
                <a:effectLst/>
                <a:latin typeface="Helvetica Neue"/>
              </a:rPr>
              <a:t>জাবেদা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149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B992-ADF0-4882-BB27-76428CB01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799051"/>
          </a:xfrm>
        </p:spPr>
        <p:txBody>
          <a:bodyPr/>
          <a:lstStyle/>
          <a:p>
            <a:r>
              <a:rPr lang="as-IN" sz="4000" b="1" dirty="0"/>
              <a:t>শিখন</a:t>
            </a:r>
            <a:r>
              <a:rPr lang="en-US" sz="4000" b="1" dirty="0"/>
              <a:t> </a:t>
            </a:r>
            <a:r>
              <a:rPr lang="as-IN" sz="4000" b="1" dirty="0"/>
              <a:t>ফল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832D5-4FFB-4191-87D6-8FF447CFE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35853"/>
            <a:ext cx="10018713" cy="231536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9800" dirty="0"/>
          </a:p>
          <a:p>
            <a:pPr marL="0" indent="0">
              <a:buNone/>
            </a:pPr>
            <a:r>
              <a:rPr lang="as-IN" sz="9800" dirty="0"/>
              <a:t>এই পাঠ শেষে শিক্ষার্থীরা</a:t>
            </a:r>
            <a:r>
              <a:rPr lang="en-US" sz="9800" dirty="0"/>
              <a:t>-</a:t>
            </a:r>
          </a:p>
          <a:p>
            <a:pPr marL="0" indent="0">
              <a:buNone/>
            </a:pPr>
            <a:r>
              <a:rPr lang="as-IN" sz="9800" i="0" dirty="0">
                <a:solidFill>
                  <a:srgbClr val="000000"/>
                </a:solidFill>
                <a:effectLst/>
                <a:latin typeface="Helvetica Neue"/>
              </a:rPr>
              <a:t>জাবেদার ধারণা গুরুত্ব ব্যাখ্যা করতে পারবে </a:t>
            </a:r>
            <a:endParaRPr lang="en-US" sz="98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9800" i="0" dirty="0">
                <a:solidFill>
                  <a:srgbClr val="000000"/>
                </a:solidFill>
                <a:effectLst/>
                <a:latin typeface="Helvetica Neue"/>
              </a:rPr>
              <a:t>জাবেদার শ্রেণিবিভাগ করতে পারবে</a:t>
            </a:r>
            <a:endParaRPr lang="en-US" sz="98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9800" i="0" dirty="0">
                <a:solidFill>
                  <a:srgbClr val="000000"/>
                </a:solidFill>
                <a:effectLst/>
                <a:latin typeface="Helvetica Neue"/>
              </a:rPr>
              <a:t>লেনদেনের সাধারণ জাবেদা দাখিলা প্রদান করতে পারবে</a:t>
            </a:r>
            <a:endParaRPr lang="en-US" sz="98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123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C0861-D7CA-4929-A6E9-04E273E3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218501"/>
          </a:xfrm>
        </p:spPr>
        <p:txBody>
          <a:bodyPr/>
          <a:lstStyle/>
          <a:p>
            <a:r>
              <a:rPr lang="as-IN" b="1" i="0" dirty="0">
                <a:solidFill>
                  <a:srgbClr val="000000"/>
                </a:solidFill>
                <a:effectLst/>
                <a:latin typeface="Helvetica Neue"/>
              </a:rPr>
              <a:t>জাবেদার ধারণা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1FC34-B961-4B20-A907-39FE8E0FF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947956"/>
            <a:ext cx="10018713" cy="4843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s-IN" sz="2800" i="0" dirty="0">
                <a:solidFill>
                  <a:srgbClr val="000000"/>
                </a:solidFill>
                <a:effectLst/>
                <a:latin typeface="Helvetica Neue"/>
              </a:rPr>
              <a:t>লেনদেন সংঘটিত হওয়ার সাথে সাথে আমাদেরকে যতটুকু সম্ভব লেনদেনের বিশদ বিবরণ লিপিবদ্ধ করতে হয় লেনদেনের এই বিবরণ প্রাথমিকভাবে প্রথম জাবেদা লিপিবদ্ধ করা হয় লেনদেনের ডেবিট ও ক্রেডিট বিশ্লেষণ করে তারিখের ক্রমানুসারে ব্যাখ্যা সহকারে যাওয়া যায় লিখে রাখা হয় পরবর্তী সময়ে হিসাবের খতিয়ান প্রস্তুত ও ক্ষেত্রে জাবেদা সহায়ক হিসেবে কাজ করে যার কারণে হিসেবে প্রাথমিক বই বলা হয়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079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31F8C-AE5F-4230-9F68-11AAAC7B3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66831"/>
          </a:xfrm>
        </p:spPr>
        <p:txBody>
          <a:bodyPr/>
          <a:lstStyle/>
          <a:p>
            <a:r>
              <a:rPr lang="as-IN" b="1" i="0" dirty="0">
                <a:solidFill>
                  <a:srgbClr val="000000"/>
                </a:solidFill>
                <a:effectLst/>
                <a:latin typeface="Helvetica Neue"/>
              </a:rPr>
              <a:t>জাবেদার গুরুত্ব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64D27-AF5D-4C5D-AB97-4F5626CE3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33" y="3758268"/>
            <a:ext cx="10018713" cy="30200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as-IN" sz="9000" i="0" dirty="0">
                <a:solidFill>
                  <a:srgbClr val="000000"/>
                </a:solidFill>
                <a:effectLst/>
                <a:latin typeface="Helvetica Neue"/>
              </a:rPr>
              <a:t>লেনদেন লিপিবদ্ধ করণ </a:t>
            </a:r>
            <a:endParaRPr lang="en-US" sz="90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9000" i="0" dirty="0">
                <a:solidFill>
                  <a:srgbClr val="000000"/>
                </a:solidFill>
                <a:effectLst/>
                <a:latin typeface="Helvetica Neue"/>
              </a:rPr>
              <a:t>লেনদেনের মোট সংখ্যা ও পরিমাণ জানা</a:t>
            </a:r>
            <a:endParaRPr lang="en-US" sz="90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9000" i="0" dirty="0">
                <a:solidFill>
                  <a:srgbClr val="000000"/>
                </a:solidFill>
                <a:effectLst/>
                <a:latin typeface="Helvetica Neue"/>
              </a:rPr>
              <a:t>দ্বৈত সত্তার প্রয়োগ নিশ্চিত</a:t>
            </a:r>
            <a:endParaRPr lang="en-US" sz="90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9000" i="0" dirty="0">
                <a:solidFill>
                  <a:srgbClr val="000000"/>
                </a:solidFill>
                <a:effectLst/>
                <a:latin typeface="Helvetica Neue"/>
              </a:rPr>
              <a:t>লেনদেনের ব্যাখ্যা </a:t>
            </a:r>
            <a:endParaRPr lang="en-US" sz="90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9000" i="0" dirty="0">
                <a:solidFill>
                  <a:srgbClr val="000000"/>
                </a:solidFill>
                <a:effectLst/>
                <a:latin typeface="Helvetica Neue"/>
              </a:rPr>
              <a:t>ভবিষ্যৎ সূত্র </a:t>
            </a:r>
            <a:endParaRPr lang="en-US" sz="90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9000" i="0" dirty="0">
                <a:solidFill>
                  <a:srgbClr val="000000"/>
                </a:solidFill>
                <a:effectLst/>
                <a:latin typeface="Helvetica Neue"/>
              </a:rPr>
              <a:t>ভুল-ত্রুটি হ্রাস</a:t>
            </a:r>
            <a:endParaRPr lang="en-US" sz="90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9000" i="0" dirty="0">
                <a:solidFill>
                  <a:srgbClr val="000000"/>
                </a:solidFill>
                <a:effectLst/>
                <a:latin typeface="Helvetica Neue"/>
              </a:rPr>
              <a:t>পাকা বহির সহায়ক</a:t>
            </a:r>
            <a:endParaRPr lang="en-US" sz="90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endParaRPr lang="en-US" b="1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00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5B9A-3940-41DD-8468-8B972919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975220"/>
          </a:xfrm>
        </p:spPr>
        <p:txBody>
          <a:bodyPr/>
          <a:lstStyle/>
          <a:p>
            <a:r>
              <a:rPr lang="as-IN" b="1" i="0" dirty="0">
                <a:solidFill>
                  <a:srgbClr val="000000"/>
                </a:solidFill>
                <a:effectLst/>
                <a:latin typeface="Helvetica Neue"/>
              </a:rPr>
              <a:t>জাবেদার শ্রেণিবিভাগ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ED74F2-4CDC-4D3C-8A51-A9D18A517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661021"/>
            <a:ext cx="10018713" cy="30452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40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4000" i="0" dirty="0">
                <a:solidFill>
                  <a:srgbClr val="000000"/>
                </a:solidFill>
                <a:effectLst/>
                <a:latin typeface="Helvetica Neue"/>
              </a:rPr>
              <a:t>জাবেদা দুই প্রকার</a:t>
            </a:r>
            <a:r>
              <a:rPr lang="en-US" sz="40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</a:p>
          <a:p>
            <a:pPr marL="0" indent="0">
              <a:buNone/>
            </a:pPr>
            <a:r>
              <a:rPr lang="en-US" sz="4000" i="0" dirty="0">
                <a:solidFill>
                  <a:srgbClr val="000000"/>
                </a:solidFill>
                <a:effectLst/>
                <a:latin typeface="Helvetica Neue"/>
              </a:rPr>
              <a:t>           </a:t>
            </a:r>
            <a:r>
              <a:rPr lang="as-IN" sz="4000" i="0" dirty="0">
                <a:solidFill>
                  <a:srgbClr val="000000"/>
                </a:solidFill>
                <a:effectLst/>
                <a:latin typeface="Helvetica Neue"/>
              </a:rPr>
              <a:t>বিশেষ জাবেদা</a:t>
            </a:r>
            <a:endParaRPr lang="en-US" sz="40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r>
              <a:rPr lang="as-IN" sz="400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US" sz="4000" i="0" dirty="0">
                <a:solidFill>
                  <a:srgbClr val="000000"/>
                </a:solidFill>
                <a:effectLst/>
                <a:latin typeface="Helvetica Neue"/>
              </a:rPr>
              <a:t>         </a:t>
            </a:r>
            <a:r>
              <a:rPr lang="as-IN" sz="4000" i="0" dirty="0">
                <a:solidFill>
                  <a:srgbClr val="000000"/>
                </a:solidFill>
                <a:effectLst/>
                <a:latin typeface="Helvetica Neue"/>
              </a:rPr>
              <a:t>প্রকৃত জাবেদা</a:t>
            </a:r>
            <a:endParaRPr lang="en-US" sz="4000" i="0" dirty="0">
              <a:solidFill>
                <a:srgbClr val="000000"/>
              </a:solidFill>
              <a:effectLst/>
              <a:latin typeface="Helvetica Neue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48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106</TotalTime>
  <Words>306</Words>
  <Application>Microsoft Office PowerPoint</Application>
  <PresentationFormat>Widescreen</PresentationFormat>
  <Paragraphs>64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Corbel</vt:lpstr>
      <vt:lpstr>Garamond</vt:lpstr>
      <vt:lpstr>Helvetica Neue</vt:lpstr>
      <vt:lpstr>Parallax</vt:lpstr>
      <vt:lpstr>PowerPoint Presentation</vt:lpstr>
      <vt:lpstr>শিক্ষক পরিচিতি</vt:lpstr>
      <vt:lpstr>পাঠ পরিচিতি</vt:lpstr>
      <vt:lpstr>নিচের ছবিগুলোর প্রতি লক্ষ্য করো ও এগুলো বলার চেষ্টা করো</vt:lpstr>
      <vt:lpstr>পাঠ শিরোনাম</vt:lpstr>
      <vt:lpstr>শিখন ফল</vt:lpstr>
      <vt:lpstr>জাবেদার ধারণা</vt:lpstr>
      <vt:lpstr>জাবেদার গুরুত্ব</vt:lpstr>
      <vt:lpstr>জাবেদার শ্রেণিবিভাগ</vt:lpstr>
      <vt:lpstr>সাধারণ জাবেদার নমুনা ছক </vt:lpstr>
      <vt:lpstr>নিচের বহুনির্বাচনী প্রশ্ন গুলোর উত্তর দাও</vt:lpstr>
      <vt:lpstr>মূল্যায়ন</vt:lpstr>
      <vt:lpstr>বাড়ির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 Nayeem</dc:creator>
  <cp:lastModifiedBy>Abu Nayeem</cp:lastModifiedBy>
  <cp:revision>22</cp:revision>
  <dcterms:created xsi:type="dcterms:W3CDTF">2020-12-27T07:17:36Z</dcterms:created>
  <dcterms:modified xsi:type="dcterms:W3CDTF">2021-01-19T16:43:02Z</dcterms:modified>
</cp:coreProperties>
</file>