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5"/>
  </p:notesMasterIdLst>
  <p:sldIdLst>
    <p:sldId id="277" r:id="rId2"/>
    <p:sldId id="275" r:id="rId3"/>
    <p:sldId id="276" r:id="rId4"/>
    <p:sldId id="262" r:id="rId5"/>
    <p:sldId id="278" r:id="rId6"/>
    <p:sldId id="256" r:id="rId7"/>
    <p:sldId id="270" r:id="rId8"/>
    <p:sldId id="269" r:id="rId9"/>
    <p:sldId id="271" r:id="rId10"/>
    <p:sldId id="279" r:id="rId11"/>
    <p:sldId id="280" r:id="rId12"/>
    <p:sldId id="260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4343" autoAdjust="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E462C-74C5-4294-92DE-66C2486EEB3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F0FD4-EC30-40B7-B5A1-38C1CDF8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9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E58D8B-7839-4D64-93C4-986D0B51AE8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0867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F0FD4-EC30-40B7-B5A1-38C1CDF807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9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7B0-1098-46E1-8AED-B1E813ABC57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6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7B0-1098-46E1-8AED-B1E813ABC57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3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7B0-1098-46E1-8AED-B1E813ABC57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8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7B0-1098-46E1-8AED-B1E813ABC57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7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7B0-1098-46E1-8AED-B1E813ABC57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7B0-1098-46E1-8AED-B1E813ABC57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7B0-1098-46E1-8AED-B1E813ABC57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7B0-1098-46E1-8AED-B1E813ABC57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6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7B0-1098-46E1-8AED-B1E813ABC57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0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7B0-1098-46E1-8AED-B1E813ABC57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9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7B0-1098-46E1-8AED-B1E813ABC57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1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677B0-1098-46E1-8AED-B1E813ABC571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7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0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9091" y="540327"/>
            <a:ext cx="10626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আজকের ক্লাসে সবাইকে রক্তিম ভালোবাসা ও শুভেচ্ছা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6" y="1186658"/>
            <a:ext cx="11042072" cy="566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6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6098" y="407963"/>
            <a:ext cx="39530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u="sng" dirty="0" smtClean="0">
                <a:solidFill>
                  <a:srgbClr val="FF0000"/>
                </a:solidFill>
              </a:rPr>
              <a:t>একক কাজঃ</a:t>
            </a:r>
            <a:endParaRPr lang="en-US" sz="4400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34511" y="1177404"/>
            <a:ext cx="2954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সময়ঃ ২মিঃ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09489" y="2686929"/>
            <a:ext cx="10621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2800" u="sng" dirty="0" smtClean="0"/>
              <a:t>যোগান এবং দামের মধ্যে কোন ধরনের সম্পর্ক বিদ্যমান রয়েছে</a:t>
            </a:r>
            <a:r>
              <a:rPr lang="bn-BD" sz="2800" u="sng" dirty="0" smtClean="0"/>
              <a:t>।</a:t>
            </a:r>
            <a:endParaRPr lang="en-U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401325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36" y="249382"/>
            <a:ext cx="3616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u="sng" dirty="0" smtClean="0">
                <a:solidFill>
                  <a:srgbClr val="FF0000"/>
                </a:solidFill>
              </a:rPr>
              <a:t>জোড়ায় কাজঃ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17527" y="249382"/>
            <a:ext cx="2951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u="sng" dirty="0" smtClean="0">
                <a:solidFill>
                  <a:srgbClr val="FF0000"/>
                </a:solidFill>
              </a:rPr>
              <a:t>সময়ঃ ৩ মিঃ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3455" y="1399309"/>
            <a:ext cx="1156854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u="sng" dirty="0" smtClean="0"/>
              <a:t>যোগান রেখার ঢাল কোন ধরনের?</a:t>
            </a:r>
          </a:p>
          <a:p>
            <a:endParaRPr lang="bn-BD" sz="3200" u="sng" dirty="0" smtClean="0"/>
          </a:p>
          <a:p>
            <a:r>
              <a:rPr lang="bn-BD" sz="2400" dirty="0" smtClean="0"/>
              <a:t>(ক) ঋনাত্নক                    (খ)    ধনাত্নক                        (গ)  অসীম                (ঘ)       শূণ্য</a:t>
            </a:r>
          </a:p>
          <a:p>
            <a:endParaRPr lang="bn-BD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u="sng" dirty="0" smtClean="0"/>
              <a:t>যোগান রেখা বাম দিক থেকে ডান দিকে—</a:t>
            </a:r>
          </a:p>
          <a:p>
            <a:endParaRPr lang="bn-BD" sz="3200" u="sng" dirty="0" smtClean="0"/>
          </a:p>
          <a:p>
            <a:r>
              <a:rPr lang="bn-BD" sz="2400" dirty="0" smtClean="0"/>
              <a:t>(ক)  সরল আকৃতি               (খ)     নিম্নগামী                    (গ)  উদ্ধগামী               (ঘ) স্থির</a:t>
            </a:r>
            <a:endParaRPr lang="en-US" sz="2400" dirty="0" smtClean="0"/>
          </a:p>
          <a:p>
            <a:endParaRPr lang="bn-BD" sz="24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u="sng" dirty="0" smtClean="0"/>
              <a:t>যোগানের ইংরেজির প্রতিশব্দ কোনটি?</a:t>
            </a:r>
            <a:endParaRPr lang="en-US" sz="3200" u="sng" dirty="0" smtClean="0"/>
          </a:p>
          <a:p>
            <a:endParaRPr lang="bn-BD" sz="2400" dirty="0" smtClean="0"/>
          </a:p>
          <a:p>
            <a:r>
              <a:rPr lang="bn-BD" sz="2400" dirty="0" smtClean="0"/>
              <a:t>(ক) Capital                              (</a:t>
            </a:r>
            <a:r>
              <a:rPr lang="en-US" sz="2400" dirty="0" smtClean="0"/>
              <a:t>খ)  Demand                                   (গ)  production            ( ঘ) Suply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454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3965" y="498764"/>
            <a:ext cx="37684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000" b="1" u="sng" dirty="0" smtClean="0">
                <a:solidFill>
                  <a:srgbClr val="FF0000"/>
                </a:solidFill>
              </a:rPr>
              <a:t>বাড়ির কাজ</a:t>
            </a:r>
            <a:r>
              <a:rPr lang="bn-BD" sz="4000" b="1" u="sng" dirty="0" smtClean="0">
                <a:solidFill>
                  <a:srgbClr val="FF0000"/>
                </a:solidFill>
              </a:rPr>
              <a:t>ঃ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2031" y="1913206"/>
            <a:ext cx="10185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000" dirty="0" smtClean="0"/>
              <a:t>যোগানের নির্ধারক </a:t>
            </a:r>
            <a:r>
              <a:rPr lang="en-US" sz="4000" dirty="0" smtClean="0"/>
              <a:t>সমূ</a:t>
            </a:r>
            <a:r>
              <a:rPr lang="bn-BD" sz="4000" dirty="0" smtClean="0"/>
              <a:t>হ ব্যাখ্যা কর।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403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415637" y="-443346"/>
            <a:ext cx="10598727" cy="4156363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b="1" dirty="0" err="1" smtClean="0">
                <a:solidFill>
                  <a:schemeClr val="accent2">
                    <a:lumMod val="50000"/>
                  </a:schemeClr>
                </a:solidFill>
              </a:rPr>
              <a:t>ধন্যবাদ</a:t>
            </a:r>
            <a:endParaRPr lang="en-US" sz="199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5336" y="4044286"/>
            <a:ext cx="9393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v"/>
            </a:pPr>
            <a:r>
              <a:rPr lang="bn-BD" sz="5400" u="sng" dirty="0" smtClean="0">
                <a:solidFill>
                  <a:srgbClr val="FF0000"/>
                </a:solidFill>
              </a:rPr>
              <a:t>সামাজিক দূরত্ব বজায় </a:t>
            </a:r>
            <a:r>
              <a:rPr lang="bn-BD" sz="5400" u="sng" dirty="0" smtClean="0">
                <a:solidFill>
                  <a:srgbClr val="FF0000"/>
                </a:solidFill>
              </a:rPr>
              <a:t>রা</a:t>
            </a:r>
            <a:r>
              <a:rPr lang="en-US" sz="5400" u="sng" dirty="0" err="1" smtClean="0">
                <a:solidFill>
                  <a:srgbClr val="FF0000"/>
                </a:solidFill>
              </a:rPr>
              <a:t>খি</a:t>
            </a:r>
            <a:r>
              <a:rPr lang="en-US" sz="5400" u="sng" smtClean="0">
                <a:solidFill>
                  <a:srgbClr val="FF0000"/>
                </a:solidFill>
              </a:rPr>
              <a:t>।</a:t>
            </a:r>
            <a:endParaRPr lang="en-US" sz="5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01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1" y="3290004"/>
            <a:ext cx="2278743" cy="707886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3906497"/>
            <a:ext cx="4470400" cy="29515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 defTabSz="457200">
              <a:defRPr/>
            </a:pPr>
            <a:r>
              <a:rPr lang="en-US" sz="28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মোঃকফিল উদ্দিন।</a:t>
            </a:r>
          </a:p>
          <a:p>
            <a:pPr lvl="0" algn="ctr" defTabSz="457200">
              <a:defRPr/>
            </a:pPr>
            <a:r>
              <a:rPr lang="en-US" sz="28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/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প্রভাষক-অর্থনীতি</a:t>
            </a:r>
          </a:p>
          <a:p>
            <a:pPr lvl="0" algn="ctr" defTabSz="457200">
              <a:defRPr/>
            </a:pPr>
            <a:r>
              <a:rPr lang="en-US" sz="24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যমুনা ডিগ্রি কলেজ,সিরাজগঞ্জ</a:t>
            </a:r>
            <a:r>
              <a:rPr kumimoji="0" lang="en-US" sz="2000" b="1" i="0" u="none" strike="noStrike" kern="1200" cap="none" spc="0" normalizeH="0" baseline="0" noProof="0" dirty="0" smtClean="0">
                <a:ln/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kumimoji="0" lang="en-US" sz="2000" b="1" i="0" u="none" strike="noStrike" kern="1200" cap="none" spc="0" normalizeH="0" baseline="0" noProof="0" dirty="0">
              <a:ln/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/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</a:t>
            </a:r>
            <a:r>
              <a:rPr kumimoji="0" lang="en-US" sz="2000" b="1" i="0" u="none" strike="noStrike" kern="1200" cap="none" spc="0" normalizeH="0" baseline="0" noProof="0" dirty="0" smtClean="0">
                <a:ln/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০১৭১৬৯২৪৪২৭</a:t>
            </a:r>
            <a:endParaRPr kumimoji="0" lang="en-US" sz="2000" b="1" i="0" u="none" strike="noStrike" kern="1200" cap="none" spc="0" normalizeH="0" baseline="0" noProof="0" dirty="0">
              <a:ln/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/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Email:kafiluddinjdc@gmail.com</a:t>
            </a:r>
            <a:endParaRPr kumimoji="0" lang="en-US" sz="1800" b="1" i="0" u="none" strike="noStrike" kern="1200" cap="none" spc="0" normalizeH="0" baseline="0" noProof="0" dirty="0">
              <a:ln/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20114" y="3906497"/>
            <a:ext cx="5442857" cy="31986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শ্রেণি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একাদশ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/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দ্বাদশ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অর্থনীতি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১ম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পত্র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অধ্যায়: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২য়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noProof="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অধ্যায়ের নামঃ চাহিদা ওযোগান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৪৫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মি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:।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7620000" y="2762022"/>
            <a:ext cx="4542971" cy="1235868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</a:rPr>
              <a:t>পাঠ পরিচিতি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7" name="Regular Pentagon 6"/>
          <p:cNvSpPr/>
          <p:nvPr/>
        </p:nvSpPr>
        <p:spPr>
          <a:xfrm>
            <a:off x="4470401" y="682172"/>
            <a:ext cx="1886858" cy="617582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17714" y="203200"/>
            <a:ext cx="4049486" cy="29318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4" y="203200"/>
            <a:ext cx="4049486" cy="29318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401" y="682172"/>
            <a:ext cx="2249712" cy="642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31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686" y="653143"/>
            <a:ext cx="12162971" cy="5965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361029"/>
            <a:ext cx="12351656" cy="670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38514" y="290286"/>
            <a:ext cx="10392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4000" u="sng" dirty="0" smtClean="0">
                <a:solidFill>
                  <a:srgbClr val="FF0000"/>
                </a:solidFill>
              </a:rPr>
              <a:t>নিচে ছবিটি মনোযোগ দিয়ে পর্যবেক্ষন করি।</a:t>
            </a:r>
            <a:endParaRPr lang="en-US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78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453662"/>
            <a:ext cx="3962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36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36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3600" b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3616" y="2064328"/>
            <a:ext cx="11518383" cy="5570756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bn-BD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 কি বলতে পারবে।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যোগানের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সংকোচন-প্রসারণের ধারণা ব্যাখ্যা  করতে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bn-BD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যোগানের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হ্রাস-বৃদ্ধির ধারণা ব্যাখ্যা  করতে 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2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6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3616" y="1099993"/>
            <a:ext cx="5062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এ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পাঠ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শেষে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শিক্ষার্থীরা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2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7838"/>
            <a:ext cx="1183178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4000" u="sng" dirty="0" smtClean="0">
                <a:solidFill>
                  <a:srgbClr val="FF0000"/>
                </a:solidFill>
              </a:rPr>
              <a:t>যোগান কি?</a:t>
            </a:r>
          </a:p>
          <a:p>
            <a:endParaRPr lang="bn-BD" sz="40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2800" dirty="0" smtClean="0"/>
              <a:t>কোন একটি নির্দ্দিষ্ট সময়ে একটি </a:t>
            </a:r>
            <a:r>
              <a:rPr lang="bn-BD" sz="2800" dirty="0"/>
              <a:t>নির্দ্দিষ্ট </a:t>
            </a:r>
            <a:r>
              <a:rPr lang="bn-BD" sz="2800" dirty="0" smtClean="0"/>
              <a:t>দামে একজন বিক্রেতা যতটুক দ্রব্য বিক্রয় করতে ইচ্ছুক  থাকে তাকে যোগান বলে।যোগান এবংদামের মধ্যে সমমুখী সম্পর্ক বিদ্যমান ।এই কারণে যোগান রেখা বাম দিক থেকে ডান দিকে উর্দ্ধগামী হয়।</a:t>
            </a:r>
          </a:p>
          <a:p>
            <a:r>
              <a:rPr lang="bn-BD" sz="2800" dirty="0" smtClean="0"/>
              <a:t>                              চিত্রঃ</a:t>
            </a:r>
            <a:endParaRPr lang="en-US" sz="4800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4599709" y="3851564"/>
            <a:ext cx="27709" cy="2078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99709" y="5929745"/>
            <a:ext cx="34359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244901" y="3416342"/>
            <a:ext cx="2369127" cy="1953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14028" y="2958157"/>
            <a:ext cx="498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304714" y="3649929"/>
            <a:ext cx="849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y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8173329" y="5929745"/>
            <a:ext cx="1167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x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304714" y="5929745"/>
            <a:ext cx="322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o</a:t>
            </a:r>
            <a:endParaRPr lang="en-US" sz="32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649472" y="4339516"/>
            <a:ext cx="1801520" cy="37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491276" y="4339516"/>
            <a:ext cx="0" cy="1649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38954" y="4234704"/>
            <a:ext cx="527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p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317672" y="6007325"/>
            <a:ext cx="415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Q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4909625" y="5182709"/>
            <a:ext cx="244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S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909625" y="6514520"/>
            <a:ext cx="2082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যোগানের পরিমান</a:t>
            </a:r>
            <a:endParaRPr lang="en-US" u="sng" dirty="0"/>
          </a:p>
        </p:txBody>
      </p:sp>
      <p:sp>
        <p:nvSpPr>
          <p:cNvPr id="29" name="TextBox 28"/>
          <p:cNvSpPr txBox="1"/>
          <p:nvPr/>
        </p:nvSpPr>
        <p:spPr>
          <a:xfrm rot="16001942">
            <a:off x="3404382" y="4819479"/>
            <a:ext cx="577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দাম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86578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3429" y="193963"/>
            <a:ext cx="10863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600" b="1" u="sng" dirty="0" smtClean="0">
                <a:solidFill>
                  <a:srgbClr val="FF0000"/>
                </a:solidFill>
              </a:rPr>
              <a:t>যোগানের</a:t>
            </a:r>
            <a:r>
              <a:rPr lang="bn-IN" sz="3600" b="1" u="sng" dirty="0" smtClean="0">
                <a:solidFill>
                  <a:srgbClr val="FF0000"/>
                </a:solidFill>
              </a:rPr>
              <a:t> </a:t>
            </a:r>
            <a:r>
              <a:rPr lang="bn-BD" sz="3600" b="1" u="sng" dirty="0" smtClean="0">
                <a:solidFill>
                  <a:srgbClr val="FF0000"/>
                </a:solidFill>
              </a:rPr>
              <a:t>প্রসারণ- সংকোচনঃ</a:t>
            </a:r>
            <a:endParaRPr lang="bn-IN" sz="3600" b="1" u="sng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364" y="1394292"/>
            <a:ext cx="1184563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600" b="1" dirty="0" smtClean="0"/>
              <a:t>অন্যান্য</a:t>
            </a:r>
            <a:r>
              <a:rPr lang="bn-IN" sz="3600" b="1" dirty="0" smtClean="0"/>
              <a:t> অবস্</a:t>
            </a:r>
            <a:r>
              <a:rPr lang="bn-BD" sz="3600" b="1" dirty="0" smtClean="0"/>
              <a:t>থা </a:t>
            </a:r>
            <a:r>
              <a:rPr lang="bn-IN" sz="3600" b="1" dirty="0" smtClean="0"/>
              <a:t>অপরিবর্তিত</a:t>
            </a:r>
            <a:r>
              <a:rPr lang="bn-BD" sz="3600" b="1" dirty="0" smtClean="0"/>
              <a:t>(রুচি,অভ্যাস,আয়,প্রযুক্তি ইত্যাদি)</a:t>
            </a:r>
            <a:r>
              <a:rPr lang="bn-IN" sz="3600" b="1" dirty="0" smtClean="0"/>
              <a:t> থেকে বিবেচ্য দ্রব্যের দাম বৃদ্ধি</a:t>
            </a:r>
            <a:r>
              <a:rPr lang="bn-BD" sz="3600" b="1" dirty="0" smtClean="0"/>
              <a:t> পায়,ঠিক তখনিই</a:t>
            </a:r>
            <a:r>
              <a:rPr lang="bn-IN" sz="3600" b="1" dirty="0" smtClean="0"/>
              <a:t> </a:t>
            </a:r>
            <a:r>
              <a:rPr lang="en-US" sz="3600" b="1" dirty="0" smtClean="0"/>
              <a:t>যোগান</a:t>
            </a:r>
            <a:r>
              <a:rPr lang="bn-IN" sz="3600" b="1" dirty="0" smtClean="0"/>
              <a:t> </a:t>
            </a:r>
            <a:r>
              <a:rPr lang="bn-BD" sz="3600" b="1" dirty="0" smtClean="0"/>
              <a:t>বে</a:t>
            </a:r>
            <a:r>
              <a:rPr lang="en-US" sz="3600" b="1" dirty="0" smtClean="0"/>
              <a:t>ড়ে</a:t>
            </a:r>
            <a:r>
              <a:rPr lang="bn-BD" sz="3600" b="1" dirty="0" smtClean="0"/>
              <a:t> যায় এই বেড়ে যাওয়াকে</a:t>
            </a:r>
            <a:r>
              <a:rPr lang="bn-IN" sz="3600" b="1" dirty="0" smtClean="0"/>
              <a:t>  </a:t>
            </a:r>
            <a:r>
              <a:rPr lang="en-US" sz="3600" b="1" u="sng" dirty="0" err="1" smtClean="0">
                <a:solidFill>
                  <a:srgbClr val="FF0000"/>
                </a:solidFill>
              </a:rPr>
              <a:t>যোগানের</a:t>
            </a:r>
            <a:r>
              <a:rPr lang="en-US" sz="3600" b="1" u="sng" dirty="0" smtClean="0">
                <a:solidFill>
                  <a:srgbClr val="FF0000"/>
                </a:solidFill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</a:rPr>
              <a:t>প্রসারণ</a:t>
            </a:r>
            <a:r>
              <a:rPr lang="en-US" sz="3600" b="1" u="sng" dirty="0" smtClean="0">
                <a:solidFill>
                  <a:srgbClr val="FF0000"/>
                </a:solidFill>
              </a:rPr>
              <a:t> </a:t>
            </a:r>
            <a:r>
              <a:rPr lang="bn-IN" sz="3600" b="1" u="sng" dirty="0" smtClean="0">
                <a:solidFill>
                  <a:srgbClr val="FF0000"/>
                </a:solidFill>
              </a:rPr>
              <a:t>বলে </a:t>
            </a:r>
            <a:r>
              <a:rPr lang="bn-IN" sz="3200" b="1" dirty="0" smtClean="0">
                <a:solidFill>
                  <a:srgbClr val="FF0000"/>
                </a:solidFill>
              </a:rPr>
              <a:t>।</a:t>
            </a:r>
            <a:endParaRPr lang="bn-BD" sz="3200" b="1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bn-BD" sz="3200" b="1" dirty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55418" y="3588327"/>
            <a:ext cx="1213658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bn-IN" sz="3600" b="1" dirty="0" smtClean="0"/>
              <a:t>অন্যান্য</a:t>
            </a:r>
            <a:r>
              <a:rPr lang="bn-BD" sz="3600" b="1" dirty="0" smtClean="0"/>
              <a:t> </a:t>
            </a:r>
            <a:r>
              <a:rPr lang="bn-IN" sz="3600" b="1" dirty="0" smtClean="0"/>
              <a:t>অবস্থা</a:t>
            </a:r>
            <a:r>
              <a:rPr lang="bn-BD" sz="3600" b="1" dirty="0" smtClean="0"/>
              <a:t> </a:t>
            </a:r>
            <a:r>
              <a:rPr lang="bn-IN" sz="3600" b="1" dirty="0" smtClean="0"/>
              <a:t>অপরিবর্তিত</a:t>
            </a:r>
            <a:r>
              <a:rPr lang="bn-BD" sz="3600" b="1" dirty="0" smtClean="0"/>
              <a:t>(রুচি,অভ্যাস,আয়,প্রযুক্তি </a:t>
            </a:r>
            <a:r>
              <a:rPr lang="bn-BD" sz="3600" b="1" dirty="0"/>
              <a:t>ইত্যাদি)</a:t>
            </a:r>
            <a:r>
              <a:rPr lang="bn-IN" sz="3600" b="1" dirty="0" smtClean="0"/>
              <a:t> </a:t>
            </a:r>
            <a:r>
              <a:rPr lang="bn-IN" sz="3600" b="1" dirty="0"/>
              <a:t>থেকে বিবেচ্য দ্রব্যের </a:t>
            </a:r>
            <a:r>
              <a:rPr lang="bn-IN" sz="3600" b="1" dirty="0" smtClean="0"/>
              <a:t>দাম</a:t>
            </a:r>
            <a:r>
              <a:rPr lang="bn-BD" sz="3600" b="1" dirty="0" smtClean="0"/>
              <a:t> যখন</a:t>
            </a:r>
            <a:r>
              <a:rPr lang="bn-IN" sz="3600" b="1" dirty="0" smtClean="0"/>
              <a:t> হ্রাস </a:t>
            </a:r>
            <a:r>
              <a:rPr lang="bn-BD" sz="3600" b="1" dirty="0" smtClean="0"/>
              <a:t>পায় ঠিক তখনিই</a:t>
            </a:r>
            <a:r>
              <a:rPr lang="bn-IN" sz="3600" b="1" dirty="0" smtClean="0"/>
              <a:t> </a:t>
            </a:r>
            <a:r>
              <a:rPr lang="en-US" sz="3600" b="1" dirty="0" smtClean="0"/>
              <a:t>যোগান কমে </a:t>
            </a:r>
            <a:r>
              <a:rPr lang="bn-BD" sz="3600" b="1" dirty="0" smtClean="0"/>
              <a:t>যায় এই কমে যাওয়াকে</a:t>
            </a:r>
            <a:r>
              <a:rPr lang="bn-IN" sz="3600" b="1" dirty="0" smtClean="0"/>
              <a:t> </a:t>
            </a:r>
            <a:r>
              <a:rPr lang="en-US" sz="3600" b="1" u="sng" dirty="0" err="1" smtClean="0">
                <a:solidFill>
                  <a:srgbClr val="FF0000"/>
                </a:solidFill>
              </a:rPr>
              <a:t>যোগানের</a:t>
            </a:r>
            <a:r>
              <a:rPr lang="en-US" sz="3600" b="1" u="sng" dirty="0" smtClean="0">
                <a:solidFill>
                  <a:srgbClr val="FF0000"/>
                </a:solidFill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</a:rPr>
              <a:t>সংকোচন</a:t>
            </a:r>
            <a:r>
              <a:rPr lang="en-US" sz="3600" b="1" u="sng" dirty="0" smtClean="0">
                <a:solidFill>
                  <a:srgbClr val="FF0000"/>
                </a:solidFill>
              </a:rPr>
              <a:t> </a:t>
            </a:r>
            <a:r>
              <a:rPr lang="bn-IN" sz="3600" b="1" u="sng" dirty="0" smtClean="0">
                <a:solidFill>
                  <a:srgbClr val="FF0000"/>
                </a:solidFill>
              </a:rPr>
              <a:t>বলে ।</a:t>
            </a:r>
            <a:r>
              <a:rPr lang="en-US" sz="3600" b="1" u="sng" dirty="0" smtClean="0">
                <a:solidFill>
                  <a:srgbClr val="FF0000"/>
                </a:solidFill>
              </a:rPr>
              <a:t> 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04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27" y="484909"/>
            <a:ext cx="5205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b="1" u="sng" dirty="0" smtClean="0">
                <a:solidFill>
                  <a:srgbClr val="FF0000"/>
                </a:solidFill>
              </a:rPr>
              <a:t>চিত্রের সাহায্যে ব্যাখ্যাঃ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98513" y="4013830"/>
            <a:ext cx="3568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যোগানের</a:t>
            </a:r>
            <a:r>
              <a:rPr lang="bn-IN" sz="2800" b="1" dirty="0" smtClean="0"/>
              <a:t> সংকোচন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55374" y="5154505"/>
            <a:ext cx="890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O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241352" y="4938793"/>
            <a:ext cx="393560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4241352" y="1481271"/>
            <a:ext cx="0" cy="34575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220870" y="2520943"/>
            <a:ext cx="0" cy="241784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232650" y="3344572"/>
            <a:ext cx="0" cy="160716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41350" y="3347644"/>
            <a:ext cx="19913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13634" y="4189334"/>
            <a:ext cx="106240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36935" y="2520943"/>
            <a:ext cx="296979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85643" y="5154505"/>
            <a:ext cx="669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40072" y="1408006"/>
            <a:ext cx="669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Y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81168" y="3647019"/>
            <a:ext cx="669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98266" y="1977371"/>
            <a:ext cx="60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b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97850" y="2818161"/>
            <a:ext cx="669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a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17368" y="4336101"/>
            <a:ext cx="669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S</a:t>
            </a:r>
            <a:endParaRPr lang="en-US" sz="28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97659" y="2401043"/>
                <a:ext cx="14379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  <m:sub>
                        <m:r>
                          <a:rPr lang="en-US" sz="28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800" b="1" i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15</a:t>
                </a:r>
                <a:endParaRPr lang="en-US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7659" y="2401043"/>
                <a:ext cx="1437904" cy="523220"/>
              </a:xfrm>
              <a:prstGeom prst="rect">
                <a:avLst/>
              </a:prstGeom>
              <a:blipFill>
                <a:blip r:embed="rId3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911472" y="3121241"/>
                <a:ext cx="13546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  <m:sub>
                        <m:r>
                          <a:rPr lang="en-US" sz="2800" b="1" i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sz="2800" b="1" i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10</a:t>
                </a:r>
                <a:endParaRPr lang="en-US" sz="28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472" y="3121241"/>
                <a:ext cx="1354672" cy="523220"/>
              </a:xfrm>
              <a:prstGeom prst="rect">
                <a:avLst/>
              </a:prstGeom>
              <a:blipFill>
                <a:blip r:embed="rId4"/>
                <a:stretch>
                  <a:fillRect t="-10465" r="-270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870225" y="3965836"/>
                <a:ext cx="128456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  <m:sub>
                        <m:r>
                          <a:rPr lang="en-US" sz="2800" b="1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b="1" dirty="0" smtClean="0">
                    <a:solidFill>
                      <a:srgbClr val="00B050"/>
                    </a:solidFill>
                  </a:rPr>
                  <a:t>5</a:t>
                </a:r>
                <a:endParaRPr lang="en-US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225" y="3965836"/>
                <a:ext cx="1284567" cy="523220"/>
              </a:xfrm>
              <a:prstGeom prst="rect">
                <a:avLst/>
              </a:prstGeom>
              <a:blipFill>
                <a:blip r:embed="rId5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 rot="20007013">
                <a:off x="4266144" y="5087988"/>
                <a:ext cx="1372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𝐐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i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20</a:t>
                </a:r>
                <a:endParaRPr lang="en-US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007013">
                <a:off x="4266144" y="5087988"/>
                <a:ext cx="1372403" cy="523220"/>
              </a:xfrm>
              <a:prstGeom prst="rect">
                <a:avLst/>
              </a:prstGeom>
              <a:blipFill>
                <a:blip r:embed="rId6"/>
                <a:stretch>
                  <a:fillRect t="-7263" r="-9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 rot="20163987">
                <a:off x="5609817" y="5135772"/>
                <a:ext cx="13164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𝐐</m:t>
                        </m:r>
                      </m:e>
                      <m:sub>
                        <m:r>
                          <a:rPr lang="en-US" sz="2800" b="1" i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8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=40</a:t>
                </a:r>
                <a:endParaRPr lang="en-US" sz="28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63987">
                <a:off x="5609817" y="5135772"/>
                <a:ext cx="1316415" cy="523220"/>
              </a:xfrm>
              <a:prstGeom prst="rect">
                <a:avLst/>
              </a:prstGeom>
              <a:blipFill>
                <a:blip r:embed="rId7"/>
                <a:stretch>
                  <a:fillRect t="-2395" r="-858" b="-29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432033" y="1500301"/>
                <a:ext cx="6695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𝐒</m:t>
                          </m:r>
                        </m:e>
                        <m:sup>
                          <m:r>
                            <a:rPr lang="en-US" sz="28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033" y="1500301"/>
                <a:ext cx="669599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 rot="20189728">
                <a:off x="6501089" y="5087989"/>
                <a:ext cx="13942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𝐐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8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b="1" dirty="0" smtClean="0">
                    <a:solidFill>
                      <a:srgbClr val="00B050"/>
                    </a:solidFill>
                  </a:rPr>
                  <a:t>60</a:t>
                </a:r>
                <a:endParaRPr lang="en-US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89728">
                <a:off x="6501089" y="5087989"/>
                <a:ext cx="1394239" cy="523220"/>
              </a:xfrm>
              <a:prstGeom prst="rect">
                <a:avLst/>
              </a:prstGeom>
              <a:blipFill>
                <a:blip r:embed="rId9"/>
                <a:stretch>
                  <a:fillRect t="-6433" r="-7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5267092" y="4165891"/>
            <a:ext cx="0" cy="78584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772545" y="2693545"/>
            <a:ext cx="0" cy="5164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387036" y="4593574"/>
            <a:ext cx="6695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772545" y="3517176"/>
            <a:ext cx="0" cy="5541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323566" y="4593574"/>
            <a:ext cx="76795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555668" y="3118265"/>
            <a:ext cx="3126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যোগানের</a:t>
            </a:r>
            <a:r>
              <a:rPr lang="bn-IN" sz="2800" b="1" dirty="0" smtClean="0"/>
              <a:t> প্রসারণ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769214" y="5754479"/>
            <a:ext cx="3407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যোগানের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পরিমাণ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73367" y="1761911"/>
            <a:ext cx="615553" cy="291952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800" b="1" dirty="0" err="1" smtClean="0"/>
              <a:t>দাম</a:t>
            </a:r>
            <a:endParaRPr lang="en-US" sz="2800" b="1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5209528" y="1965782"/>
            <a:ext cx="2719942" cy="230122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898266" y="3349101"/>
            <a:ext cx="60815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6" idx="1"/>
          </p:cNvCxnSpPr>
          <p:nvPr/>
        </p:nvCxnSpPr>
        <p:spPr>
          <a:xfrm flipH="1">
            <a:off x="6002744" y="4275440"/>
            <a:ext cx="1595769" cy="64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75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/>
      <p:bldP spid="3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37" grpId="0"/>
      <p:bldP spid="26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4453" y="538222"/>
            <a:ext cx="97626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u="sng" dirty="0" err="1" smtClean="0">
                <a:solidFill>
                  <a:srgbClr val="FF0000"/>
                </a:solidFill>
              </a:rPr>
              <a:t>যোগানের</a:t>
            </a:r>
            <a:r>
              <a:rPr lang="bn-IN" sz="3200" b="1" u="sng" dirty="0">
                <a:solidFill>
                  <a:srgbClr val="FF0000"/>
                </a:solidFill>
              </a:rPr>
              <a:t> </a:t>
            </a:r>
            <a:r>
              <a:rPr lang="bn-IN" sz="3200" b="1" u="sng" dirty="0" smtClean="0">
                <a:solidFill>
                  <a:srgbClr val="FF0000"/>
                </a:solidFill>
              </a:rPr>
              <a:t>হ্রাস</a:t>
            </a:r>
            <a:r>
              <a:rPr lang="en-US" sz="3200" b="1" u="sng" dirty="0" smtClean="0">
                <a:solidFill>
                  <a:srgbClr val="FF0000"/>
                </a:solidFill>
              </a:rPr>
              <a:t>-</a:t>
            </a:r>
            <a:r>
              <a:rPr lang="bn-IN" sz="3200" b="1" u="sng" dirty="0" smtClean="0">
                <a:solidFill>
                  <a:srgbClr val="FF0000"/>
                </a:solidFill>
              </a:rPr>
              <a:t> বৃদ্ধি</a:t>
            </a:r>
            <a:r>
              <a:rPr lang="en-US" sz="3200" b="1" u="sng" dirty="0">
                <a:solidFill>
                  <a:srgbClr val="FF0000"/>
                </a:solidFill>
              </a:rPr>
              <a:t>:</a:t>
            </a:r>
            <a:endParaRPr lang="bn-IN" sz="3200" b="1" u="sng" dirty="0">
              <a:solidFill>
                <a:srgbClr val="FF0000"/>
              </a:solidFill>
            </a:endParaRPr>
          </a:p>
          <a:p>
            <a:endParaRPr lang="bn-IN" sz="3200" b="1" u="sng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4455" y="3783739"/>
            <a:ext cx="954686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bn-IN" sz="2800" b="1" dirty="0"/>
              <a:t>বিবেচ্য দ্রব্যের দাম </a:t>
            </a:r>
            <a:r>
              <a:rPr lang="bn-IN" sz="2800" b="1" dirty="0" smtClean="0"/>
              <a:t>স্থির থেকে অন্যান্য অবস্থার (</a:t>
            </a:r>
            <a:r>
              <a:rPr lang="en-US" sz="2800" b="1" dirty="0" err="1" smtClean="0"/>
              <a:t>প্রযুক্তি</a:t>
            </a:r>
            <a:r>
              <a:rPr lang="bn-IN" sz="2800" b="1" dirty="0" smtClean="0"/>
              <a:t>,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উপকরণের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দাম</a:t>
            </a:r>
            <a:r>
              <a:rPr lang="bn-IN" sz="2800" b="1" dirty="0" smtClean="0"/>
              <a:t> ইত্যাদি) পরিবর্তনের কারণে </a:t>
            </a:r>
            <a:r>
              <a:rPr lang="en-US" sz="2800" b="1" dirty="0" err="1" smtClean="0"/>
              <a:t>যোগান</a:t>
            </a:r>
            <a:r>
              <a:rPr lang="bn-IN" sz="2800" b="1" dirty="0" smtClean="0"/>
              <a:t> বেড়ে গেলে তাকে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যোগানের</a:t>
            </a:r>
            <a:r>
              <a:rPr lang="bn-IN" sz="2800" b="1" u="sng" dirty="0" smtClean="0">
                <a:solidFill>
                  <a:srgbClr val="FF0000"/>
                </a:solidFill>
              </a:rPr>
              <a:t> </a:t>
            </a:r>
            <a:r>
              <a:rPr lang="bn-IN" sz="3200" b="1" u="sng" dirty="0" smtClean="0">
                <a:solidFill>
                  <a:srgbClr val="FF0000"/>
                </a:solidFill>
              </a:rPr>
              <a:t>বৃদ্ধি বলে </a:t>
            </a:r>
            <a:r>
              <a:rPr lang="bn-IN" sz="3600" b="1" u="sng" dirty="0" smtClean="0">
                <a:solidFill>
                  <a:srgbClr val="FF0000"/>
                </a:solidFill>
              </a:rPr>
              <a:t>।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5964" y="4682836"/>
            <a:ext cx="9615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9282" y="1740202"/>
            <a:ext cx="99198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b="1" dirty="0" smtClean="0"/>
              <a:t>বিবেচ্য দ্রব্যের দাম স্থির থেকে অন্যান্য</a:t>
            </a:r>
            <a:r>
              <a:rPr lang="bn-BD" sz="2800" b="1" dirty="0" smtClean="0"/>
              <a:t> অবস্থার (প্রযুক্তি, উপকরণের দাম ইত্যাদি) পরিবর্তনের কারণে যোগান কমে গেলে তাকে </a:t>
            </a:r>
            <a:r>
              <a:rPr lang="bn-BD" sz="2800" b="1" u="sng" dirty="0" smtClean="0">
                <a:solidFill>
                  <a:srgbClr val="FF0000"/>
                </a:solidFill>
              </a:rPr>
              <a:t>যোগানের</a:t>
            </a:r>
            <a:r>
              <a:rPr lang="bn-IN" sz="2800" b="1" u="sng" dirty="0">
                <a:solidFill>
                  <a:srgbClr val="FF0000"/>
                </a:solidFill>
              </a:rPr>
              <a:t> </a:t>
            </a:r>
            <a:r>
              <a:rPr lang="bn-IN" sz="2800" b="1" u="sng" dirty="0" smtClean="0">
                <a:solidFill>
                  <a:srgbClr val="FF0000"/>
                </a:solidFill>
              </a:rPr>
              <a:t>হ্রাস</a:t>
            </a:r>
            <a:r>
              <a:rPr lang="bn-BD" sz="2800" b="1" u="sng" dirty="0" smtClean="0">
                <a:solidFill>
                  <a:srgbClr val="FF0000"/>
                </a:solidFill>
              </a:rPr>
              <a:t> বলে</a:t>
            </a:r>
            <a:r>
              <a:rPr lang="bn-BD" sz="3200" b="1" u="sng" dirty="0" smtClean="0">
                <a:solidFill>
                  <a:srgbClr val="FF0000"/>
                </a:solidFill>
              </a:rPr>
              <a:t>।</a:t>
            </a:r>
            <a:r>
              <a:rPr lang="bn-BD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16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2072" y="471182"/>
            <a:ext cx="4952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b="1" u="sng" dirty="0" smtClean="0">
                <a:solidFill>
                  <a:srgbClr val="FF0000"/>
                </a:solidFill>
              </a:rPr>
              <a:t>চিত্রের সাহায্যে ব্যাখ্যাঃ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427018" y="5112327"/>
            <a:ext cx="360218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427018" y="1565563"/>
            <a:ext cx="0" cy="35467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27018" y="3299577"/>
            <a:ext cx="111529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42315" y="3299577"/>
            <a:ext cx="0" cy="1812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12150" y="3299572"/>
            <a:ext cx="0" cy="18127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3692" y="1328487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</a:rPr>
              <a:t>Y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1667" y="5112322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</a:rPr>
              <a:t>O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30457" y="5278129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</a:rPr>
              <a:t>X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29837" y="2768633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245087" y="2813525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B</a:t>
            </a:r>
            <a:endParaRPr lang="en-US" sz="28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040435" y="4273460"/>
                <a:ext cx="4573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435" y="4273460"/>
                <a:ext cx="457305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60243" y="1986049"/>
                <a:ext cx="4573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28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243" y="1986049"/>
                <a:ext cx="457305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454758" y="4016246"/>
            <a:ext cx="557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S</a:t>
            </a:r>
            <a:endParaRPr lang="en-US" sz="28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06425" y="3161072"/>
                <a:ext cx="45345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0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𝐏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425" y="3161072"/>
                <a:ext cx="45345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729099" y="1633150"/>
                <a:ext cx="39318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p>
                          <m:r>
                            <a:rPr lang="en-US" sz="28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099" y="1633150"/>
                <a:ext cx="393185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361849" y="5278129"/>
                <a:ext cx="5086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0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𝐐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849" y="5278129"/>
                <a:ext cx="508601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296277" y="5278129"/>
                <a:ext cx="5086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𝐐</m:t>
                          </m:r>
                        </m:e>
                        <m:sub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277" y="5278129"/>
                <a:ext cx="508601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>
          <a:xfrm>
            <a:off x="2680974" y="4595020"/>
            <a:ext cx="75818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620982" y="5846618"/>
            <a:ext cx="3296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/>
              <a:t>যোগানের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পরিমাণ</a:t>
            </a:r>
            <a:endParaRPr lang="en-US" sz="28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68084" y="2216552"/>
            <a:ext cx="615553" cy="231079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দাম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2563093" y="3299572"/>
            <a:ext cx="98147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466020" y="4934454"/>
            <a:ext cx="360218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466020" y="1387690"/>
            <a:ext cx="0" cy="35467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466020" y="3123894"/>
            <a:ext cx="209204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581317" y="3121704"/>
            <a:ext cx="0" cy="181275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551152" y="3121699"/>
            <a:ext cx="0" cy="18127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880669" y="4934449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</a:rPr>
              <a:t>O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031836" y="5018674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</a:rPr>
              <a:t>X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177065" y="2590378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240778" y="2637138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B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603460" y="3998172"/>
                <a:ext cx="46160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𝐒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460" y="3998172"/>
                <a:ext cx="461601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8674214" y="1872090"/>
                <a:ext cx="4428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1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𝐒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2800" b="1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4214" y="1872090"/>
                <a:ext cx="442878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7160171" y="4175521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S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945427" y="2983199"/>
                <a:ext cx="45345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𝐏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427" y="2983199"/>
                <a:ext cx="453457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9458694" y="2280323"/>
                <a:ext cx="39017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𝐒</m:t>
                          </m:r>
                        </m:e>
                        <m:sup>
                          <m:r>
                            <a:rPr lang="en-US" sz="2800" b="1" i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800" b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8694" y="2280323"/>
                <a:ext cx="390171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8445017" y="5064840"/>
                <a:ext cx="5086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𝐐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5017" y="5064840"/>
                <a:ext cx="508601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419093" y="5031518"/>
                <a:ext cx="5086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𝐐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9093" y="5031518"/>
                <a:ext cx="508601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 flipH="1">
            <a:off x="7657983" y="4417147"/>
            <a:ext cx="82399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659984" y="5668745"/>
            <a:ext cx="3188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/>
              <a:t>যোগানের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পরিমাণ</a:t>
            </a:r>
            <a:endParaRPr lang="en-US" sz="2800" b="1" u="sng" dirty="0"/>
          </a:p>
        </p:txBody>
      </p:sp>
      <p:sp>
        <p:nvSpPr>
          <p:cNvPr id="52" name="TextBox 51"/>
          <p:cNvSpPr txBox="1"/>
          <p:nvPr/>
        </p:nvSpPr>
        <p:spPr>
          <a:xfrm>
            <a:off x="5488403" y="1494258"/>
            <a:ext cx="615553" cy="231079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দাম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38441" y="1163098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</a:rPr>
              <a:t>Y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759527" y="2141029"/>
            <a:ext cx="1995145" cy="188704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452267" y="2418124"/>
            <a:ext cx="1995145" cy="188704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7426039" y="2293429"/>
            <a:ext cx="1995145" cy="188704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6622474" y="2113314"/>
            <a:ext cx="1995145" cy="188704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66547" y="1172606"/>
            <a:ext cx="2008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u="sng" dirty="0" smtClean="0"/>
              <a:t>১নংঃ চিত্র</a:t>
            </a:r>
            <a:endParaRPr lang="en-US" sz="32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3804878" y="3699164"/>
            <a:ext cx="2075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u="sng" dirty="0" smtClean="0"/>
              <a:t>যোগানের বৃদ্ধি</a:t>
            </a:r>
            <a:endParaRPr lang="en-US" sz="2400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8939065" y="3291853"/>
            <a:ext cx="2615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u="sng" dirty="0" smtClean="0"/>
              <a:t>যোগানের </a:t>
            </a:r>
            <a:r>
              <a:rPr lang="bn-IN" sz="2400" b="1" u="sng" dirty="0" smtClean="0"/>
              <a:t>হ্রাস</a:t>
            </a:r>
            <a:r>
              <a:rPr lang="bn-BD" sz="2400" b="1" u="sng" dirty="0"/>
              <a:t>ঃ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8122564" y="1248891"/>
            <a:ext cx="23246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২</a:t>
            </a:r>
            <a:r>
              <a:rPr lang="bn-BD" sz="3200" b="1" u="sng" dirty="0" smtClean="0"/>
              <a:t>নংঃ </a:t>
            </a:r>
            <a:r>
              <a:rPr lang="bn-BD" sz="3200" b="1" u="sng" dirty="0"/>
              <a:t>চিত্র</a:t>
            </a:r>
            <a:endParaRPr lang="en-US" sz="32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3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  <p:bldP spid="19" grpId="0"/>
      <p:bldP spid="21" grpId="0"/>
      <p:bldP spid="24" grpId="0"/>
      <p:bldP spid="25" grpId="0"/>
      <p:bldP spid="26" grpId="0"/>
      <p:bldP spid="27" grpId="0"/>
      <p:bldP spid="28" grpId="0"/>
      <p:bldP spid="28" grpId="1"/>
      <p:bldP spid="29" grpId="0"/>
      <p:bldP spid="29" grpId="1"/>
      <p:bldP spid="3" grpId="0"/>
      <p:bldP spid="5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1407</TotalTime>
  <Words>389</Words>
  <Application>Microsoft Office PowerPoint</Application>
  <PresentationFormat>Widescreen</PresentationFormat>
  <Paragraphs>118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user</cp:lastModifiedBy>
  <cp:revision>191</cp:revision>
  <dcterms:created xsi:type="dcterms:W3CDTF">2020-05-21T19:04:36Z</dcterms:created>
  <dcterms:modified xsi:type="dcterms:W3CDTF">2021-01-19T04:07:32Z</dcterms:modified>
</cp:coreProperties>
</file>