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  <p:sldMasterId id="2147484152" r:id="rId2"/>
    <p:sldMasterId id="2147484164" r:id="rId3"/>
    <p:sldMasterId id="2147484176" r:id="rId4"/>
    <p:sldMasterId id="2147484188" r:id="rId5"/>
    <p:sldMasterId id="2147484212" r:id="rId6"/>
    <p:sldMasterId id="2147484224" r:id="rId7"/>
  </p:sldMasterIdLst>
  <p:notesMasterIdLst>
    <p:notesMasterId r:id="rId29"/>
  </p:notesMasterIdLst>
  <p:sldIdLst>
    <p:sldId id="261" r:id="rId8"/>
    <p:sldId id="263" r:id="rId9"/>
    <p:sldId id="264" r:id="rId10"/>
    <p:sldId id="265" r:id="rId11"/>
    <p:sldId id="290" r:id="rId12"/>
    <p:sldId id="291" r:id="rId13"/>
    <p:sldId id="292" r:id="rId14"/>
    <p:sldId id="267" r:id="rId15"/>
    <p:sldId id="294" r:id="rId16"/>
    <p:sldId id="305" r:id="rId17"/>
    <p:sldId id="306" r:id="rId18"/>
    <p:sldId id="309" r:id="rId19"/>
    <p:sldId id="310" r:id="rId20"/>
    <p:sldId id="298" r:id="rId21"/>
    <p:sldId id="311" r:id="rId22"/>
    <p:sldId id="312" r:id="rId23"/>
    <p:sldId id="313" r:id="rId24"/>
    <p:sldId id="302" r:id="rId25"/>
    <p:sldId id="307" r:id="rId26"/>
    <p:sldId id="295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0BA0B-4F9F-4E25-8A1D-73781F22547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C4F8D-BC04-4E7B-8CCB-C67125BFE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1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C4F8D-BC04-4E7B-8CCB-C67125BFE6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98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C4F8D-BC04-4E7B-8CCB-C67125BFE6E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9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8" y="434163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7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1/18/2021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1/18/2021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6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4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1/18/2021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3" y="5617773"/>
            <a:ext cx="7382935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1" y="1009651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3" y="702070"/>
            <a:ext cx="567831" cy="567831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2" y="3736623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6" y="5357592"/>
            <a:ext cx="5034845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2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73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7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1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9" y="3725335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26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4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35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1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0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58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06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9" y="6058037"/>
            <a:ext cx="772160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4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8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6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10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8" y="293954"/>
            <a:ext cx="567831" cy="567831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3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4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7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700" y="5885672"/>
            <a:ext cx="1213821" cy="365125"/>
          </a:xfrm>
        </p:spPr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6" y="5829262"/>
            <a:ext cx="3522607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5" y="5896962"/>
            <a:ext cx="554023" cy="365125"/>
          </a:xfrm>
        </p:spPr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0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1/18/2021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9" y="6058037"/>
            <a:ext cx="772160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6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60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4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70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8" y="293954"/>
            <a:ext cx="567831" cy="567831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7" y="1207273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8" y="5888738"/>
            <a:ext cx="1213821" cy="365125"/>
          </a:xfrm>
        </p:spPr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71" y="5831038"/>
            <a:ext cx="3319043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0" y="5900027"/>
            <a:ext cx="554023" cy="365125"/>
          </a:xfrm>
        </p:spPr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44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23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925691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3" y="1106313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24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3" y="5617773"/>
            <a:ext cx="7382935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1" y="1009651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3" y="702070"/>
            <a:ext cx="567831" cy="567831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2" y="3736623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6" y="5357592"/>
            <a:ext cx="5034845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2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371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13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1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9" y="3725335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21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4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16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1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46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3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4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8" y="434164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1/18/2021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9" y="6058037"/>
            <a:ext cx="772160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4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8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6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10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8" y="293954"/>
            <a:ext cx="567831" cy="567831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3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4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7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700" y="5885672"/>
            <a:ext cx="1213821" cy="365125"/>
          </a:xfrm>
        </p:spPr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6" y="5829262"/>
            <a:ext cx="3522607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5" y="5896962"/>
            <a:ext cx="554023" cy="365125"/>
          </a:xfrm>
        </p:spPr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82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9" y="6058037"/>
            <a:ext cx="772160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6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60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4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70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8" y="293954"/>
            <a:ext cx="567831" cy="567831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7" y="1207273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8" y="5888738"/>
            <a:ext cx="1213821" cy="365125"/>
          </a:xfrm>
        </p:spPr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71" y="5831038"/>
            <a:ext cx="3319043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0" y="5900027"/>
            <a:ext cx="554023" cy="365125"/>
          </a:xfrm>
        </p:spPr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12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05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925691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3" y="1106313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06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3" y="5617773"/>
            <a:ext cx="7382935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1" y="1009651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3" y="702070"/>
            <a:ext cx="567831" cy="567831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2" y="3736623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6" y="5357592"/>
            <a:ext cx="5034845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2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37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82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1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9" y="3725335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85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4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378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1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190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1/18/2021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551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9" y="6058037"/>
            <a:ext cx="772160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4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8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6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10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8" y="293954"/>
            <a:ext cx="567831" cy="567831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3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4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7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700" y="5885672"/>
            <a:ext cx="1213821" cy="365125"/>
          </a:xfrm>
        </p:spPr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6" y="5829262"/>
            <a:ext cx="3522607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5" y="5896962"/>
            <a:ext cx="554023" cy="365125"/>
          </a:xfrm>
        </p:spPr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29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9" y="6058037"/>
            <a:ext cx="772160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6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60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4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70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8" y="293954"/>
            <a:ext cx="567831" cy="567831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7" y="1207273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8" y="5888738"/>
            <a:ext cx="1213821" cy="365125"/>
          </a:xfrm>
        </p:spPr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71" y="5831038"/>
            <a:ext cx="3319043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0" y="5900027"/>
            <a:ext cx="554023" cy="365125"/>
          </a:xfrm>
        </p:spPr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43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990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925691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3" y="1106313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118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0C9D-214F-431E-B6F4-C379DC614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A355-B3AB-45DB-8821-004407F8CB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367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0C9D-214F-431E-B6F4-C379DC614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A355-B3AB-45DB-8821-004407F8CB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025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0C9D-214F-431E-B6F4-C379DC614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A355-B3AB-45DB-8821-004407F8CB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805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0C9D-214F-431E-B6F4-C379DC614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A355-B3AB-45DB-8821-004407F8CB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236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0C9D-214F-431E-B6F4-C379DC614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A355-B3AB-45DB-8821-004407F8CB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7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7"/>
            <a:ext cx="3931920" cy="792163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7"/>
            <a:ext cx="3931920" cy="792163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1/18/2021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0C9D-214F-431E-B6F4-C379DC614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A355-B3AB-45DB-8821-004407F8CB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40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0C9D-214F-431E-B6F4-C379DC614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A355-B3AB-45DB-8821-004407F8CB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523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0C9D-214F-431E-B6F4-C379DC614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A355-B3AB-45DB-8821-004407F8CB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062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0C9D-214F-431E-B6F4-C379DC614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A355-B3AB-45DB-8821-004407F8CB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1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0C9D-214F-431E-B6F4-C379DC614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A355-B3AB-45DB-8821-004407F8CB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481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0C9D-214F-431E-B6F4-C379DC614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A355-B3AB-45DB-8821-004407F8CB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769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AD24-C539-429A-A070-E667E13529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1BD0-9FFA-4705-B106-0D33BD0F0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425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AD24-C539-429A-A070-E667E13529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1BD0-9FFA-4705-B106-0D33BD0F0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241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AD24-C539-429A-A070-E667E13529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1BD0-9FFA-4705-B106-0D33BD0F0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94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AD24-C539-429A-A070-E667E13529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1BD0-9FFA-4705-B106-0D33BD0F0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7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1/18/2021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AD24-C539-429A-A070-E667E13529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1BD0-9FFA-4705-B106-0D33BD0F0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581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AD24-C539-429A-A070-E667E13529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1BD0-9FFA-4705-B106-0D33BD0F0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0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AD24-C539-429A-A070-E667E13529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1BD0-9FFA-4705-B106-0D33BD0F0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315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AD24-C539-429A-A070-E667E13529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1BD0-9FFA-4705-B106-0D33BD0F0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211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AD24-C539-429A-A070-E667E13529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1BD0-9FFA-4705-B106-0D33BD0F0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024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AD24-C539-429A-A070-E667E13529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1BD0-9FFA-4705-B106-0D33BD0F0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821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AD24-C539-429A-A070-E667E13529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1BD0-9FFA-4705-B106-0D33BD0F0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990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1/18/2021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1/18/2021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1/18/2021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1/18/2021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1/18/2021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1/18/2021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1/18/2021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1/18/2021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1/18/2021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1/18/2021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1/18/2021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1/18/2021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4" y="930144"/>
            <a:ext cx="4626159" cy="472440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1/18/2021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2" y="434163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1/18/2021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8" y="434163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1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1/18/2021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2" y="6069329"/>
            <a:ext cx="792099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1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3" y="273091"/>
            <a:ext cx="567831" cy="567831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5" y="817583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2" y="2119258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90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4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8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2" y="6069329"/>
            <a:ext cx="792099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1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3" y="273091"/>
            <a:ext cx="567831" cy="567831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5" y="817583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2" y="2119258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90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4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5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2" y="6069329"/>
            <a:ext cx="792099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1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3" y="273091"/>
            <a:ext cx="567831" cy="567831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5" y="817583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2" y="2119258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90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1/18/2021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4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1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50C9D-214F-431E-B6F4-C379DC614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6A355-B3AB-45DB-8821-004407F8CB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FAD24-C539-429A-A070-E667E13529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41BD0-9FFA-4705-B106-0D33BD0F0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2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1/18/2021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ransition>
    <p:wip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345" y="685801"/>
            <a:ext cx="8229600" cy="26930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আজকের</a:t>
            </a:r>
            <a:r>
              <a:rPr lang="en-US" sz="4800" b="1" kern="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ক্লাসে</a:t>
            </a:r>
            <a:r>
              <a:rPr lang="en-US" sz="4800" b="1" kern="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তোমাদেরকে</a:t>
            </a:r>
            <a:endParaRPr lang="en-US" sz="4800" b="1" kern="0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endParaRPr>
          </a:p>
          <a:p>
            <a:pPr>
              <a:defRPr/>
            </a:pPr>
            <a:r>
              <a:rPr lang="en-US" sz="54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  <a:r>
              <a:rPr lang="bn-BD" sz="11500" b="1" kern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</a:t>
            </a:r>
            <a:r>
              <a:rPr lang="en-US" sz="11500" b="1" kern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11500" b="1" kern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BD" sz="11500" b="1" kern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2" y="3124200"/>
            <a:ext cx="655319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80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69281" y="628580"/>
            <a:ext cx="3200400" cy="2895600"/>
            <a:chOff x="2667000" y="914400"/>
            <a:chExt cx="3200400" cy="2895600"/>
          </a:xfrm>
        </p:grpSpPr>
        <p:sp>
          <p:nvSpPr>
            <p:cNvPr id="2" name="Oval 1"/>
            <p:cNvSpPr/>
            <p:nvPr/>
          </p:nvSpPr>
          <p:spPr>
            <a:xfrm>
              <a:off x="2667000" y="914400"/>
              <a:ext cx="3200400" cy="28956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4218709" y="2286000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" name="Straight Connector 4"/>
            <p:cNvCxnSpPr>
              <a:stCxn id="2" idx="0"/>
              <a:endCxn id="2" idx="3"/>
            </p:cNvCxnSpPr>
            <p:nvPr/>
          </p:nvCxnSpPr>
          <p:spPr>
            <a:xfrm flipH="1">
              <a:off x="3135688" y="914400"/>
              <a:ext cx="1131512" cy="24715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" idx="0"/>
            </p:cNvCxnSpPr>
            <p:nvPr/>
          </p:nvCxnSpPr>
          <p:spPr>
            <a:xfrm>
              <a:off x="4267200" y="914400"/>
              <a:ext cx="1223933" cy="24369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urved Up Arrow 10"/>
            <p:cNvSpPr/>
            <p:nvPr/>
          </p:nvSpPr>
          <p:spPr>
            <a:xfrm>
              <a:off x="3837709" y="1790328"/>
              <a:ext cx="914400" cy="304056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" name="Right Arrow 13"/>
          <p:cNvSpPr/>
          <p:nvPr/>
        </p:nvSpPr>
        <p:spPr>
          <a:xfrm>
            <a:off x="2212081" y="1580708"/>
            <a:ext cx="2057400" cy="49567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657600"/>
            <a:ext cx="72390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বৃত্তস্থ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কোণঃ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জ্যা পরস্পরকে বৃত্তের উপর কোনো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বিন্দুতে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ছেদ করলে জ্যা দ্বয়ের মধ্যবর্তী কোণকে বৃত্তস্থ কোণ বলে ।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lvl="0"/>
            <a:endParaRPr lang="bn-IN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86221" y="120591"/>
            <a:ext cx="8808027" cy="6534151"/>
            <a:chOff x="228602" y="152401"/>
            <a:chExt cx="8808027" cy="6534151"/>
          </a:xfrm>
        </p:grpSpPr>
        <p:grpSp>
          <p:nvGrpSpPr>
            <p:cNvPr id="22" name="Group 21"/>
            <p:cNvGrpSpPr/>
            <p:nvPr/>
          </p:nvGrpSpPr>
          <p:grpSpPr>
            <a:xfrm>
              <a:off x="228602" y="152401"/>
              <a:ext cx="8808027" cy="6534151"/>
              <a:chOff x="228600" y="152400"/>
              <a:chExt cx="8808027" cy="6534150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228600" y="152400"/>
                <a:ext cx="868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04800" y="152400"/>
                <a:ext cx="8534400" cy="1846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04800" y="337066"/>
                <a:ext cx="228600" cy="59552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>
                <a:off x="8877300" y="1175266"/>
                <a:ext cx="76200" cy="54541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581400" y="6591300"/>
                <a:ext cx="5334000" cy="381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8884227" y="1131332"/>
                <a:ext cx="152400" cy="12013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525982" y="653415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2514600" y="762001"/>
              <a:ext cx="3070516" cy="34290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003856" y="1969864"/>
              <a:ext cx="152400" cy="1142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2711956" y="1994246"/>
              <a:ext cx="1385528" cy="13503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031675" y="2011429"/>
              <a:ext cx="1447874" cy="12931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urved Up Arrow 24"/>
            <p:cNvSpPr/>
            <p:nvPr/>
          </p:nvSpPr>
          <p:spPr>
            <a:xfrm>
              <a:off x="3602184" y="2431000"/>
              <a:ext cx="990600" cy="281165"/>
            </a:xfrm>
            <a:prstGeom prst="curvedUp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7" name="Right Arrow 26"/>
          <p:cNvSpPr/>
          <p:nvPr/>
        </p:nvSpPr>
        <p:spPr>
          <a:xfrm rot="21315138">
            <a:off x="2455123" y="2171318"/>
            <a:ext cx="1914829" cy="546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159191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কেন্দ্রস্থ কোণঃ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কোণের শীর্ষবিন্দু কোনো বৃত্তের কেন্দ্রে অবস্থিত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হলে,কোণটিকে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 বৃত্তের একটি কেন্দ্রস্থ কোণ বলা হয় ।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5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3440" y="152399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কাজঃ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377373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latin typeface="NikoshBAN" pitchFamily="2" charset="0"/>
                <a:cs typeface="NikoshBAN" pitchFamily="2" charset="0"/>
              </a:rPr>
              <a:t>চিত্রের বৃত্তটিতে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ADB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চাপের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উপর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4572000"/>
            <a:ext cx="5493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itchFamily="2" charset="2"/>
              <a:buChar char="§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কোনটি  বৃত্তস্থ  কোণ ?</a:t>
            </a:r>
          </a:p>
        </p:txBody>
      </p:sp>
      <p:sp>
        <p:nvSpPr>
          <p:cNvPr id="5" name="Rectangle 4"/>
          <p:cNvSpPr/>
          <p:nvPr/>
        </p:nvSpPr>
        <p:spPr>
          <a:xfrm>
            <a:off x="519545" y="5486400"/>
            <a:ext cx="6386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itchFamily="2" charset="2"/>
              <a:buChar char="§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কোনটি   কেন্দ্রস্থ  কোণ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60518" y="931806"/>
            <a:ext cx="2895600" cy="2430061"/>
            <a:chOff x="2667000" y="8339"/>
            <a:chExt cx="2895600" cy="2430061"/>
          </a:xfrm>
        </p:grpSpPr>
        <p:sp>
          <p:nvSpPr>
            <p:cNvPr id="7" name="Arc 6"/>
            <p:cNvSpPr/>
            <p:nvPr/>
          </p:nvSpPr>
          <p:spPr>
            <a:xfrm>
              <a:off x="3200400" y="609600"/>
              <a:ext cx="1981200" cy="1828800"/>
            </a:xfrm>
            <a:prstGeom prst="arc">
              <a:avLst>
                <a:gd name="adj1" fmla="val 400330"/>
                <a:gd name="adj2" fmla="val 255396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 flipH="1" flipV="1">
              <a:off x="3162300" y="647700"/>
              <a:ext cx="990600" cy="914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114800" y="609600"/>
              <a:ext cx="1066800" cy="990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 9"/>
            <p:cNvSpPr/>
            <p:nvPr/>
          </p:nvSpPr>
          <p:spPr>
            <a:xfrm rot="7450852">
              <a:off x="3683086" y="812714"/>
              <a:ext cx="914400" cy="914400"/>
            </a:xfrm>
            <a:prstGeom prst="arc">
              <a:avLst>
                <a:gd name="adj1" fmla="val 17021278"/>
                <a:gd name="adj2" fmla="val 482282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200400" y="1600200"/>
              <a:ext cx="19812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 11"/>
            <p:cNvSpPr/>
            <p:nvPr/>
          </p:nvSpPr>
          <p:spPr>
            <a:xfrm rot="7072982">
              <a:off x="3665939" y="8339"/>
              <a:ext cx="914400" cy="914400"/>
            </a:xfrm>
            <a:prstGeom prst="arc">
              <a:avLst>
                <a:gd name="adj1" fmla="val 18001115"/>
                <a:gd name="adj2" fmla="val 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67000" y="133457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A                      O                    B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62400" y="228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C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14800" y="33528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870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959565" y="2713146"/>
            <a:ext cx="3907447" cy="3621432"/>
            <a:chOff x="2286000" y="1651153"/>
            <a:chExt cx="3907447" cy="3621432"/>
          </a:xfrm>
        </p:grpSpPr>
        <p:grpSp>
          <p:nvGrpSpPr>
            <p:cNvPr id="2" name="Group 1"/>
            <p:cNvGrpSpPr/>
            <p:nvPr/>
          </p:nvGrpSpPr>
          <p:grpSpPr>
            <a:xfrm>
              <a:off x="2743200" y="2133600"/>
              <a:ext cx="3138985" cy="3138985"/>
              <a:chOff x="1637731" y="709684"/>
              <a:chExt cx="3138985" cy="3138985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1637731" y="709684"/>
                <a:ext cx="3138985" cy="3138985"/>
              </a:xfrm>
              <a:prstGeom prst="ellipse">
                <a:avLst/>
              </a:prstGeom>
              <a:solidFill>
                <a:sysClr val="window" lastClr="FFFFFF"/>
              </a:solidFill>
              <a:ln w="57150" cap="rnd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800">
                  <a:solidFill>
                    <a:sysClr val="windowText" lastClr="000000"/>
                  </a:solidFill>
                  <a:latin typeface="Century Gothic"/>
                </a:endParaRPr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3186752" y="2265528"/>
                <a:ext cx="150125" cy="122830"/>
              </a:xfrm>
              <a:prstGeom prst="ellipse">
                <a:avLst/>
              </a:prstGeom>
              <a:solidFill>
                <a:schemeClr val="tx2"/>
              </a:solidFill>
              <a:ln w="57150" cap="rnd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800">
                  <a:solidFill>
                    <a:sysClr val="windowText" lastClr="000000"/>
                  </a:solidFill>
                  <a:latin typeface="Century Gothic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2895600" y="2133600"/>
              <a:ext cx="1264693" cy="23622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160293" y="2133600"/>
              <a:ext cx="1554707" cy="2362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917585" y="3707432"/>
              <a:ext cx="1524761" cy="71216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442346" y="3798419"/>
              <a:ext cx="1272654" cy="6687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160293" y="2133600"/>
              <a:ext cx="348016" cy="2667000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969792" y="1651153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A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86000" y="46482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B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51032" y="4648200"/>
              <a:ext cx="4424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C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06981" y="3437108"/>
              <a:ext cx="350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</a:rPr>
                <a:t>O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29649" y="4768334"/>
              <a:ext cx="4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</a:rPr>
                <a:t>D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70919" y="1515801"/>
            <a:ext cx="6789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latin typeface="NikoshBAN"/>
              </a:rPr>
              <a:t>তথ্যের</a:t>
            </a:r>
            <a:r>
              <a:rPr lang="en-US" sz="3600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/>
              </a:rPr>
              <a:t>আলোকে</a:t>
            </a:r>
            <a:r>
              <a:rPr lang="en-US" sz="3600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/>
              </a:rPr>
              <a:t>অঙ্কিত</a:t>
            </a:r>
            <a:r>
              <a:rPr lang="en-US" sz="3600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/>
              </a:rPr>
              <a:t>চিত্রটি</a:t>
            </a:r>
            <a:r>
              <a:rPr lang="en-US" sz="3600" dirty="0" smtClean="0">
                <a:solidFill>
                  <a:prstClr val="black"/>
                </a:solidFill>
                <a:latin typeface="NikoshBAN"/>
              </a:rPr>
              <a:t> </a:t>
            </a:r>
            <a:endParaRPr lang="en-US" sz="3600" dirty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3717" y="438583"/>
            <a:ext cx="81330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 একই চাপের উপর দন্ডায়মান কেন্দ্রস্থ কোণ বৃত্তস্থ কোণের দ্বিগুণ</a:t>
            </a:r>
            <a:r>
              <a:rPr lang="en-US" sz="3200" b="1" dirty="0">
                <a:solidFill>
                  <a:prstClr val="black"/>
                </a:solidFill>
                <a:latin typeface="NikoshBAN"/>
              </a:rPr>
              <a:t> -</a:t>
            </a:r>
            <a:r>
              <a:rPr lang="en-US" sz="3200" b="1" dirty="0" err="1">
                <a:solidFill>
                  <a:prstClr val="black"/>
                </a:solidFill>
                <a:latin typeface="NikoshBAN"/>
              </a:rPr>
              <a:t>এর</a:t>
            </a:r>
            <a:r>
              <a:rPr lang="en-US" sz="32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/>
              </a:rPr>
              <a:t>প্রমাণ</a:t>
            </a:r>
            <a:r>
              <a:rPr lang="en-US" sz="3200" b="1" dirty="0">
                <a:solidFill>
                  <a:prstClr val="black"/>
                </a:solidFill>
                <a:latin typeface="NikoshBAN"/>
              </a:rPr>
              <a:t> 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6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438400" y="-29722"/>
            <a:ext cx="3907447" cy="3621432"/>
            <a:chOff x="2286000" y="1651153"/>
            <a:chExt cx="3907447" cy="3621432"/>
          </a:xfrm>
        </p:grpSpPr>
        <p:grpSp>
          <p:nvGrpSpPr>
            <p:cNvPr id="21" name="Group 20"/>
            <p:cNvGrpSpPr/>
            <p:nvPr/>
          </p:nvGrpSpPr>
          <p:grpSpPr>
            <a:xfrm>
              <a:off x="2743200" y="2133600"/>
              <a:ext cx="3138985" cy="3138985"/>
              <a:chOff x="1637731" y="709684"/>
              <a:chExt cx="3138985" cy="313898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1637731" y="709684"/>
                <a:ext cx="3138985" cy="3138985"/>
              </a:xfrm>
              <a:prstGeom prst="ellipse">
                <a:avLst/>
              </a:prstGeom>
              <a:solidFill>
                <a:sysClr val="window" lastClr="FFFFFF"/>
              </a:solidFill>
              <a:ln w="57150" cap="rnd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186752" y="2265528"/>
                <a:ext cx="150125" cy="122830"/>
              </a:xfrm>
              <a:prstGeom prst="ellipse">
                <a:avLst/>
              </a:prstGeom>
              <a:solidFill>
                <a:srgbClr val="323232"/>
              </a:solidFill>
              <a:ln w="57150" cap="rnd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 flipH="1">
              <a:off x="2895600" y="2133600"/>
              <a:ext cx="1264693" cy="2362200"/>
            </a:xfrm>
            <a:prstGeom prst="line">
              <a:avLst/>
            </a:prstGeom>
            <a:noFill/>
            <a:ln w="57150" cap="flat" cmpd="sng" algn="ctr">
              <a:solidFill>
                <a:srgbClr val="323232"/>
              </a:solidFill>
              <a:prstDash val="soli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>
              <a:off x="4160293" y="2133600"/>
              <a:ext cx="1554707" cy="2362200"/>
            </a:xfrm>
            <a:prstGeom prst="line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>
            <a:xfrm flipV="1">
              <a:off x="2917585" y="3707432"/>
              <a:ext cx="1524761" cy="712169"/>
            </a:xfrm>
            <a:prstGeom prst="line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>
              <a:off x="4442346" y="3798419"/>
              <a:ext cx="1272654" cy="668742"/>
            </a:xfrm>
            <a:prstGeom prst="line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>
            <a:xfrm>
              <a:off x="4160293" y="2133600"/>
              <a:ext cx="348016" cy="2667000"/>
            </a:xfrm>
            <a:prstGeom prst="straightConnector1">
              <a:avLst/>
            </a:prstGeom>
            <a:noFill/>
            <a:ln w="57150" cap="flat" cmpd="sng" algn="ctr">
              <a:solidFill>
                <a:srgbClr val="323232"/>
              </a:solidFill>
              <a:prstDash val="solid"/>
              <a:tailEnd type="arrow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3969792" y="1651153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86000" y="46482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51032" y="4648200"/>
              <a:ext cx="4424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906981" y="3437108"/>
              <a:ext cx="350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29649" y="4768334"/>
              <a:ext cx="4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449" y="3591710"/>
                <a:ext cx="8839200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bn-IN" sz="4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করি </a:t>
                </a:r>
                <a:r>
                  <a:rPr lang="en-US" sz="4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o</a:t>
                </a:r>
                <a:r>
                  <a:rPr lang="en-US" sz="4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 বিশিষ্ট </a:t>
                </a:r>
                <a:r>
                  <a:rPr lang="en-US" sz="4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ABC </a:t>
                </a:r>
                <a:r>
                  <a:rPr lang="bn-IN" sz="4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 এবং তার একই উপচাপ </a:t>
                </a:r>
                <a:r>
                  <a:rPr lang="en-US" sz="4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BC </a:t>
                </a:r>
                <a:r>
                  <a:rPr lang="bn-IN" sz="4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ওপর দন্ডায়মান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bn-IN" sz="4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BAC </a:t>
                </a:r>
                <a:r>
                  <a:rPr lang="bn-IN" sz="4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বৃত্তস্থ এবং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BOC </a:t>
                </a:r>
                <a:r>
                  <a:rPr lang="bn-IN" sz="4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কেন্দ্রস্থ কোণ।প্রমাণ করতে হবে যে,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BOC</a:t>
                </a:r>
                <a:r>
                  <a:rPr lang="bn-IN" sz="4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4000" dirty="0">
                    <a:solidFill>
                      <a:prstClr val="black"/>
                    </a:solidFill>
                    <a:cs typeface="NikoshBAN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bn-IN" sz="4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BAC</a:t>
                </a:r>
                <a:endParaRPr lang="bn-IN" sz="4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9" y="3591710"/>
                <a:ext cx="8839200" cy="2616101"/>
              </a:xfrm>
              <a:prstGeom prst="rect">
                <a:avLst/>
              </a:prstGeom>
              <a:blipFill rotWithShape="1">
                <a:blip r:embed="rId2"/>
                <a:stretch>
                  <a:fillRect l="-2414" t="-5828" r="-1379" b="-9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79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358969" y="160859"/>
            <a:ext cx="3907447" cy="3621432"/>
            <a:chOff x="2286000" y="1651153"/>
            <a:chExt cx="3907447" cy="3621432"/>
          </a:xfrm>
        </p:grpSpPr>
        <p:grpSp>
          <p:nvGrpSpPr>
            <p:cNvPr id="21" name="Group 20"/>
            <p:cNvGrpSpPr/>
            <p:nvPr/>
          </p:nvGrpSpPr>
          <p:grpSpPr>
            <a:xfrm>
              <a:off x="2743200" y="2133600"/>
              <a:ext cx="3138985" cy="3138985"/>
              <a:chOff x="1637731" y="709684"/>
              <a:chExt cx="3138985" cy="313898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1637731" y="709684"/>
                <a:ext cx="3138985" cy="3138985"/>
              </a:xfrm>
              <a:prstGeom prst="ellipse">
                <a:avLst/>
              </a:prstGeom>
              <a:solidFill>
                <a:sysClr val="window" lastClr="FFFFFF"/>
              </a:solidFill>
              <a:ln w="57150" cap="rnd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800">
                  <a:solidFill>
                    <a:sysClr val="windowText" lastClr="000000"/>
                  </a:solidFill>
                  <a:latin typeface="Century Gothic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186752" y="2265528"/>
                <a:ext cx="150125" cy="122830"/>
              </a:xfrm>
              <a:prstGeom prst="ellipse">
                <a:avLst/>
              </a:prstGeom>
              <a:solidFill>
                <a:srgbClr val="323232"/>
              </a:solidFill>
              <a:ln w="57150" cap="rnd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800">
                  <a:solidFill>
                    <a:sysClr val="windowText" lastClr="000000"/>
                  </a:solidFill>
                  <a:latin typeface="Century Gothic"/>
                </a:endParaRPr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 flipH="1">
              <a:off x="2895600" y="2133600"/>
              <a:ext cx="1264693" cy="2362200"/>
            </a:xfrm>
            <a:prstGeom prst="line">
              <a:avLst/>
            </a:prstGeom>
            <a:noFill/>
            <a:ln w="57150" cap="flat" cmpd="sng" algn="ctr">
              <a:solidFill>
                <a:srgbClr val="323232"/>
              </a:solidFill>
              <a:prstDash val="soli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>
              <a:off x="4160293" y="2133600"/>
              <a:ext cx="1554707" cy="2362200"/>
            </a:xfrm>
            <a:prstGeom prst="line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>
            <a:xfrm flipV="1">
              <a:off x="2917585" y="3707432"/>
              <a:ext cx="1524761" cy="712169"/>
            </a:xfrm>
            <a:prstGeom prst="line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>
              <a:off x="4442346" y="3798419"/>
              <a:ext cx="1272654" cy="668742"/>
            </a:xfrm>
            <a:prstGeom prst="line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>
            <a:xfrm>
              <a:off x="4160293" y="2133600"/>
              <a:ext cx="348016" cy="2667000"/>
            </a:xfrm>
            <a:prstGeom prst="straightConnector1">
              <a:avLst/>
            </a:prstGeom>
            <a:noFill/>
            <a:ln w="57150" cap="flat" cmpd="sng" algn="ctr">
              <a:solidFill>
                <a:srgbClr val="323232"/>
              </a:solidFill>
              <a:prstDash val="solid"/>
              <a:tailEnd type="arrow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3969792" y="1651153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86000" y="46482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51032" y="4648200"/>
              <a:ext cx="4424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906981" y="3437108"/>
              <a:ext cx="350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kern="0" dirty="0" smtClean="0">
                  <a:solidFill>
                    <a:prstClr val="black"/>
                  </a:solidFill>
                </a:rPr>
                <a:t>O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29649" y="4768334"/>
              <a:ext cx="4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kern="0" dirty="0" smtClean="0">
                  <a:solidFill>
                    <a:prstClr val="black"/>
                  </a:solidFill>
                </a:rPr>
                <a:t>D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38100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অংকণঃ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করি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AC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রেখাংশ কেন্দ্র গামী নয়। এ ক্ষেত্রে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 দিয়ে কেন্দ্রগামী রেখাংশ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AD 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আঁকি।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4874" y="5181600"/>
                <a:ext cx="8229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bn-IN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প্রমাণঃ</a:t>
                </a:r>
                <a:r>
                  <a:rPr lang="bn-IN" sz="36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ΔAOB </a:t>
                </a:r>
                <a:r>
                  <a:rPr lang="bn-IN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এ</a:t>
                </a:r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OA = OB ,  [ </a:t>
                </a:r>
                <a:r>
                  <a:rPr lang="bn-IN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একই বৃত্তের </a:t>
                </a:r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ব্যাসার্ধ ] </a:t>
                </a:r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∴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OAB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OBA</m:t>
                    </m:r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                </a:t>
                </a:r>
                <a:endParaRPr lang="en-US" sz="36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74" y="5181600"/>
                <a:ext cx="82296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2222" t="-10660" r="-2667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83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528918" y="188568"/>
            <a:ext cx="3907447" cy="3621432"/>
            <a:chOff x="2286000" y="1651153"/>
            <a:chExt cx="3907447" cy="3621432"/>
          </a:xfrm>
        </p:grpSpPr>
        <p:grpSp>
          <p:nvGrpSpPr>
            <p:cNvPr id="21" name="Group 20"/>
            <p:cNvGrpSpPr/>
            <p:nvPr/>
          </p:nvGrpSpPr>
          <p:grpSpPr>
            <a:xfrm>
              <a:off x="2743200" y="2133600"/>
              <a:ext cx="3138985" cy="3138985"/>
              <a:chOff x="1637731" y="709684"/>
              <a:chExt cx="3138985" cy="313898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1637731" y="709684"/>
                <a:ext cx="3138985" cy="3138985"/>
              </a:xfrm>
              <a:prstGeom prst="ellipse">
                <a:avLst/>
              </a:prstGeom>
              <a:solidFill>
                <a:sysClr val="window" lastClr="FFFFFF"/>
              </a:solidFill>
              <a:ln w="57150" cap="rnd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800">
                  <a:solidFill>
                    <a:sysClr val="windowText" lastClr="000000"/>
                  </a:solidFill>
                  <a:latin typeface="Century Gothic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186752" y="2265528"/>
                <a:ext cx="150125" cy="122830"/>
              </a:xfrm>
              <a:prstGeom prst="ellipse">
                <a:avLst/>
              </a:prstGeom>
              <a:solidFill>
                <a:srgbClr val="323232"/>
              </a:solidFill>
              <a:ln w="57150" cap="rnd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800">
                  <a:solidFill>
                    <a:sysClr val="windowText" lastClr="000000"/>
                  </a:solidFill>
                  <a:latin typeface="Century Gothic"/>
                </a:endParaRPr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 flipH="1">
              <a:off x="2895600" y="2133600"/>
              <a:ext cx="1264693" cy="2362200"/>
            </a:xfrm>
            <a:prstGeom prst="line">
              <a:avLst/>
            </a:prstGeom>
            <a:noFill/>
            <a:ln w="57150" cap="flat" cmpd="sng" algn="ctr">
              <a:solidFill>
                <a:srgbClr val="323232"/>
              </a:solidFill>
              <a:prstDash val="soli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>
              <a:off x="4160293" y="2133600"/>
              <a:ext cx="1554707" cy="2362200"/>
            </a:xfrm>
            <a:prstGeom prst="line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>
            <a:xfrm flipV="1">
              <a:off x="2917585" y="3707432"/>
              <a:ext cx="1524761" cy="712169"/>
            </a:xfrm>
            <a:prstGeom prst="line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>
              <a:off x="4442346" y="3798419"/>
              <a:ext cx="1272654" cy="668742"/>
            </a:xfrm>
            <a:prstGeom prst="line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>
            <a:xfrm>
              <a:off x="4160293" y="2133600"/>
              <a:ext cx="348016" cy="2667000"/>
            </a:xfrm>
            <a:prstGeom prst="straightConnector1">
              <a:avLst/>
            </a:prstGeom>
            <a:noFill/>
            <a:ln w="57150" cap="flat" cmpd="sng" algn="ctr">
              <a:solidFill>
                <a:srgbClr val="323232"/>
              </a:solidFill>
              <a:prstDash val="solid"/>
              <a:tailEnd type="arrow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3969792" y="1651153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86000" y="46482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51032" y="4648200"/>
              <a:ext cx="4424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906981" y="3437108"/>
              <a:ext cx="350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kern="0" dirty="0" smtClean="0">
                  <a:solidFill>
                    <a:prstClr val="black"/>
                  </a:solidFill>
                </a:rPr>
                <a:t>O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29649" y="4768334"/>
              <a:ext cx="4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kern="0" dirty="0" smtClean="0">
                  <a:solidFill>
                    <a:prstClr val="black"/>
                  </a:solidFill>
                </a:rPr>
                <a:t>D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11151" y="3810000"/>
                <a:ext cx="8763000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Δ</a:t>
                </a:r>
                <a:r>
                  <a:rPr lang="bn-IN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AOB </a:t>
                </a:r>
                <a:r>
                  <a:rPr lang="bn-IN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এর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BOD =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OAB +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OBA ,</a:t>
                </a:r>
                <a:r>
                  <a:rPr lang="bn-IN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</a:p>
              <a:p>
                <a:pPr lvl="0"/>
                <a:r>
                  <a:rPr lang="bn-IN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[ </a:t>
                </a:r>
                <a:r>
                  <a:rPr lang="bn-IN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বহিঃস্থ কোণ অন্তঃস্থ বিপরীত </a:t>
                </a:r>
                <a:r>
                  <a:rPr lang="bn-IN" sz="32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কোণদ্বয়ের </a:t>
                </a:r>
                <a:r>
                  <a:rPr lang="bn-IN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সমষ্টির সমান ]</a:t>
                </a:r>
                <a:endParaRPr lang="en-US" sz="32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=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OAB+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OAB , </a:t>
                </a:r>
              </a:p>
              <a:p>
                <a:pPr lvl="0"/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[</a:t>
                </a:r>
                <a:r>
                  <a:rPr lang="bn-IN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কারন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OAB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OBA</m:t>
                    </m:r>
                  </m:oMath>
                </a14:m>
                <a:r>
                  <a:rPr lang="bn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]</a:t>
                </a:r>
                <a:endParaRPr lang="en-US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200" dirty="0">
                    <a:solidFill>
                      <a:prstClr val="black"/>
                    </a:solidFill>
                    <a:cs typeface="NikoshBAN" panose="02000000000000000000" pitchFamily="2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OAB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    ……(1)</a:t>
                </a:r>
              </a:p>
              <a:p>
                <a:pPr lvl="0"/>
                <a:r>
                  <a:rPr lang="en-US" sz="2000" dirty="0">
                    <a:solidFill>
                      <a:prstClr val="black"/>
                    </a:solidFill>
                  </a:rPr>
                  <a:t>                            </a:t>
                </a:r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51" y="3810000"/>
                <a:ext cx="8763000" cy="2985433"/>
              </a:xfrm>
              <a:prstGeom prst="rect">
                <a:avLst/>
              </a:prstGeom>
              <a:blipFill rotWithShape="1">
                <a:blip r:embed="rId2"/>
                <a:stretch>
                  <a:fillRect l="-2505" t="-4286" r="-1601" b="-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61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391873" y="-30594"/>
            <a:ext cx="3907447" cy="3621432"/>
            <a:chOff x="2286000" y="1651153"/>
            <a:chExt cx="3907447" cy="3621432"/>
          </a:xfrm>
        </p:grpSpPr>
        <p:grpSp>
          <p:nvGrpSpPr>
            <p:cNvPr id="21" name="Group 20"/>
            <p:cNvGrpSpPr/>
            <p:nvPr/>
          </p:nvGrpSpPr>
          <p:grpSpPr>
            <a:xfrm>
              <a:off x="2743200" y="2133600"/>
              <a:ext cx="3138985" cy="3138985"/>
              <a:chOff x="1637731" y="709684"/>
              <a:chExt cx="3138985" cy="313898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1637731" y="709684"/>
                <a:ext cx="3138985" cy="3138985"/>
              </a:xfrm>
              <a:prstGeom prst="ellipse">
                <a:avLst/>
              </a:prstGeom>
              <a:solidFill>
                <a:sysClr val="window" lastClr="FFFFFF"/>
              </a:solidFill>
              <a:ln w="57150" cap="rnd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800">
                  <a:solidFill>
                    <a:sysClr val="windowText" lastClr="000000"/>
                  </a:solidFill>
                  <a:latin typeface="Century Gothic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186752" y="2265528"/>
                <a:ext cx="150125" cy="122830"/>
              </a:xfrm>
              <a:prstGeom prst="ellipse">
                <a:avLst/>
              </a:prstGeom>
              <a:solidFill>
                <a:srgbClr val="323232"/>
              </a:solidFill>
              <a:ln w="57150" cap="rnd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800">
                  <a:solidFill>
                    <a:sysClr val="windowText" lastClr="000000"/>
                  </a:solidFill>
                  <a:latin typeface="Century Gothic"/>
                </a:endParaRPr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 flipH="1">
              <a:off x="2895600" y="2133600"/>
              <a:ext cx="1264693" cy="2362200"/>
            </a:xfrm>
            <a:prstGeom prst="line">
              <a:avLst/>
            </a:prstGeom>
            <a:noFill/>
            <a:ln w="57150" cap="flat" cmpd="sng" algn="ctr">
              <a:solidFill>
                <a:srgbClr val="323232"/>
              </a:solidFill>
              <a:prstDash val="soli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>
              <a:off x="4160293" y="2133600"/>
              <a:ext cx="1554707" cy="2362200"/>
            </a:xfrm>
            <a:prstGeom prst="line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>
            <a:xfrm flipV="1">
              <a:off x="2917585" y="3707432"/>
              <a:ext cx="1524761" cy="712169"/>
            </a:xfrm>
            <a:prstGeom prst="line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>
              <a:off x="4442346" y="3798419"/>
              <a:ext cx="1272654" cy="668742"/>
            </a:xfrm>
            <a:prstGeom prst="line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>
            <a:xfrm>
              <a:off x="4160293" y="2133600"/>
              <a:ext cx="348016" cy="2667000"/>
            </a:xfrm>
            <a:prstGeom prst="straightConnector1">
              <a:avLst/>
            </a:prstGeom>
            <a:noFill/>
            <a:ln w="57150" cap="flat" cmpd="sng" algn="ctr">
              <a:solidFill>
                <a:srgbClr val="323232"/>
              </a:solidFill>
              <a:prstDash val="solid"/>
              <a:tailEnd type="arrow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3969792" y="1651153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86000" y="46482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51032" y="4648200"/>
              <a:ext cx="4424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906981" y="3437108"/>
              <a:ext cx="350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kern="0" dirty="0" smtClean="0">
                  <a:solidFill>
                    <a:prstClr val="black"/>
                  </a:solidFill>
                </a:rPr>
                <a:t>O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29649" y="4768334"/>
              <a:ext cx="4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kern="0" dirty="0" smtClean="0">
                  <a:solidFill>
                    <a:prstClr val="black"/>
                  </a:solidFill>
                </a:rPr>
                <a:t>D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72127" y="3657600"/>
                <a:ext cx="79248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bn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অনুরুপ ভাবে </a:t>
                </a:r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Δ AOC </a:t>
                </a:r>
                <a:r>
                  <a:rPr lang="bn-IN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হতে </a:t>
                </a:r>
                <a:r>
                  <a:rPr lang="bn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দেখান যায় যে, </a:t>
                </a:r>
              </a:p>
              <a:p>
                <a:pPr lvl="0"/>
                <a:r>
                  <a:rPr lang="bn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COD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OAC</m:t>
                    </m:r>
                  </m:oMath>
                </a14:m>
                <a:r>
                  <a:rPr lang="bn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......( </a:t>
                </a:r>
                <a:r>
                  <a:rPr lang="en-US" sz="3200" dirty="0">
                    <a:solidFill>
                      <a:prstClr val="black"/>
                    </a:solidFill>
                    <a:cs typeface="NikoshBAN" panose="02000000000000000000" pitchFamily="2" charset="0"/>
                  </a:rPr>
                  <a:t>2)</a:t>
                </a:r>
                <a:endParaRPr lang="en-US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>
                    <a:solidFill>
                      <a:prstClr val="black"/>
                    </a:solidFill>
                    <a:cs typeface="NikoshBAN" panose="02000000000000000000" pitchFamily="2" charset="0"/>
                  </a:rPr>
                  <a:t>1) </a:t>
                </a:r>
                <a:r>
                  <a:rPr lang="bn-IN" sz="3200" dirty="0">
                    <a:solidFill>
                      <a:prstClr val="black"/>
                    </a:solidFill>
                    <a:cs typeface="NikoshBAN" panose="02000000000000000000" pitchFamily="2" charset="0"/>
                  </a:rPr>
                  <a:t>এবং </a:t>
                </a:r>
                <a:r>
                  <a:rPr lang="en-US" sz="3200" dirty="0">
                    <a:solidFill>
                      <a:prstClr val="black"/>
                    </a:solidFill>
                    <a:cs typeface="NikoshBAN" panose="02000000000000000000" pitchFamily="2" charset="0"/>
                  </a:rPr>
                  <a:t>(2)</a:t>
                </a:r>
                <a:r>
                  <a:rPr lang="bn-IN" sz="3200" dirty="0">
                    <a:solidFill>
                      <a:prstClr val="black"/>
                    </a:solidFill>
                    <a:cs typeface="NikoshBAN" panose="02000000000000000000" pitchFamily="2" charset="0"/>
                  </a:rPr>
                  <a:t> যোগ করে পাই ,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BOD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COD= </a:t>
                </a:r>
                <a:r>
                  <a:rPr lang="en-US" sz="3200" dirty="0">
                    <a:solidFill>
                      <a:prstClr val="black"/>
                    </a:solidFill>
                    <a:cs typeface="NikoshBAN" panose="02000000000000000000" pitchFamily="2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OAB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+</a:t>
                </a:r>
                <a:r>
                  <a:rPr lang="bn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OAC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BOC = </a:t>
                </a:r>
                <a:r>
                  <a:rPr lang="en-US" sz="3200" dirty="0">
                    <a:solidFill>
                      <a:prstClr val="black"/>
                    </a:solidFill>
                    <a:cs typeface="NikoshBAN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OAB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OAC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)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BOC = </a:t>
                </a:r>
                <a:r>
                  <a:rPr lang="en-US" sz="3200" dirty="0">
                    <a:solidFill>
                      <a:prstClr val="black"/>
                    </a:solidFill>
                    <a:cs typeface="NikoshBAN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bn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BAC   [ </a:t>
                </a:r>
                <a:r>
                  <a:rPr lang="bn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প্রমাণিত ] </a:t>
                </a:r>
                <a:endParaRPr lang="en-US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27" y="3657600"/>
                <a:ext cx="7924800" cy="3046988"/>
              </a:xfrm>
              <a:prstGeom prst="rect">
                <a:avLst/>
              </a:prstGeom>
              <a:blipFill rotWithShape="1">
                <a:blip r:embed="rId2"/>
                <a:stretch>
                  <a:fillRect l="-2000" t="-360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0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9278" y="2263953"/>
                <a:ext cx="8507487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40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বৃত্তের </a:t>
                </a:r>
                <a:r>
                  <a:rPr lang="bn-IN" sz="4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একই চাপের উপর দন্ডায়মান</a:t>
                </a:r>
                <a:r>
                  <a:rPr lang="en-US" sz="4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বৃত্তস্থ কোণের</a:t>
                </a:r>
                <a:r>
                  <a:rPr lang="en-US" sz="4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4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30</m:t>
                        </m:r>
                      </m:e>
                      <m: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IN" sz="3600" b="0" i="1" smtClean="0">
                        <a:solidFill>
                          <a:prstClr val="black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) </a:t>
                </a:r>
                <a:r>
                  <a:rPr lang="bn-IN" sz="4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কেন্দ্রস্থ কোণের মান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000" i="1">
                            <a:solidFill>
                              <a:prstClr val="black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120</m:t>
                        </m:r>
                      </m:e>
                      <m:sup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bn-IN" sz="4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হলে </a:t>
                </a:r>
                <a:r>
                  <a:rPr lang="en-US" sz="4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x </a:t>
                </a:r>
                <a:r>
                  <a:rPr lang="bn-IN" sz="4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 </a:t>
                </a:r>
                <a:r>
                  <a:rPr lang="bn-IN" sz="40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 </a:t>
                </a:r>
                <a:r>
                  <a:rPr lang="bn-IN" sz="4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 </a:t>
                </a:r>
                <a:r>
                  <a:rPr lang="bn-IN" sz="40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করো ।</a:t>
                </a:r>
                <a:endParaRPr lang="en-US" sz="40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78" y="2263953"/>
                <a:ext cx="8507487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2581" t="-5967" b="-9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828800" y="4711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দলীয়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কাজঃ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9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2743200" y="533400"/>
            <a:ext cx="3048000" cy="114300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6096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prstClr val="black"/>
                </a:solidFill>
              </a:rPr>
              <a:t>মূল্যায়ন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553200" y="1524000"/>
            <a:ext cx="1828800" cy="1828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5" idx="0"/>
          </p:cNvCxnSpPr>
          <p:nvPr/>
        </p:nvCxnSpPr>
        <p:spPr>
          <a:xfrm rot="16200000" flipH="1" flipV="1">
            <a:off x="6400799" y="1828801"/>
            <a:ext cx="1371602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0"/>
          </p:cNvCxnSpPr>
          <p:nvPr/>
        </p:nvCxnSpPr>
        <p:spPr>
          <a:xfrm rot="16200000" flipH="1">
            <a:off x="7239000" y="1752600"/>
            <a:ext cx="12954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0"/>
          </p:cNvCxnSpPr>
          <p:nvPr/>
        </p:nvCxnSpPr>
        <p:spPr>
          <a:xfrm rot="16200000" flipH="1" flipV="1">
            <a:off x="6781800" y="2133600"/>
            <a:ext cx="1295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705600" y="2438400"/>
            <a:ext cx="6858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7391400" y="2438400"/>
            <a:ext cx="9144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86600" y="1143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prstClr val="black"/>
                </a:solidFill>
              </a:rPr>
              <a:t>   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48400" y="28194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prstClr val="black"/>
                </a:solidFill>
              </a:rPr>
              <a:t>  B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0" y="2667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prstClr val="black"/>
                </a:solidFill>
              </a:rPr>
              <a:t>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9000" y="2895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prstClr val="black"/>
                </a:solidFill>
              </a:rPr>
              <a:t>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67600" y="2209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prstClr val="black"/>
                </a:solidFill>
              </a:rPr>
              <a:t>O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7315200" y="266700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7353300" y="27051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64127" y="1976643"/>
            <a:ext cx="5410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চিত্র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অনুযায়ী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নিম্নলিখিত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প্রশ্নগুলর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উত্তর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দাও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bn-BD" dirty="0" smtClean="0">
                <a:solidFill>
                  <a:prstClr val="black"/>
                </a:solidFill>
              </a:rPr>
              <a:t>?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457200" y="2362200"/>
                <a:ext cx="5029200" cy="64633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/>
                <a:r>
                  <a:rPr lang="en-US" dirty="0" smtClean="0">
                    <a:solidFill>
                      <a:prstClr val="black"/>
                    </a:solidFill>
                  </a:rPr>
                  <a:t>১।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bn-BD" dirty="0" smtClean="0">
                    <a:solidFill>
                      <a:prstClr val="black"/>
                    </a:solidFill>
                  </a:rPr>
                  <a:t>BAC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এর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নাম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কি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?</a:t>
                </a:r>
              </a:p>
              <a:p>
                <a:pPr marL="342900" indent="-342900"/>
                <a:r>
                  <a:rPr lang="en-US" dirty="0" smtClean="0">
                    <a:solidFill>
                      <a:prstClr val="black"/>
                    </a:solidFill>
                  </a:rPr>
                  <a:t>    (ক) 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কেন্দ্রস্থ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    (খ) 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বৃত্তস্থ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  (গ)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প্রবৃদ্ধ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 (ঘ) 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সরল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62200"/>
                <a:ext cx="502920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846" t="-3704" b="-1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533400" y="3200400"/>
            <a:ext cx="25146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উত্তর</a:t>
            </a:r>
            <a:r>
              <a:rPr lang="en-US" dirty="0" smtClean="0">
                <a:solidFill>
                  <a:prstClr val="black"/>
                </a:solidFill>
              </a:rPr>
              <a:t> : (খ)  </a:t>
            </a:r>
            <a:r>
              <a:rPr lang="en-US" dirty="0" err="1" smtClean="0">
                <a:solidFill>
                  <a:prstClr val="black"/>
                </a:solidFill>
              </a:rPr>
              <a:t>বৃত্তস্থ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কোণ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464127" y="3657599"/>
                <a:ext cx="5029200" cy="64633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২ ।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BOC 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এর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নাম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কি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?</a:t>
                </a:r>
              </a:p>
              <a:p>
                <a:r>
                  <a:rPr lang="en-US" dirty="0" smtClean="0">
                    <a:solidFill>
                      <a:prstClr val="black"/>
                    </a:solidFill>
                  </a:rPr>
                  <a:t>    (ক)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বৃত্তস্থ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  (খ)  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প্রবৃদ্ধ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  (গ)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সরল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  (ঘ)  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কেন্দ্রস্থ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27" y="3657599"/>
                <a:ext cx="50292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846" t="-3704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533400" y="4495800"/>
            <a:ext cx="40386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উত্তর</a:t>
            </a:r>
            <a:r>
              <a:rPr lang="en-US" dirty="0" smtClean="0">
                <a:solidFill>
                  <a:prstClr val="black"/>
                </a:solidFill>
              </a:rPr>
              <a:t> :    (ঘ)   </a:t>
            </a:r>
            <a:r>
              <a:rPr lang="en-US" dirty="0" err="1" smtClean="0">
                <a:solidFill>
                  <a:prstClr val="black"/>
                </a:solidFill>
              </a:rPr>
              <a:t>কেন্দ্রস্থ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কোণ</a:t>
            </a:r>
            <a:r>
              <a:rPr lang="en-US" dirty="0" smtClean="0">
                <a:solidFill>
                  <a:prstClr val="black"/>
                </a:solidFill>
              </a:rPr>
              <a:t> ।   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464127" y="5008418"/>
                <a:ext cx="6096000" cy="646331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 ৩ ।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BAO   ও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ABO  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এর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সম</a:t>
                </a:r>
                <a:r>
                  <a:rPr lang="bn-BD" dirty="0" smtClean="0">
                    <a:solidFill>
                      <a:prstClr val="black"/>
                    </a:solidFill>
                  </a:rPr>
                  <a:t>ষ্টি নিচের কোনটি ?</a:t>
                </a:r>
              </a:p>
              <a:p>
                <a:r>
                  <a:rPr lang="bn-BD" dirty="0" smtClean="0">
                    <a:solidFill>
                      <a:prstClr val="black"/>
                    </a:solidFill>
                  </a:rPr>
                  <a:t>  (ক)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bn-BD" dirty="0" smtClean="0">
                    <a:solidFill>
                      <a:prstClr val="black"/>
                    </a:solidFill>
                  </a:rPr>
                  <a:t>BOD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    </a:t>
                </a:r>
                <a:r>
                  <a:rPr lang="bn-BD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(খ)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DOC      (গ)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AOC        (ঘ)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AOB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27" y="5008418"/>
                <a:ext cx="6096000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699" t="-3704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498764" y="5828207"/>
                <a:ext cx="3886200" cy="36933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উত্তর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:  (ক)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BOD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4" y="5828207"/>
                <a:ext cx="388620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252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35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-20782" y="-34636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-20782" y="-34636"/>
              <a:ext cx="9144000" cy="6858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Vertical Scroll 3"/>
            <p:cNvSpPr/>
            <p:nvPr/>
          </p:nvSpPr>
          <p:spPr>
            <a:xfrm rot="16200000">
              <a:off x="-2911184" y="3162300"/>
              <a:ext cx="6487392" cy="533400"/>
            </a:xfrm>
            <a:prstGeom prst="verticalScroll">
              <a:avLst>
                <a:gd name="adj" fmla="val 24621"/>
              </a:avLst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Vertical Scroll 4"/>
            <p:cNvSpPr/>
            <p:nvPr/>
          </p:nvSpPr>
          <p:spPr>
            <a:xfrm rot="5400000">
              <a:off x="5498522" y="3158836"/>
              <a:ext cx="6487392" cy="609600"/>
            </a:xfrm>
            <a:prstGeom prst="verticalScroll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99213" y="51953"/>
              <a:ext cx="7838205" cy="278823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9213" y="6431974"/>
              <a:ext cx="7838205" cy="270164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295401" y="741403"/>
            <a:ext cx="5928225" cy="1107996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 kern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শিক্ষক</a:t>
            </a:r>
            <a:r>
              <a:rPr lang="en-US" sz="66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 </a:t>
            </a:r>
            <a:r>
              <a:rPr lang="en-US" sz="6600" b="1" kern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পরিচিতি</a:t>
            </a:r>
            <a:r>
              <a:rPr lang="en-US" sz="66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 </a:t>
            </a:r>
            <a:endParaRPr lang="en-US" sz="6600" b="1" kern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836" y="2159445"/>
            <a:ext cx="4217870" cy="26161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sz="28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এস এম ইকবাল </a:t>
            </a:r>
            <a:r>
              <a:rPr lang="bn-BD" sz="2800" b="1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IN" sz="2800" b="1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8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 শিক্ষক (গণিত)</a:t>
            </a:r>
          </a:p>
          <a:p>
            <a:pPr>
              <a:defRPr/>
            </a:pPr>
            <a:r>
              <a:rPr lang="bn-BD" sz="28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মেট্রো পুলিশ লাইন হাইস্কুল</a:t>
            </a:r>
            <a:endParaRPr lang="en-US" sz="2800" b="1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8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বয়রা, খুলনা </a:t>
            </a:r>
            <a:r>
              <a:rPr lang="bn-BD" sz="2800" b="1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b="1" kern="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2800" b="1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০১৭১২৬৫২২১৪</a:t>
            </a:r>
            <a:endParaRPr lang="bn-IN" sz="2800" b="1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smiqbal2214@gmail.com</a:t>
            </a:r>
            <a:endParaRPr lang="en-US" sz="2400" b="1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05400" y="1820569"/>
            <a:ext cx="3352800" cy="44196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D3481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393795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43890" y="1866900"/>
            <a:ext cx="3349336" cy="2274332"/>
            <a:chOff x="3086100" y="2450068"/>
            <a:chExt cx="3349336" cy="2274332"/>
          </a:xfrm>
        </p:grpSpPr>
        <p:sp>
          <p:nvSpPr>
            <p:cNvPr id="2" name="Oval 1"/>
            <p:cNvSpPr/>
            <p:nvPr/>
          </p:nvSpPr>
          <p:spPr>
            <a:xfrm>
              <a:off x="3505200" y="2819400"/>
              <a:ext cx="2209800" cy="1905000"/>
            </a:xfrm>
            <a:prstGeom prst="ellipse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 flipV="1">
              <a:off x="4561609" y="3726181"/>
              <a:ext cx="48491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stCxn id="2" idx="2"/>
              <a:endCxn id="2" idx="6"/>
            </p:cNvCxnSpPr>
            <p:nvPr/>
          </p:nvCxnSpPr>
          <p:spPr>
            <a:xfrm>
              <a:off x="3505200" y="3771900"/>
              <a:ext cx="22098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" idx="2"/>
              <a:endCxn id="2" idx="0"/>
            </p:cNvCxnSpPr>
            <p:nvPr/>
          </p:nvCxnSpPr>
          <p:spPr>
            <a:xfrm flipV="1">
              <a:off x="3505200" y="2819400"/>
              <a:ext cx="1104900" cy="95250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" idx="0"/>
              <a:endCxn id="2" idx="6"/>
            </p:cNvCxnSpPr>
            <p:nvPr/>
          </p:nvCxnSpPr>
          <p:spPr>
            <a:xfrm>
              <a:off x="4610100" y="2819400"/>
              <a:ext cx="1104900" cy="95250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376304" y="2450068"/>
              <a:ext cx="467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86100" y="356437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49636" y="3564374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76304" y="3752504"/>
              <a:ext cx="467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O</a:t>
              </a:r>
              <a:endParaRPr lang="en-US" b="1" dirty="0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5562600" y="457200"/>
            <a:ext cx="3048001" cy="2362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38200" y="609600"/>
            <a:ext cx="3855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/>
              <a:t>বাড়ীর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কাজ</a:t>
            </a:r>
            <a:r>
              <a:rPr lang="en-US" sz="5400" b="1" dirty="0" smtClean="0"/>
              <a:t> </a:t>
            </a:r>
            <a:endParaRPr lang="en-US" sz="5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33400" y="4876800"/>
                <a:ext cx="7467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/>
                  </a:rPr>
                  <a:t>চিত্রের </a:t>
                </a:r>
                <a:r>
                  <a:rPr lang="en-US" sz="3200" dirty="0" err="1" smtClean="0">
                    <a:latin typeface="NikoshBAN"/>
                  </a:rPr>
                  <a:t>আলোকে</a:t>
                </a:r>
                <a:r>
                  <a:rPr lang="en-US" sz="3200" dirty="0" smtClean="0">
                    <a:latin typeface="NikoshBAN"/>
                  </a:rPr>
                  <a:t> </a:t>
                </a:r>
                <a:r>
                  <a:rPr lang="en-US" sz="3200" dirty="0" err="1" smtClean="0">
                    <a:latin typeface="NikoshBAN"/>
                  </a:rPr>
                  <a:t>প্রমাণ</a:t>
                </a:r>
                <a:r>
                  <a:rPr lang="en-US" sz="3200" dirty="0" smtClean="0">
                    <a:latin typeface="NikoshBAN"/>
                  </a:rPr>
                  <a:t> </a:t>
                </a:r>
                <a:r>
                  <a:rPr lang="en-US" sz="3200" dirty="0" err="1" smtClean="0">
                    <a:latin typeface="NikoshBAN"/>
                  </a:rPr>
                  <a:t>করো</a:t>
                </a:r>
                <a:r>
                  <a:rPr lang="en-US" sz="3200" dirty="0" smtClean="0">
                    <a:latin typeface="NikoshBAN"/>
                  </a:rPr>
                  <a:t> </a:t>
                </a:r>
                <a:r>
                  <a:rPr lang="en-US" sz="3200" dirty="0" err="1" smtClean="0">
                    <a:latin typeface="NikoshBAN"/>
                  </a:rPr>
                  <a:t>যে</a:t>
                </a:r>
                <a:r>
                  <a:rPr lang="en-US" sz="3200" dirty="0" smtClean="0">
                    <a:latin typeface="NikoshBAN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𝐵𝐴𝐶</m:t>
                    </m:r>
                  </m:oMath>
                </a14:m>
                <a:r>
                  <a:rPr lang="en-US" sz="3200" dirty="0" smtClean="0">
                    <a:latin typeface="NikoshBAN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3200" dirty="0">
                  <a:latin typeface="NikoshBAN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876800"/>
                <a:ext cx="7467600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122" t="-18750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86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762000"/>
            <a:ext cx="6858000" cy="5334000"/>
          </a:xfrm>
          <a:prstGeom prst="roundRect">
            <a:avLst>
              <a:gd name="adj" fmla="val 8857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6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Vertical Scroll 2"/>
          <p:cNvSpPr/>
          <p:nvPr/>
        </p:nvSpPr>
        <p:spPr>
          <a:xfrm rot="16200000">
            <a:off x="-2890402" y="3196936"/>
            <a:ext cx="6487392" cy="533400"/>
          </a:xfrm>
          <a:prstGeom prst="verticalScroll">
            <a:avLst>
              <a:gd name="adj" fmla="val 24621"/>
            </a:avLst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Vertical Scroll 3"/>
          <p:cNvSpPr/>
          <p:nvPr/>
        </p:nvSpPr>
        <p:spPr>
          <a:xfrm rot="5400000">
            <a:off x="5519304" y="3193472"/>
            <a:ext cx="6487392" cy="609600"/>
          </a:xfrm>
          <a:prstGeom prst="verticalScroll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997" y="86590"/>
            <a:ext cx="7838205" cy="278823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997" y="6466611"/>
            <a:ext cx="7838205" cy="270164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0294" y="609601"/>
            <a:ext cx="5840060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72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 </a:t>
            </a:r>
            <a:r>
              <a:rPr lang="en-US" sz="7200" b="1" kern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পাঠ</a:t>
            </a:r>
            <a:r>
              <a:rPr lang="en-US" sz="72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 </a:t>
            </a:r>
            <a:r>
              <a:rPr lang="en-US" sz="7200" b="1" kern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পরিচিতি</a:t>
            </a:r>
            <a:r>
              <a:rPr lang="en-US" sz="72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 </a:t>
            </a:r>
            <a:endParaRPr lang="en-US" sz="7200" b="1" kern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996" y="2209800"/>
            <a:ext cx="70762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শ্রেণিঃ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নবম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 </a:t>
            </a:r>
          </a:p>
          <a:p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বিষয়ঃ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সাধারণ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গ</a:t>
            </a:r>
            <a:r>
              <a:rPr lang="bn-IN" sz="4800" b="1" dirty="0" smtClean="0">
                <a:solidFill>
                  <a:prstClr val="black"/>
                </a:solidFill>
                <a:latin typeface="NikoshBAN"/>
              </a:rPr>
              <a:t>ণি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ত</a:t>
            </a:r>
          </a:p>
          <a:p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অধ্যায়ঃ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অষ্টম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 </a:t>
            </a:r>
          </a:p>
          <a:p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পাঠঃ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বৃত্ত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সংক্রান্ত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উপপাদ্য</a:t>
            </a:r>
            <a:endParaRPr lang="en-US" sz="4800" b="1" dirty="0" smtClean="0">
              <a:solidFill>
                <a:prstClr val="black"/>
              </a:solidFill>
              <a:latin typeface="NikoshBAN"/>
            </a:endParaRPr>
          </a:p>
          <a:p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সময়ঃ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৫০ </a:t>
            </a:r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মিনিট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</a:t>
            </a:r>
            <a:endParaRPr lang="en-US" sz="4800" b="1" dirty="0">
              <a:solidFill>
                <a:prstClr val="black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8799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28602" y="152401"/>
            <a:ext cx="8808027" cy="6534151"/>
            <a:chOff x="228602" y="152401"/>
            <a:chExt cx="8808027" cy="6534151"/>
          </a:xfrm>
        </p:grpSpPr>
        <p:grpSp>
          <p:nvGrpSpPr>
            <p:cNvPr id="22" name="Group 21"/>
            <p:cNvGrpSpPr/>
            <p:nvPr/>
          </p:nvGrpSpPr>
          <p:grpSpPr>
            <a:xfrm>
              <a:off x="228602" y="152401"/>
              <a:ext cx="8808027" cy="6534151"/>
              <a:chOff x="228600" y="152400"/>
              <a:chExt cx="8808027" cy="6534150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228600" y="152400"/>
                <a:ext cx="868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04800" y="152400"/>
                <a:ext cx="8534400" cy="1846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04800" y="337066"/>
                <a:ext cx="228600" cy="59552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>
                <a:off x="8877300" y="1175266"/>
                <a:ext cx="76200" cy="54541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581400" y="6591300"/>
                <a:ext cx="5334000" cy="381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8884227" y="1131332"/>
                <a:ext cx="152400" cy="12013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525982" y="653415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438400" y="577335"/>
              <a:ext cx="426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চিত্র</a:t>
              </a:r>
              <a:r>
                <a:rPr lang="bn-IN" sz="36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</a:t>
              </a:r>
              <a:r>
                <a:rPr lang="bn-BD" sz="36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লক্ষ্য কর </a:t>
              </a:r>
              <a:endPara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4600" y="1485901"/>
              <a:ext cx="4114800" cy="36576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502727" y="3200402"/>
              <a:ext cx="152400" cy="1142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3179507" y="3263612"/>
              <a:ext cx="1385528" cy="13503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613563" y="3292187"/>
              <a:ext cx="1447874" cy="12931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urved Up Arrow 24"/>
            <p:cNvSpPr/>
            <p:nvPr/>
          </p:nvSpPr>
          <p:spPr>
            <a:xfrm>
              <a:off x="4114800" y="3657600"/>
              <a:ext cx="990600" cy="281165"/>
            </a:xfrm>
            <a:prstGeom prst="curvedUp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Right Arrow 26"/>
          <p:cNvSpPr/>
          <p:nvPr/>
        </p:nvSpPr>
        <p:spPr>
          <a:xfrm rot="21315138">
            <a:off x="2132028" y="3665393"/>
            <a:ext cx="1914829" cy="546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07472" y="5275884"/>
            <a:ext cx="4655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চিহ্নিত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কোণটি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বলতে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পারো</a:t>
            </a:r>
            <a:r>
              <a:rPr lang="en-US" sz="2800" dirty="0" smtClean="0">
                <a:latin typeface="NikoshBAN"/>
              </a:rPr>
              <a:t> ? </a:t>
            </a:r>
            <a:endParaRPr lang="en-US" sz="2800" dirty="0">
              <a:latin typeface="NikoshB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7500" y="5278393"/>
            <a:ext cx="296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বৃত্তের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কেন্দ্রস্থ</a:t>
            </a:r>
            <a:r>
              <a:rPr lang="en-US" sz="2800" dirty="0" smtClean="0">
                <a:latin typeface="NikoshBAN"/>
              </a:rPr>
              <a:t>  </a:t>
            </a:r>
            <a:r>
              <a:rPr lang="en-US" sz="2800" dirty="0" err="1" smtClean="0">
                <a:latin typeface="NikoshBAN"/>
              </a:rPr>
              <a:t>কোণ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0667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11582" y="1027956"/>
            <a:ext cx="3200400" cy="2895600"/>
            <a:chOff x="2667000" y="914400"/>
            <a:chExt cx="3200400" cy="2895600"/>
          </a:xfrm>
        </p:grpSpPr>
        <p:sp>
          <p:nvSpPr>
            <p:cNvPr id="2" name="Oval 1"/>
            <p:cNvSpPr/>
            <p:nvPr/>
          </p:nvSpPr>
          <p:spPr>
            <a:xfrm>
              <a:off x="2667000" y="914400"/>
              <a:ext cx="3200400" cy="28956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4218709" y="2286000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stCxn id="2" idx="0"/>
              <a:endCxn id="2" idx="3"/>
            </p:cNvCxnSpPr>
            <p:nvPr/>
          </p:nvCxnSpPr>
          <p:spPr>
            <a:xfrm flipH="1">
              <a:off x="3135688" y="914400"/>
              <a:ext cx="1131512" cy="24715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" idx="0"/>
            </p:cNvCxnSpPr>
            <p:nvPr/>
          </p:nvCxnSpPr>
          <p:spPr>
            <a:xfrm>
              <a:off x="4267200" y="914400"/>
              <a:ext cx="1223933" cy="24369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urved Up Arrow 10"/>
            <p:cNvSpPr/>
            <p:nvPr/>
          </p:nvSpPr>
          <p:spPr>
            <a:xfrm>
              <a:off x="3837709" y="1790328"/>
              <a:ext cx="914400" cy="304056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Right Arrow 13"/>
          <p:cNvSpPr/>
          <p:nvPr/>
        </p:nvSpPr>
        <p:spPr>
          <a:xfrm>
            <a:off x="2212081" y="1580708"/>
            <a:ext cx="2057400" cy="49567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56424" y="4824540"/>
            <a:ext cx="270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/>
              </a:rPr>
              <a:t>বৃত্তের</a:t>
            </a:r>
            <a:r>
              <a:rPr lang="en-US" sz="28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বৃত্তস্থ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কোণ</a:t>
            </a:r>
            <a:endParaRPr lang="en-US" sz="2800" dirty="0">
              <a:latin typeface="NikoshB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8677" y="4824540"/>
            <a:ext cx="4655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চিহ্নিত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কোণটি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বলতে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পারো</a:t>
            </a:r>
            <a:r>
              <a:rPr lang="en-US" sz="2800" dirty="0" smtClean="0">
                <a:latin typeface="NikoshBAN"/>
              </a:rPr>
              <a:t> ? 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09928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37609" y="751609"/>
            <a:ext cx="3068782" cy="2819400"/>
            <a:chOff x="3200400" y="914400"/>
            <a:chExt cx="3068782" cy="2819400"/>
          </a:xfrm>
        </p:grpSpPr>
        <p:sp>
          <p:nvSpPr>
            <p:cNvPr id="2" name="Oval 1"/>
            <p:cNvSpPr/>
            <p:nvPr/>
          </p:nvSpPr>
          <p:spPr>
            <a:xfrm>
              <a:off x="3200400" y="914400"/>
              <a:ext cx="3048000" cy="28194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3207327" y="914400"/>
              <a:ext cx="3061855" cy="27432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/>
          <p:cNvSpPr/>
          <p:nvPr/>
        </p:nvSpPr>
        <p:spPr>
          <a:xfrm>
            <a:off x="4509654" y="2008909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250427" y="2057400"/>
            <a:ext cx="1363136" cy="86437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3" idx="5"/>
          </p:cNvCxnSpPr>
          <p:nvPr/>
        </p:nvCxnSpPr>
        <p:spPr>
          <a:xfrm>
            <a:off x="4575463" y="2050473"/>
            <a:ext cx="1082530" cy="10426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" idx="0"/>
          </p:cNvCxnSpPr>
          <p:nvPr/>
        </p:nvCxnSpPr>
        <p:spPr>
          <a:xfrm flipH="1">
            <a:off x="3266209" y="751609"/>
            <a:ext cx="1309255" cy="2133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3" idx="0"/>
          </p:cNvCxnSpPr>
          <p:nvPr/>
        </p:nvCxnSpPr>
        <p:spPr>
          <a:xfrm>
            <a:off x="4575464" y="751609"/>
            <a:ext cx="1082529" cy="23414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rved Up Arrow 19"/>
          <p:cNvSpPr/>
          <p:nvPr/>
        </p:nvSpPr>
        <p:spPr>
          <a:xfrm>
            <a:off x="4343400" y="1143000"/>
            <a:ext cx="457200" cy="15240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4343400" y="2171700"/>
            <a:ext cx="457200" cy="19050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5000" y="3886200"/>
            <a:ext cx="4952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চিত্রে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কী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প্রদর্শিত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হয়েছে</a:t>
            </a:r>
            <a:r>
              <a:rPr lang="en-US" sz="3200" dirty="0" smtClean="0">
                <a:latin typeface="NikoshBAN"/>
              </a:rPr>
              <a:t> ?</a:t>
            </a:r>
            <a:endParaRPr lang="en-US" sz="3200" dirty="0">
              <a:latin typeface="NikoshB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8200" y="48006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একই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চাপের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উপর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দন্ডায়মান</a:t>
            </a:r>
            <a:r>
              <a:rPr lang="bn-IN" sz="3200" dirty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বৃত্তস্থ</a:t>
            </a:r>
            <a:r>
              <a:rPr lang="en-US" sz="3200" dirty="0" smtClean="0">
                <a:latin typeface="NikoshBAN"/>
              </a:rPr>
              <a:t> ও</a:t>
            </a:r>
            <a:r>
              <a:rPr lang="bn-IN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কেন্দ্রস্থ</a:t>
            </a:r>
            <a:r>
              <a:rPr lang="bn-IN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কোণ</a:t>
            </a:r>
            <a:r>
              <a:rPr lang="en-US" sz="3200" dirty="0" smtClean="0">
                <a:latin typeface="NikoshBAN"/>
              </a:rPr>
              <a:t>   </a:t>
            </a:r>
            <a:endParaRPr lang="en-US" sz="32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82101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0668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NikoshBAN"/>
              </a:rPr>
              <a:t>একই</a:t>
            </a:r>
            <a:r>
              <a:rPr lang="en-US" sz="32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/>
              </a:rPr>
              <a:t>চাপের</a:t>
            </a:r>
            <a:r>
              <a:rPr lang="en-US" sz="32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/>
              </a:rPr>
              <a:t>উপর</a:t>
            </a:r>
            <a:r>
              <a:rPr lang="en-US" sz="32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/>
              </a:rPr>
              <a:t>দন্ডায়মান</a:t>
            </a:r>
            <a:r>
              <a:rPr lang="en-US" sz="32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/>
              </a:rPr>
              <a:t>কেন্দ্রস্থ</a:t>
            </a:r>
            <a:r>
              <a:rPr lang="bn-IN" sz="32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/>
              </a:rPr>
              <a:t>কোণ</a:t>
            </a:r>
            <a:r>
              <a:rPr lang="bn-IN" sz="3200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/>
              </a:rPr>
              <a:t>বৃত্তস্থ</a:t>
            </a:r>
            <a:r>
              <a:rPr lang="en-US" sz="32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/>
              </a:rPr>
              <a:t>কোণের</a:t>
            </a:r>
            <a:r>
              <a:rPr lang="bn-IN" sz="3200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/>
              </a:rPr>
              <a:t>সম্পর্ক</a:t>
            </a:r>
            <a:r>
              <a:rPr lang="en-US" sz="3200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/>
              </a:rPr>
              <a:t>কী</a:t>
            </a:r>
            <a:r>
              <a:rPr lang="en-US" sz="3200" dirty="0" smtClean="0">
                <a:solidFill>
                  <a:prstClr val="black"/>
                </a:solidFill>
                <a:latin typeface="NikoshBAN"/>
              </a:rPr>
              <a:t> ? </a:t>
            </a:r>
            <a:endParaRPr lang="en-US" sz="3200" dirty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308864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NikoshBAN"/>
              </a:rPr>
              <a:t>একই</a:t>
            </a:r>
            <a:r>
              <a:rPr lang="en-US" sz="32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/>
              </a:rPr>
              <a:t>চাপের</a:t>
            </a:r>
            <a:r>
              <a:rPr lang="en-US" sz="32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/>
              </a:rPr>
              <a:t>উপর</a:t>
            </a:r>
            <a:r>
              <a:rPr lang="en-US" sz="32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/>
              </a:rPr>
              <a:t>দন্ডায়মান</a:t>
            </a:r>
            <a:r>
              <a:rPr lang="en-US" sz="32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/>
              </a:rPr>
              <a:t>কেন্দ্রস্থ</a:t>
            </a:r>
            <a:r>
              <a:rPr lang="bn-IN" sz="32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/>
              </a:rPr>
              <a:t>কোণ</a:t>
            </a:r>
            <a:r>
              <a:rPr lang="bn-IN" sz="32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/>
              </a:rPr>
              <a:t>বৃত্তস্থ</a:t>
            </a:r>
            <a:r>
              <a:rPr lang="en-US" sz="32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/>
              </a:rPr>
              <a:t>কোণের</a:t>
            </a:r>
            <a:r>
              <a:rPr lang="en-US" sz="32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/>
              </a:rPr>
              <a:t>দ্বিগুন</a:t>
            </a:r>
            <a:endParaRPr lang="en-US" sz="3200" dirty="0">
              <a:solidFill>
                <a:prstClr val="black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03990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957973"/>
            <a:ext cx="6934200" cy="4878051"/>
          </a:xfrm>
          <a:prstGeom prst="roundRect">
            <a:avLst/>
          </a:prstGeom>
          <a:noFill/>
          <a:ln w="381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371600" y="1487994"/>
            <a:ext cx="59054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dirty="0" smtClean="0">
                <a:solidFill>
                  <a:prstClr val="black"/>
                </a:solidFill>
                <a:latin typeface="NikoshBAN"/>
              </a:rPr>
              <a:t>  </a:t>
            </a:r>
            <a:r>
              <a:rPr lang="en-US" sz="6000" dirty="0" err="1" smtClean="0">
                <a:solidFill>
                  <a:prstClr val="black"/>
                </a:solidFill>
                <a:latin typeface="NikoshBAN"/>
              </a:rPr>
              <a:t>আজকের</a:t>
            </a:r>
            <a:r>
              <a:rPr lang="en-US" sz="6000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/>
              </a:rPr>
              <a:t>পাঠ</a:t>
            </a:r>
            <a:r>
              <a:rPr lang="en-US" sz="6000" dirty="0" smtClean="0">
                <a:solidFill>
                  <a:prstClr val="black"/>
                </a:solidFill>
                <a:latin typeface="NikoshBAN"/>
              </a:rPr>
              <a:t>:</a:t>
            </a:r>
          </a:p>
          <a:p>
            <a:endParaRPr lang="en-US" sz="5400" dirty="0" smtClean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291" y="3581400"/>
            <a:ext cx="6580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dirty="0" smtClean="0">
                <a:solidFill>
                  <a:prstClr val="black"/>
                </a:solidFill>
                <a:latin typeface="NikoshBAN"/>
              </a:rPr>
              <a:t>বৃত্তেস্থ ও কেন্দ্রস্থ কোণের পরিচিতি এবং </a:t>
            </a:r>
            <a:r>
              <a:rPr lang="en-US" sz="3200" dirty="0" err="1" smtClean="0">
                <a:solidFill>
                  <a:prstClr val="black"/>
                </a:solidFill>
                <a:latin typeface="NikoshBAN"/>
              </a:rPr>
              <a:t>একই</a:t>
            </a:r>
            <a:r>
              <a:rPr lang="en-US" sz="3200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/>
              </a:rPr>
              <a:t>চাপের</a:t>
            </a:r>
            <a:r>
              <a:rPr lang="en-US" sz="32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/>
              </a:rPr>
              <a:t>উপর</a:t>
            </a:r>
            <a:r>
              <a:rPr lang="en-US" sz="32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/>
              </a:rPr>
              <a:t>দন্ডায়মান</a:t>
            </a:r>
            <a:r>
              <a:rPr lang="en-US" sz="32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/>
              </a:rPr>
              <a:t>কেন্দ্রস্থ</a:t>
            </a:r>
            <a:r>
              <a:rPr lang="bn-IN" sz="32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/>
              </a:rPr>
              <a:t>কোণ</a:t>
            </a:r>
            <a:r>
              <a:rPr lang="bn-IN" sz="32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/>
              </a:rPr>
              <a:t>বৃত্তস্থ</a:t>
            </a:r>
            <a:r>
              <a:rPr lang="en-US" sz="32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/>
              </a:rPr>
              <a:t>কোণের</a:t>
            </a:r>
            <a:r>
              <a:rPr lang="en-US" sz="32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/>
              </a:rPr>
              <a:t>দ্বিগুন</a:t>
            </a:r>
            <a:r>
              <a:rPr lang="en-US" sz="3200" dirty="0" smtClean="0">
                <a:solidFill>
                  <a:prstClr val="black"/>
                </a:solidFill>
                <a:latin typeface="NikoshBAN"/>
              </a:rPr>
              <a:t> - </a:t>
            </a:r>
            <a:r>
              <a:rPr lang="en-US" sz="3200" dirty="0" err="1" smtClean="0">
                <a:solidFill>
                  <a:prstClr val="black"/>
                </a:solidFill>
                <a:latin typeface="NikoshBAN"/>
              </a:rPr>
              <a:t>এর</a:t>
            </a:r>
            <a:r>
              <a:rPr lang="en-US" sz="3200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/>
              </a:rPr>
              <a:t>প্রমাণ</a:t>
            </a:r>
            <a:r>
              <a:rPr lang="en-US" sz="3200" dirty="0" smtClean="0">
                <a:solidFill>
                  <a:prstClr val="black"/>
                </a:solidFill>
                <a:latin typeface="NikoshBAN"/>
              </a:rPr>
              <a:t> ।</a:t>
            </a:r>
            <a:r>
              <a:rPr lang="bn-IN" sz="3200" dirty="0" smtClean="0">
                <a:solidFill>
                  <a:prstClr val="black"/>
                </a:solidFill>
                <a:latin typeface="NikoshBAN"/>
              </a:rPr>
              <a:t> </a:t>
            </a:r>
            <a:endParaRPr lang="en-US" sz="3200" dirty="0">
              <a:solidFill>
                <a:prstClr val="black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23000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473" y="762000"/>
            <a:ext cx="8014855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 </a:t>
            </a:r>
          </a:p>
          <a:p>
            <a:pPr marL="685800" lvl="0" indent="-685800">
              <a:buFont typeface="Wingdings" pitchFamily="2" charset="2"/>
              <a:buChar char="Ø"/>
            </a:pP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কেন্দ্রস্থ কোণ  ব্যাখ্যা করতে পারবে।  </a:t>
            </a:r>
          </a:p>
          <a:p>
            <a:pPr marL="685800" lvl="0" indent="-685800">
              <a:buFont typeface="Wingdings" pitchFamily="2" charset="2"/>
              <a:buChar char="Ø"/>
            </a:pP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বৃত্তস্থ কোণ ব্যাখ্যা করতে পারবে ।</a:t>
            </a:r>
          </a:p>
          <a:p>
            <a:pPr marL="685800" lvl="0" indent="-685800">
              <a:buFont typeface="Wingdings" pitchFamily="2" charset="2"/>
              <a:buChar char="Ø"/>
            </a:pP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কেন্দ্রস্থ কোণ ও বৃত্তস্থ কোণ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 প্রমাণ এবং এ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 সমস্যা সমাধান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7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519</TotalTime>
  <Words>627</Words>
  <Application>Microsoft Office PowerPoint</Application>
  <PresentationFormat>On-screen Show (4:3)</PresentationFormat>
  <Paragraphs>110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Aspect</vt:lpstr>
      <vt:lpstr>Pushpin</vt:lpstr>
      <vt:lpstr>1_Pushpin</vt:lpstr>
      <vt:lpstr>2_Pushpin</vt:lpstr>
      <vt:lpstr>Office Theme</vt:lpstr>
      <vt:lpstr>1_Office Theme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128</cp:revision>
  <dcterms:created xsi:type="dcterms:W3CDTF">2020-12-31T16:52:49Z</dcterms:created>
  <dcterms:modified xsi:type="dcterms:W3CDTF">2021-01-18T17:14:22Z</dcterms:modified>
</cp:coreProperties>
</file>