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56" r:id="rId5"/>
    <p:sldId id="260" r:id="rId6"/>
    <p:sldId id="283" r:id="rId7"/>
    <p:sldId id="261" r:id="rId8"/>
    <p:sldId id="262" r:id="rId9"/>
    <p:sldId id="263" r:id="rId10"/>
    <p:sldId id="264" r:id="rId11"/>
    <p:sldId id="282" r:id="rId12"/>
    <p:sldId id="280" r:id="rId13"/>
    <p:sldId id="265" r:id="rId14"/>
    <p:sldId id="269" r:id="rId15"/>
    <p:sldId id="266" r:id="rId16"/>
    <p:sldId id="267" r:id="rId17"/>
    <p:sldId id="268" r:id="rId18"/>
    <p:sldId id="270" r:id="rId19"/>
    <p:sldId id="271" r:id="rId20"/>
    <p:sldId id="273" r:id="rId21"/>
    <p:sldId id="274" r:id="rId22"/>
    <p:sldId id="275" r:id="rId23"/>
    <p:sldId id="276"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2" autoAdjust="0"/>
    <p:restoredTop sz="94660"/>
  </p:normalViewPr>
  <p:slideViewPr>
    <p:cSldViewPr>
      <p:cViewPr varScale="1">
        <p:scale>
          <a:sx n="70" d="100"/>
          <a:sy n="70" d="100"/>
        </p:scale>
        <p:origin x="14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6858000"/>
            <a:chOff x="2114634" y="787649"/>
            <a:chExt cx="8084033" cy="5145963"/>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35386" y="875383"/>
              <a:ext cx="3304140" cy="432223"/>
            </a:xfrm>
            <a:prstGeom prst="rect">
              <a:avLst/>
            </a:prstGeom>
          </p:spPr>
        </p:pic>
      </p:grpSp>
      <p:pic>
        <p:nvPicPr>
          <p:cNvPr id="14" name="Picture 13" descr="1229900_174465026075576_661793085_n.jpg"/>
          <p:cNvPicPr>
            <a:picLocks noChangeAspect="1"/>
          </p:cNvPicPr>
          <p:nvPr/>
        </p:nvPicPr>
        <p:blipFill>
          <a:blip r:embed="rId3"/>
          <a:stretch>
            <a:fillRect/>
          </a:stretch>
        </p:blipFill>
        <p:spPr>
          <a:xfrm>
            <a:off x="685800" y="914400"/>
            <a:ext cx="7696200" cy="5143500"/>
          </a:xfrm>
          <a:prstGeom prst="rect">
            <a:avLst/>
          </a:prstGeom>
        </p:spPr>
      </p:pic>
      <p:pic>
        <p:nvPicPr>
          <p:cNvPr id="19" name="Picture 18" descr="1239031_500014216759912_2091243873_n12.jpg"/>
          <p:cNvPicPr>
            <a:picLocks noChangeAspect="1"/>
          </p:cNvPicPr>
          <p:nvPr/>
        </p:nvPicPr>
        <p:blipFill>
          <a:blip r:embed="rId4"/>
          <a:stretch>
            <a:fillRect/>
          </a:stretch>
        </p:blipFill>
        <p:spPr>
          <a:xfrm>
            <a:off x="685800" y="914400"/>
            <a:ext cx="7772400" cy="5181600"/>
          </a:xfrm>
          <a:prstGeom prst="rect">
            <a:avLst/>
          </a:prstGeom>
        </p:spPr>
      </p:pic>
      <p:pic>
        <p:nvPicPr>
          <p:cNvPr id="20" name="Picture 19" descr="Open.jpg"/>
          <p:cNvPicPr>
            <a:picLocks noChangeAspect="1"/>
          </p:cNvPicPr>
          <p:nvPr/>
        </p:nvPicPr>
        <p:blipFill>
          <a:blip r:embed="rId5"/>
          <a:srcRect l="49585" b="4110"/>
          <a:stretch>
            <a:fillRect/>
          </a:stretch>
        </p:blipFill>
        <p:spPr>
          <a:xfrm>
            <a:off x="4495800" y="762000"/>
            <a:ext cx="4008329" cy="5562600"/>
          </a:xfrm>
          <a:prstGeom prst="rect">
            <a:avLst/>
          </a:prstGeom>
        </p:spPr>
      </p:pic>
      <p:pic>
        <p:nvPicPr>
          <p:cNvPr id="21" name="Picture 20" descr="Open.jpg"/>
          <p:cNvPicPr>
            <a:picLocks noChangeAspect="1"/>
          </p:cNvPicPr>
          <p:nvPr/>
        </p:nvPicPr>
        <p:blipFill>
          <a:blip r:embed="rId5"/>
          <a:srcRect r="50415" b="4110"/>
          <a:stretch>
            <a:fillRect/>
          </a:stretch>
        </p:blipFill>
        <p:spPr>
          <a:xfrm>
            <a:off x="609600" y="762000"/>
            <a:ext cx="3886200" cy="5562600"/>
          </a:xfrm>
          <a:prstGeom prst="rect">
            <a:avLst/>
          </a:prstGeom>
        </p:spPr>
      </p:pic>
      <p:sp>
        <p:nvSpPr>
          <p:cNvPr id="22" name="Cloud 21"/>
          <p:cNvSpPr/>
          <p:nvPr/>
        </p:nvSpPr>
        <p:spPr>
          <a:xfrm>
            <a:off x="2667000" y="1066800"/>
            <a:ext cx="4191000" cy="914400"/>
          </a:xfrm>
          <a:prstGeom prst="cloud">
            <a:avLst/>
          </a:prstGeom>
          <a:blipFill>
            <a:blip r:embed="rId6"/>
            <a:tile tx="0" ty="0" sx="100000" sy="100000" flip="none" algn="tl"/>
          </a:blipFill>
          <a:ln>
            <a:solidFill>
              <a:srgbClr val="00B0F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FFC000"/>
                </a:solidFill>
                <a:latin typeface="NikoshBAN" pitchFamily="2" charset="0"/>
                <a:cs typeface="NikoshBAN" pitchFamily="2" charset="0"/>
              </a:rPr>
              <a:t>স্বাগতম</a:t>
            </a:r>
            <a:endParaRPr lang="en-US" sz="7200" dirty="0">
              <a:solidFill>
                <a:srgbClr val="FFC000"/>
              </a:solidFill>
              <a:latin typeface="NikoshBAN" pitchFamily="2" charset="0"/>
              <a:cs typeface="NikoshBAN" pitchFamily="2" charset="0"/>
            </a:endParaRPr>
          </a:p>
        </p:txBody>
      </p:sp>
    </p:spTree>
    <p:extLst>
      <p:ext uri="{BB962C8B-B14F-4D97-AF65-F5344CB8AC3E}">
        <p14:creationId xmlns:p14="http://schemas.microsoft.com/office/powerpoint/2010/main" val="3498948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fill="hold" nodeType="clickEffect">
                                  <p:stCondLst>
                                    <p:cond delay="0"/>
                                  </p:stCondLst>
                                  <p:childTnLst>
                                    <p:anim calcmode="lin" valueType="num">
                                      <p:cBhvr additive="base">
                                        <p:cTn id="6" dur="5000"/>
                                        <p:tgtEl>
                                          <p:spTgt spid="20"/>
                                        </p:tgtEl>
                                        <p:attrNameLst>
                                          <p:attrName>ppt_x</p:attrName>
                                        </p:attrNameLst>
                                      </p:cBhvr>
                                      <p:tavLst>
                                        <p:tav tm="0">
                                          <p:val>
                                            <p:strVal val="ppt_x"/>
                                          </p:val>
                                        </p:tav>
                                        <p:tav tm="100000">
                                          <p:val>
                                            <p:strVal val="1+ppt_w/2"/>
                                          </p:val>
                                        </p:tav>
                                      </p:tavLst>
                                    </p:anim>
                                    <p:anim calcmode="lin" valueType="num">
                                      <p:cBhvr additive="base">
                                        <p:cTn id="7" dur="5000"/>
                                        <p:tgtEl>
                                          <p:spTgt spid="20"/>
                                        </p:tgtEl>
                                        <p:attrNameLst>
                                          <p:attrName>ppt_y</p:attrName>
                                        </p:attrNameLst>
                                      </p:cBhvr>
                                      <p:tavLst>
                                        <p:tav tm="0">
                                          <p:val>
                                            <p:strVal val="ppt_y"/>
                                          </p:val>
                                        </p:tav>
                                        <p:tav tm="100000">
                                          <p:val>
                                            <p:strVal val="ppt_y"/>
                                          </p:val>
                                        </p:tav>
                                      </p:tavLst>
                                    </p:anim>
                                    <p:set>
                                      <p:cBhvr>
                                        <p:cTn id="8" dur="1" fill="hold">
                                          <p:stCondLst>
                                            <p:cond delay="4999"/>
                                          </p:stCondLst>
                                        </p:cTn>
                                        <p:tgtEl>
                                          <p:spTgt spid="20"/>
                                        </p:tgtEl>
                                        <p:attrNameLst>
                                          <p:attrName>style.visibility</p:attrName>
                                        </p:attrNameLst>
                                      </p:cBhvr>
                                      <p:to>
                                        <p:strVal val="hidden"/>
                                      </p:to>
                                    </p:set>
                                  </p:childTnLst>
                                </p:cTn>
                              </p:par>
                              <p:par>
                                <p:cTn id="9" presetID="2" presetClass="exit" presetSubtype="8" accel="50000" fill="hold" nodeType="withEffect">
                                  <p:stCondLst>
                                    <p:cond delay="0"/>
                                  </p:stCondLst>
                                  <p:childTnLst>
                                    <p:anim calcmode="lin" valueType="num">
                                      <p:cBhvr additive="base">
                                        <p:cTn id="10" dur="5000"/>
                                        <p:tgtEl>
                                          <p:spTgt spid="21"/>
                                        </p:tgtEl>
                                        <p:attrNameLst>
                                          <p:attrName>ppt_x</p:attrName>
                                        </p:attrNameLst>
                                      </p:cBhvr>
                                      <p:tavLst>
                                        <p:tav tm="0">
                                          <p:val>
                                            <p:strVal val="ppt_x"/>
                                          </p:val>
                                        </p:tav>
                                        <p:tav tm="100000">
                                          <p:val>
                                            <p:strVal val="0-ppt_w/2"/>
                                          </p:val>
                                        </p:tav>
                                      </p:tavLst>
                                    </p:anim>
                                    <p:anim calcmode="lin" valueType="num">
                                      <p:cBhvr additive="base">
                                        <p:cTn id="11" dur="5000"/>
                                        <p:tgtEl>
                                          <p:spTgt spid="21"/>
                                        </p:tgtEl>
                                        <p:attrNameLst>
                                          <p:attrName>ppt_y</p:attrName>
                                        </p:attrNameLst>
                                      </p:cBhvr>
                                      <p:tavLst>
                                        <p:tav tm="0">
                                          <p:val>
                                            <p:strVal val="ppt_y"/>
                                          </p:val>
                                        </p:tav>
                                        <p:tav tm="100000">
                                          <p:val>
                                            <p:strVal val="ppt_y"/>
                                          </p:val>
                                        </p:tav>
                                      </p:tavLst>
                                    </p:anim>
                                    <p:set>
                                      <p:cBhvr>
                                        <p:cTn id="12" dur="1" fill="hold">
                                          <p:stCondLst>
                                            <p:cond delay="49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4800"/>
            <a:ext cx="2265364"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লেখক পরিচিতি </a:t>
            </a:r>
            <a:endParaRPr lang="en-US" sz="3200" dirty="0">
              <a:latin typeface="NikoshBAN" panose="02000000000000000000" pitchFamily="2" charset="0"/>
              <a:cs typeface="NikoshBAN" panose="02000000000000000000" pitchFamily="2" charset="0"/>
            </a:endParaRPr>
          </a:p>
        </p:txBody>
      </p:sp>
      <p:pic>
        <p:nvPicPr>
          <p:cNvPr id="1026" name="Picture 2" descr="C:\Users\HP\Pictures\সৈয়দ_ওয়ালিউল্লা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022" y="2133600"/>
            <a:ext cx="2876012"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65253" y="1219200"/>
            <a:ext cx="2362200"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জন্মঃ ১৯২০সালের ১৫ই আগষ্ট চট্টগ্রামে </a:t>
            </a:r>
            <a:endParaRPr lang="en-US" sz="2000" dirty="0">
              <a:latin typeface="NikoshBAN" panose="02000000000000000000" pitchFamily="2" charset="0"/>
              <a:cs typeface="NikoshBAN" panose="02000000000000000000" pitchFamily="2" charset="0"/>
            </a:endParaRPr>
          </a:p>
        </p:txBody>
      </p:sp>
      <p:sp>
        <p:nvSpPr>
          <p:cNvPr id="4" name="TextBox 3"/>
          <p:cNvSpPr txBox="1"/>
          <p:nvPr/>
        </p:nvSpPr>
        <p:spPr>
          <a:xfrm>
            <a:off x="0" y="2433747"/>
            <a:ext cx="3262045" cy="120032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পিতার নাম সৈয়দ </a:t>
            </a:r>
            <a:r>
              <a:rPr lang="bn-IN" sz="2400" dirty="0" smtClean="0">
                <a:latin typeface="NikoshBAN" panose="02000000000000000000" pitchFamily="2" charset="0"/>
                <a:cs typeface="NikoshBAN" panose="02000000000000000000" pitchFamily="2" charset="0"/>
              </a:rPr>
              <a:t>আহমাদউল্লাহ এবং </a:t>
            </a:r>
            <a:r>
              <a:rPr lang="bn-IN" sz="2400" dirty="0" smtClean="0">
                <a:latin typeface="NikoshBAN" panose="02000000000000000000" pitchFamily="2" charset="0"/>
                <a:cs typeface="NikoshBAN" panose="02000000000000000000" pitchFamily="2" charset="0"/>
              </a:rPr>
              <a:t>মায়ের নাম নাসিম আরা খাতুন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107022" y="4142369"/>
            <a:ext cx="2788578" cy="120032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পেশা জীবন শুরু হয় দৈনিক স্টেটস্ম্যান পত্রিকায় সাংবাদিকতা দিয়ে</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6248400" y="2295248"/>
            <a:ext cx="2895599" cy="1323439"/>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উল্লেখযোগ্য গ্রন্থঃ নয়নচারা (১৯৪৫), বহিপীর (১৯৬০), চাঁদের অমবস্যা (১৯৬৪),</a:t>
            </a:r>
            <a:r>
              <a:rPr lang="bn-IN" sz="2000" dirty="0">
                <a:latin typeface="NikoshBAN" panose="02000000000000000000" pitchFamily="2" charset="0"/>
                <a:cs typeface="NikoshBAN" panose="02000000000000000000" pitchFamily="2" charset="0"/>
              </a:rPr>
              <a:t> কাঁদো নদী </a:t>
            </a:r>
            <a:r>
              <a:rPr lang="bn-IN" sz="2000" dirty="0" smtClean="0">
                <a:latin typeface="NikoshBAN" panose="02000000000000000000" pitchFamily="2" charset="0"/>
                <a:cs typeface="NikoshBAN" panose="02000000000000000000" pitchFamily="2" charset="0"/>
              </a:rPr>
              <a:t>কাঁদো (১৯৬৮)। </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6031033" y="4133072"/>
            <a:ext cx="3112965" cy="1569660"/>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পুরুষ্কারঃ পিইএন (১৯৫৫),বাংলা একাডেমি(১৯৬১),</a:t>
            </a:r>
          </a:p>
          <a:p>
            <a:r>
              <a:rPr lang="bn-IN" sz="2400" dirty="0" smtClean="0">
                <a:latin typeface="NikoshBAN" panose="02000000000000000000" pitchFamily="2" charset="0"/>
                <a:cs typeface="NikoshBAN" panose="02000000000000000000" pitchFamily="2" charset="0"/>
              </a:rPr>
              <a:t>একুশে পদক(১৯৮৪)।  </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3413745" y="5486400"/>
            <a:ext cx="1920255"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১৯৭১ সালের অক্টোবর মাসে মৃত্যুবরন করেন</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32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900" decel="100000" fill="hold"/>
                                        <p:tgtEl>
                                          <p:spTgt spid="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edg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gtEl>
                                        <p:attrNameLst>
                                          <p:attrName>ppt_y</p:attrName>
                                        </p:attrNameLst>
                                      </p:cBhvr>
                                      <p:tavLst>
                                        <p:tav tm="0">
                                          <p:val>
                                            <p:strVal val="#ppt_y"/>
                                          </p:val>
                                        </p:tav>
                                        <p:tav tm="100000">
                                          <p:val>
                                            <p:strVal val="#ppt_y"/>
                                          </p:val>
                                        </p:tav>
                                      </p:tavLst>
                                    </p:anim>
                                    <p:anim calcmode="lin" valueType="num">
                                      <p:cBhvr>
                                        <p:cTn id="4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anim calcmode="lin" valueType="num">
                                      <p:cBhvr>
                                        <p:cTn id="52" dur="2000" fill="hold"/>
                                        <p:tgtEl>
                                          <p:spTgt spid="7"/>
                                        </p:tgtEl>
                                        <p:attrNameLst>
                                          <p:attrName>style.rotation</p:attrName>
                                        </p:attrNameLst>
                                      </p:cBhvr>
                                      <p:tavLst>
                                        <p:tav tm="0">
                                          <p:val>
                                            <p:fltVal val="720"/>
                                          </p:val>
                                        </p:tav>
                                        <p:tav tm="100000">
                                          <p:val>
                                            <p:fltVal val="0"/>
                                          </p:val>
                                        </p:tav>
                                      </p:tavLst>
                                    </p:anim>
                                    <p:anim calcmode="lin" valueType="num">
                                      <p:cBhvr>
                                        <p:cTn id="53" dur="2000" fill="hold"/>
                                        <p:tgtEl>
                                          <p:spTgt spid="7"/>
                                        </p:tgtEl>
                                        <p:attrNameLst>
                                          <p:attrName>ppt_h</p:attrName>
                                        </p:attrNameLst>
                                      </p:cBhvr>
                                      <p:tavLst>
                                        <p:tav tm="0">
                                          <p:val>
                                            <p:fltVal val="0"/>
                                          </p:val>
                                        </p:tav>
                                        <p:tav tm="100000">
                                          <p:val>
                                            <p:strVal val="#ppt_h"/>
                                          </p:val>
                                        </p:tav>
                                      </p:tavLst>
                                    </p:anim>
                                    <p:anim calcmode="lin" valueType="num">
                                      <p:cBhvr>
                                        <p:cTn id="54"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80">
                                          <p:stCondLst>
                                            <p:cond delay="0"/>
                                          </p:stCondLst>
                                        </p:cTn>
                                        <p:tgtEl>
                                          <p:spTgt spid="8"/>
                                        </p:tgtEl>
                                      </p:cBhvr>
                                    </p:animEffect>
                                    <p:anim calcmode="lin" valueType="num">
                                      <p:cBhvr>
                                        <p:cTn id="6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5" dur="26">
                                          <p:stCondLst>
                                            <p:cond delay="650"/>
                                          </p:stCondLst>
                                        </p:cTn>
                                        <p:tgtEl>
                                          <p:spTgt spid="8"/>
                                        </p:tgtEl>
                                      </p:cBhvr>
                                      <p:to x="100000" y="60000"/>
                                    </p:animScale>
                                    <p:animScale>
                                      <p:cBhvr>
                                        <p:cTn id="66" dur="166" decel="50000">
                                          <p:stCondLst>
                                            <p:cond delay="676"/>
                                          </p:stCondLst>
                                        </p:cTn>
                                        <p:tgtEl>
                                          <p:spTgt spid="8"/>
                                        </p:tgtEl>
                                      </p:cBhvr>
                                      <p:to x="100000" y="100000"/>
                                    </p:animScale>
                                    <p:animScale>
                                      <p:cBhvr>
                                        <p:cTn id="67" dur="26">
                                          <p:stCondLst>
                                            <p:cond delay="1312"/>
                                          </p:stCondLst>
                                        </p:cTn>
                                        <p:tgtEl>
                                          <p:spTgt spid="8"/>
                                        </p:tgtEl>
                                      </p:cBhvr>
                                      <p:to x="100000" y="80000"/>
                                    </p:animScale>
                                    <p:animScale>
                                      <p:cBhvr>
                                        <p:cTn id="68" dur="166" decel="50000">
                                          <p:stCondLst>
                                            <p:cond delay="1338"/>
                                          </p:stCondLst>
                                        </p:cTn>
                                        <p:tgtEl>
                                          <p:spTgt spid="8"/>
                                        </p:tgtEl>
                                      </p:cBhvr>
                                      <p:to x="100000" y="100000"/>
                                    </p:animScale>
                                    <p:animScale>
                                      <p:cBhvr>
                                        <p:cTn id="69" dur="26">
                                          <p:stCondLst>
                                            <p:cond delay="1642"/>
                                          </p:stCondLst>
                                        </p:cTn>
                                        <p:tgtEl>
                                          <p:spTgt spid="8"/>
                                        </p:tgtEl>
                                      </p:cBhvr>
                                      <p:to x="100000" y="90000"/>
                                    </p:animScale>
                                    <p:animScale>
                                      <p:cBhvr>
                                        <p:cTn id="70" dur="166" decel="50000">
                                          <p:stCondLst>
                                            <p:cond delay="1668"/>
                                          </p:stCondLst>
                                        </p:cTn>
                                        <p:tgtEl>
                                          <p:spTgt spid="8"/>
                                        </p:tgtEl>
                                      </p:cBhvr>
                                      <p:to x="100000" y="100000"/>
                                    </p:animScale>
                                    <p:animScale>
                                      <p:cBhvr>
                                        <p:cTn id="71" dur="26">
                                          <p:stCondLst>
                                            <p:cond delay="1808"/>
                                          </p:stCondLst>
                                        </p:cTn>
                                        <p:tgtEl>
                                          <p:spTgt spid="8"/>
                                        </p:tgtEl>
                                      </p:cBhvr>
                                      <p:to x="100000" y="95000"/>
                                    </p:animScale>
                                    <p:animScale>
                                      <p:cBhvr>
                                        <p:cTn id="7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10308"/>
            <a:ext cx="4038600" cy="2694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Pictures\k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21387"/>
            <a:ext cx="4038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5945" y="1834588"/>
            <a:ext cx="973343" cy="646331"/>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বজরা</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094166" y="13855"/>
            <a:ext cx="3547766"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শব্দের অর্থ বলার চেষ্টা করি</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6694349" y="1834588"/>
            <a:ext cx="2260238" cy="954107"/>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নৌকার উপরে কামরা বিশেষ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865945" y="4546312"/>
            <a:ext cx="950901"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মুরিদ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755404" y="4546311"/>
            <a:ext cx="1677062"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পীরের ভক্ত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23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heel(1)">
                                      <p:cBhvr>
                                        <p:cTn id="27" dur="20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0" fill="hold"/>
                                        <p:tgtEl>
                                          <p:spTgt spid="4"/>
                                        </p:tgtEl>
                                        <p:attrNameLst>
                                          <p:attrName>ppt_w</p:attrName>
                                        </p:attrNameLst>
                                      </p:cBhvr>
                                      <p:tavLst>
                                        <p:tav tm="0" fmla="#ppt_w*sin(2.5*pi*$)">
                                          <p:val>
                                            <p:fltVal val="0"/>
                                          </p:val>
                                        </p:tav>
                                        <p:tav tm="100000">
                                          <p:val>
                                            <p:fltVal val="1"/>
                                          </p:val>
                                        </p:tav>
                                      </p:tavLst>
                                    </p:anim>
                                    <p:anim calcmode="lin" valueType="num">
                                      <p:cBhvr>
                                        <p:cTn id="33"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800" decel="100000"/>
                                        <p:tgtEl>
                                          <p:spTgt spid="2052"/>
                                        </p:tgtEl>
                                      </p:cBhvr>
                                    </p:animEffect>
                                    <p:anim calcmode="lin" valueType="num">
                                      <p:cBhvr>
                                        <p:cTn id="46" dur="800" decel="100000" fill="hold"/>
                                        <p:tgtEl>
                                          <p:spTgt spid="2052"/>
                                        </p:tgtEl>
                                        <p:attrNameLst>
                                          <p:attrName>style.rotation</p:attrName>
                                        </p:attrNameLst>
                                      </p:cBhvr>
                                      <p:tavLst>
                                        <p:tav tm="0">
                                          <p:val>
                                            <p:fltVal val="-90"/>
                                          </p:val>
                                        </p:tav>
                                        <p:tav tm="100000">
                                          <p:val>
                                            <p:fltVal val="0"/>
                                          </p:val>
                                        </p:tav>
                                      </p:tavLst>
                                    </p:anim>
                                    <p:anim calcmode="lin" valueType="num">
                                      <p:cBhvr>
                                        <p:cTn id="47" dur="800" decel="100000" fill="hold"/>
                                        <p:tgtEl>
                                          <p:spTgt spid="2052"/>
                                        </p:tgtEl>
                                        <p:attrNameLst>
                                          <p:attrName>ppt_x</p:attrName>
                                        </p:attrNameLst>
                                      </p:cBhvr>
                                      <p:tavLst>
                                        <p:tav tm="0">
                                          <p:val>
                                            <p:strVal val="#ppt_x+0.4"/>
                                          </p:val>
                                        </p:tav>
                                        <p:tav tm="100000">
                                          <p:val>
                                            <p:strVal val="#ppt_x-0.05"/>
                                          </p:val>
                                        </p:tav>
                                      </p:tavLst>
                                    </p:anim>
                                    <p:anim calcmode="lin" valueType="num">
                                      <p:cBhvr>
                                        <p:cTn id="48" dur="800" decel="100000" fill="hold"/>
                                        <p:tgtEl>
                                          <p:spTgt spid="2052"/>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Pictures\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6999"/>
            <a:ext cx="312858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P\Pictures\w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75620"/>
            <a:ext cx="3128588" cy="18389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P\Pictures\z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3128588" cy="18513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000" y="1069319"/>
            <a:ext cx="853119" cy="646331"/>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লন্ঠন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362200" y="152400"/>
            <a:ext cx="3118161" cy="523220"/>
          </a:xfrm>
          <a:prstGeom prst="rect">
            <a:avLst/>
          </a:prstGeom>
          <a:noFill/>
        </p:spPr>
        <p:txBody>
          <a:bodyPr wrap="none" rtlCol="0">
            <a:spAutoFit/>
          </a:bodyPr>
          <a:lstStyle/>
          <a:p>
            <a:r>
              <a:rPr lang="bn-IN" sz="2800" dirty="0" smtClean="0">
                <a:latin typeface="NikoshBAN" panose="02000000000000000000" pitchFamily="2" charset="0"/>
                <a:cs typeface="NikoshBAN" panose="02000000000000000000" pitchFamily="2" charset="0"/>
              </a:rPr>
              <a:t>শব্দের অর্থ বলার চেষ্টা করি</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6359244" y="1192430"/>
            <a:ext cx="1241045" cy="523220"/>
          </a:xfrm>
          <a:prstGeom prst="rect">
            <a:avLst/>
          </a:prstGeom>
          <a:noFill/>
        </p:spPr>
        <p:txBody>
          <a:bodyPr wrap="none" rtlCol="0">
            <a:spAutoFit/>
          </a:bodyPr>
          <a:lstStyle/>
          <a:p>
            <a:r>
              <a:rPr lang="bn-IN" sz="2800" dirty="0" smtClean="0">
                <a:latin typeface="NikoshBAN" panose="02000000000000000000" pitchFamily="2" charset="0"/>
                <a:cs typeface="NikoshBAN" panose="02000000000000000000" pitchFamily="2" charset="0"/>
              </a:rPr>
              <a:t>হারিকেন</a:t>
            </a:r>
            <a:r>
              <a:rPr lang="bn-IN" sz="2800" dirty="0" smtClean="0"/>
              <a:t> </a:t>
            </a:r>
            <a:endParaRPr lang="en-US" sz="2800" dirty="0"/>
          </a:p>
        </p:txBody>
      </p:sp>
      <p:sp>
        <p:nvSpPr>
          <p:cNvPr id="5" name="TextBox 4"/>
          <p:cNvSpPr txBox="1"/>
          <p:nvPr/>
        </p:nvSpPr>
        <p:spPr>
          <a:xfrm>
            <a:off x="822000" y="3250911"/>
            <a:ext cx="998991"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খেয়া</a:t>
            </a:r>
            <a:r>
              <a:rPr lang="bn-IN" sz="3200" dirty="0" smtClean="0"/>
              <a:t>  </a:t>
            </a:r>
            <a:endParaRPr lang="en-US" sz="3200" dirty="0"/>
          </a:p>
        </p:txBody>
      </p:sp>
      <p:sp>
        <p:nvSpPr>
          <p:cNvPr id="6" name="TextBox 5"/>
          <p:cNvSpPr txBox="1"/>
          <p:nvPr/>
        </p:nvSpPr>
        <p:spPr>
          <a:xfrm>
            <a:off x="6465843" y="3124200"/>
            <a:ext cx="990977"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নৌকা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995972" y="5410200"/>
            <a:ext cx="761747" cy="646331"/>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হুঁকা</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089726" y="5256311"/>
            <a:ext cx="2597074"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ধুমপান করা যায় এমন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18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anim calcmode="lin" valueType="num">
                                      <p:cBhvr>
                                        <p:cTn id="24" dur="2000" fill="hold"/>
                                        <p:tgtEl>
                                          <p:spTgt spid="2053"/>
                                        </p:tgtEl>
                                        <p:attrNameLst>
                                          <p:attrName>style.rotation</p:attrName>
                                        </p:attrNameLst>
                                      </p:cBhvr>
                                      <p:tavLst>
                                        <p:tav tm="0">
                                          <p:val>
                                            <p:fltVal val="720"/>
                                          </p:val>
                                        </p:tav>
                                        <p:tav tm="100000">
                                          <p:val>
                                            <p:fltVal val="0"/>
                                          </p:val>
                                        </p:tav>
                                      </p:tavLst>
                                    </p:anim>
                                    <p:anim calcmode="lin" valueType="num">
                                      <p:cBhvr>
                                        <p:cTn id="25" dur="2000" fill="hold"/>
                                        <p:tgtEl>
                                          <p:spTgt spid="2053"/>
                                        </p:tgtEl>
                                        <p:attrNameLst>
                                          <p:attrName>ppt_h</p:attrName>
                                        </p:attrNameLst>
                                      </p:cBhvr>
                                      <p:tavLst>
                                        <p:tav tm="0">
                                          <p:val>
                                            <p:fltVal val="0"/>
                                          </p:val>
                                        </p:tav>
                                        <p:tav tm="100000">
                                          <p:val>
                                            <p:strVal val="#ppt_h"/>
                                          </p:val>
                                        </p:tav>
                                      </p:tavLst>
                                    </p:anim>
                                    <p:anim calcmode="lin" valueType="num">
                                      <p:cBhvr>
                                        <p:cTn id="26" dur="2000" fill="hold"/>
                                        <p:tgtEl>
                                          <p:spTgt spid="2053"/>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
                                        <p:tgtEl>
                                          <p:spTgt spid="4"/>
                                        </p:tgtEl>
                                      </p:cBhvr>
                                    </p:animEffect>
                                    <p:anim calcmode="lin" valueType="num">
                                      <p:cBhvr>
                                        <p:cTn id="32" dur="400" fill="hold"/>
                                        <p:tgtEl>
                                          <p:spTgt spid="4"/>
                                        </p:tgtEl>
                                        <p:attrNameLst>
                                          <p:attrName>ppt_x</p:attrName>
                                        </p:attrNameLst>
                                      </p:cBhvr>
                                      <p:tavLst>
                                        <p:tav tm="0">
                                          <p:val>
                                            <p:strVal val="#ppt_x"/>
                                          </p:val>
                                        </p:tav>
                                        <p:tav tm="100000">
                                          <p:val>
                                            <p:strVal val="#ppt_x"/>
                                          </p:val>
                                        </p:tav>
                                      </p:tavLst>
                                    </p:anim>
                                    <p:anim calcmode="lin" valueType="num">
                                      <p:cBhvr>
                                        <p:cTn id="33" dur="400" fill="hold"/>
                                        <p:tgtEl>
                                          <p:spTgt spid="4"/>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 calcmode="lin" valueType="num">
                                      <p:cBhvr additive="base">
                                        <p:cTn id="45" dur="500" fill="hold"/>
                                        <p:tgtEl>
                                          <p:spTgt spid="2051"/>
                                        </p:tgtEl>
                                        <p:attrNameLst>
                                          <p:attrName>ppt_x</p:attrName>
                                        </p:attrNameLst>
                                      </p:cBhvr>
                                      <p:tavLst>
                                        <p:tav tm="0">
                                          <p:val>
                                            <p:strVal val="#ppt_x"/>
                                          </p:val>
                                        </p:tav>
                                        <p:tav tm="100000">
                                          <p:val>
                                            <p:strVal val="#ppt_x"/>
                                          </p:val>
                                        </p:tav>
                                      </p:tavLst>
                                    </p:anim>
                                    <p:anim calcmode="lin" valueType="num">
                                      <p:cBhvr additive="base">
                                        <p:cTn id="4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054"/>
                                        </p:tgtEl>
                                        <p:attrNameLst>
                                          <p:attrName>style.visibility</p:attrName>
                                        </p:attrNameLst>
                                      </p:cBhvr>
                                      <p:to>
                                        <p:strVal val="visible"/>
                                      </p:to>
                                    </p:set>
                                    <p:animEffect transition="in" filter="wedge">
                                      <p:cBhvr>
                                        <p:cTn id="63" dur="2000"/>
                                        <p:tgtEl>
                                          <p:spTgt spid="205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574450"/>
            <a:ext cx="2090637" cy="769441"/>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একক কাজ</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1600200" y="2667000"/>
            <a:ext cx="5320687" cy="1200329"/>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১।লেখকের জন্ম ও মৃত্যু সাল কত?</a:t>
            </a:r>
          </a:p>
          <a:p>
            <a:r>
              <a:rPr lang="bn-IN" sz="3600" dirty="0" smtClean="0">
                <a:latin typeface="NikoshBAN" panose="02000000000000000000" pitchFamily="2" charset="0"/>
                <a:cs typeface="NikoshBAN" panose="02000000000000000000" pitchFamily="2" charset="0"/>
              </a:rPr>
              <a:t>২।লেখকের পিতা ও মাতার নাম 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17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95400"/>
            <a:ext cx="7696200" cy="341632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সমাধানঃ</a:t>
            </a:r>
            <a:r>
              <a:rPr lang="bn-IN" dirty="0" smtClean="0">
                <a:latin typeface="NikoshBAN" panose="02000000000000000000" pitchFamily="2" charset="0"/>
                <a:cs typeface="NikoshBAN" panose="02000000000000000000" pitchFamily="2" charset="0"/>
              </a:rPr>
              <a:t> </a:t>
            </a:r>
          </a:p>
          <a:p>
            <a:r>
              <a:rPr lang="bn-IN" sz="3600" dirty="0" smtClean="0">
                <a:latin typeface="NikoshBAN" panose="02000000000000000000" pitchFamily="2" charset="0"/>
                <a:cs typeface="NikoshBAN" panose="02000000000000000000" pitchFamily="2" charset="0"/>
              </a:rPr>
              <a:t>১।জন্মঃ ১৯২০সালে ও মৃত্যু ১৯৭১ সালে</a:t>
            </a:r>
          </a:p>
          <a:p>
            <a:r>
              <a:rPr lang="bn-IN" sz="3600" dirty="0" smtClean="0">
                <a:latin typeface="NikoshBAN" panose="02000000000000000000" pitchFamily="2" charset="0"/>
                <a:cs typeface="NikoshBAN" panose="02000000000000000000" pitchFamily="2" charset="0"/>
              </a:rPr>
              <a:t>২।</a:t>
            </a:r>
            <a:r>
              <a:rPr lang="bn-IN" sz="3600" dirty="0">
                <a:latin typeface="NikoshBAN" panose="02000000000000000000" pitchFamily="2" charset="0"/>
                <a:cs typeface="NikoshBAN" panose="02000000000000000000" pitchFamily="2" charset="0"/>
              </a:rPr>
              <a:t>পিতার নাম সৈয়দ আহমাদউল্লাহ</a:t>
            </a:r>
          </a:p>
          <a:p>
            <a:r>
              <a:rPr lang="bn-IN" sz="3600" dirty="0">
                <a:latin typeface="NikoshBAN" panose="02000000000000000000" pitchFamily="2" charset="0"/>
                <a:cs typeface="NikoshBAN" panose="02000000000000000000" pitchFamily="2" charset="0"/>
              </a:rPr>
              <a:t>এবং মায়ের নাম নাসিম আরা খাতুন </a:t>
            </a:r>
            <a:endParaRPr lang="en-US" sz="3600" dirty="0">
              <a:latin typeface="NikoshBAN" panose="02000000000000000000" pitchFamily="2" charset="0"/>
              <a:cs typeface="NikoshBAN" panose="02000000000000000000" pitchFamily="2" charset="0"/>
            </a:endParaRPr>
          </a:p>
          <a:p>
            <a:endParaRPr lang="en-US" sz="3600" dirty="0"/>
          </a:p>
          <a:p>
            <a:r>
              <a:rPr lang="bn-IN" dirty="0" smtClean="0"/>
              <a:t> </a:t>
            </a:r>
            <a:endParaRPr lang="en-US" dirty="0"/>
          </a:p>
        </p:txBody>
      </p:sp>
    </p:spTree>
    <p:extLst>
      <p:ext uri="{BB962C8B-B14F-4D97-AF65-F5344CB8AC3E}">
        <p14:creationId xmlns:p14="http://schemas.microsoft.com/office/powerpoint/2010/main" val="20644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ictures\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8952"/>
            <a:ext cx="3657600" cy="2536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1039" y="309541"/>
            <a:ext cx="3741730" cy="646331"/>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নিচের ছবিগুলো লক্ষ্য কর</a:t>
            </a:r>
            <a:endParaRPr lang="en-US" sz="3600" dirty="0">
              <a:latin typeface="NikoshBAN" panose="02000000000000000000" pitchFamily="2" charset="0"/>
              <a:cs typeface="NikoshBAN" panose="02000000000000000000" pitchFamily="2" charset="0"/>
            </a:endParaRPr>
          </a:p>
        </p:txBody>
      </p:sp>
      <p:pic>
        <p:nvPicPr>
          <p:cNvPr id="3075" name="Picture 3" descr="C:\Users\HP\Pictures\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68952"/>
            <a:ext cx="3886199" cy="2536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P\Pictures\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71455"/>
            <a:ext cx="3886199" cy="280554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HP\Pictu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57600"/>
            <a:ext cx="3657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7"/>
                                        </p:tgtEl>
                                        <p:attrNameLst>
                                          <p:attrName>style.visibility</p:attrName>
                                        </p:attrNameLst>
                                      </p:cBhvr>
                                      <p:to>
                                        <p:strVal val="visible"/>
                                      </p:to>
                                    </p:set>
                                    <p:anim calcmode="lin" valueType="num">
                                      <p:cBhvr>
                                        <p:cTn id="26" dur="1000" fill="hold"/>
                                        <p:tgtEl>
                                          <p:spTgt spid="3077"/>
                                        </p:tgtEl>
                                        <p:attrNameLst>
                                          <p:attrName>ppt_w</p:attrName>
                                        </p:attrNameLst>
                                      </p:cBhvr>
                                      <p:tavLst>
                                        <p:tav tm="0">
                                          <p:val>
                                            <p:strVal val="#ppt_w*0.70"/>
                                          </p:val>
                                        </p:tav>
                                        <p:tav tm="100000">
                                          <p:val>
                                            <p:strVal val="#ppt_w"/>
                                          </p:val>
                                        </p:tav>
                                      </p:tavLst>
                                    </p:anim>
                                    <p:anim calcmode="lin" valueType="num">
                                      <p:cBhvr>
                                        <p:cTn id="27" dur="1000" fill="hold"/>
                                        <p:tgtEl>
                                          <p:spTgt spid="3077"/>
                                        </p:tgtEl>
                                        <p:attrNameLst>
                                          <p:attrName>ppt_h</p:attrName>
                                        </p:attrNameLst>
                                      </p:cBhvr>
                                      <p:tavLst>
                                        <p:tav tm="0">
                                          <p:val>
                                            <p:strVal val="#ppt_h"/>
                                          </p:val>
                                        </p:tav>
                                        <p:tav tm="100000">
                                          <p:val>
                                            <p:strVal val="#ppt_h"/>
                                          </p:val>
                                        </p:tav>
                                      </p:tavLst>
                                    </p:anim>
                                    <p:animEffect transition="in" filter="fade">
                                      <p:cBhvr>
                                        <p:cTn id="28" dur="10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 calcmode="lin" valueType="num">
                                      <p:cBhvr>
                                        <p:cTn id="33" dur="500" fill="hold"/>
                                        <p:tgtEl>
                                          <p:spTgt spid="3076"/>
                                        </p:tgtEl>
                                        <p:attrNameLst>
                                          <p:attrName>ppt_w</p:attrName>
                                        </p:attrNameLst>
                                      </p:cBhvr>
                                      <p:tavLst>
                                        <p:tav tm="0">
                                          <p:val>
                                            <p:fltVal val="0"/>
                                          </p:val>
                                        </p:tav>
                                        <p:tav tm="100000">
                                          <p:val>
                                            <p:strVal val="#ppt_w"/>
                                          </p:val>
                                        </p:tav>
                                      </p:tavLst>
                                    </p:anim>
                                    <p:anim calcmode="lin" valueType="num">
                                      <p:cBhvr>
                                        <p:cTn id="34" dur="500" fill="hold"/>
                                        <p:tgtEl>
                                          <p:spTgt spid="3076"/>
                                        </p:tgtEl>
                                        <p:attrNameLst>
                                          <p:attrName>ppt_h</p:attrName>
                                        </p:attrNameLst>
                                      </p:cBhvr>
                                      <p:tavLst>
                                        <p:tav tm="0">
                                          <p:val>
                                            <p:fltVal val="0"/>
                                          </p:val>
                                        </p:tav>
                                        <p:tav tm="100000">
                                          <p:val>
                                            <p:strVal val="#ppt_h"/>
                                          </p:val>
                                        </p:tav>
                                      </p:tavLst>
                                    </p:anim>
                                    <p:animEffect transition="in" filter="fade">
                                      <p:cBhvr>
                                        <p:cTn id="3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376" y="5401049"/>
            <a:ext cx="5339923"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এরা সাধারনত পুস্তকের ভাষায় কথা বলে</a:t>
            </a:r>
            <a:r>
              <a:rPr lang="bn-IN" sz="3200" dirty="0" smtClean="0"/>
              <a:t>।</a:t>
            </a:r>
            <a:endParaRPr lang="en-US" sz="3200" dirty="0"/>
          </a:p>
        </p:txBody>
      </p:sp>
      <p:pic>
        <p:nvPicPr>
          <p:cNvPr id="3" name="Picture 2"/>
          <p:cNvPicPr>
            <a:picLocks noChangeAspect="1"/>
          </p:cNvPicPr>
          <p:nvPr/>
        </p:nvPicPr>
        <p:blipFill>
          <a:blip r:embed="rId2"/>
          <a:stretch>
            <a:fillRect/>
          </a:stretch>
        </p:blipFill>
        <p:spPr>
          <a:xfrm>
            <a:off x="838200" y="600515"/>
            <a:ext cx="7696200" cy="4123885"/>
          </a:xfrm>
          <a:prstGeom prst="rect">
            <a:avLst/>
          </a:prstGeom>
        </p:spPr>
      </p:pic>
    </p:spTree>
    <p:extLst>
      <p:ext uri="{BB962C8B-B14F-4D97-AF65-F5344CB8AC3E}">
        <p14:creationId xmlns:p14="http://schemas.microsoft.com/office/powerpoint/2010/main" val="15528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33400"/>
            <a:ext cx="2411238" cy="769441"/>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জোড়ায় কাজ</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2057400" y="2514600"/>
            <a:ext cx="6772667"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বহিপীর বলতে কি বুঝ?</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97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1" y="1828800"/>
            <a:ext cx="6400800" cy="1754326"/>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সমাধানঃ </a:t>
            </a:r>
          </a:p>
          <a:p>
            <a:r>
              <a:rPr lang="bn-IN" sz="3200" dirty="0" smtClean="0">
                <a:latin typeface="NikoshBAN" panose="02000000000000000000" pitchFamily="2" charset="0"/>
                <a:cs typeface="NikoshBAN" panose="02000000000000000000" pitchFamily="2" charset="0"/>
              </a:rPr>
              <a:t>কথাবার্তায় পুস্তকের ভাষা ব্যবহার করার কারনে </a:t>
            </a:r>
            <a:r>
              <a:rPr lang="bn-IN" sz="3200" dirty="0" smtClean="0">
                <a:latin typeface="NikoshBAN" panose="02000000000000000000" pitchFamily="2" charset="0"/>
                <a:cs typeface="NikoshBAN" panose="02000000000000000000" pitchFamily="2" charset="0"/>
              </a:rPr>
              <a:t>নাটকে পীর </a:t>
            </a:r>
            <a:r>
              <a:rPr lang="bn-IN" sz="3200" dirty="0" smtClean="0">
                <a:latin typeface="NikoshBAN" panose="02000000000000000000" pitchFamily="2" charset="0"/>
                <a:cs typeface="NikoshBAN" panose="02000000000000000000" pitchFamily="2" charset="0"/>
              </a:rPr>
              <a:t>সাহেবকে বহিপীর বলা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78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3895618" cy="523220"/>
          </a:xfrm>
          <a:prstGeom prst="rect">
            <a:avLst/>
          </a:prstGeom>
          <a:noFill/>
        </p:spPr>
        <p:txBody>
          <a:bodyPr wrap="none" rtlCol="0">
            <a:spAutoFit/>
          </a:bodyPr>
          <a:lstStyle/>
          <a:p>
            <a:r>
              <a:rPr lang="bn-IN" sz="2800" dirty="0" smtClean="0">
                <a:latin typeface="NikoshBAN" panose="02000000000000000000" pitchFamily="2" charset="0"/>
                <a:cs typeface="NikoshBAN" panose="02000000000000000000" pitchFamily="2" charset="0"/>
              </a:rPr>
              <a:t>আবারো নিচের ছবিগুলো লক্ষ্য কর</a:t>
            </a:r>
            <a:endParaRPr lang="en-US" sz="2800" dirty="0">
              <a:latin typeface="NikoshBAN" panose="02000000000000000000" pitchFamily="2" charset="0"/>
              <a:cs typeface="NikoshBAN" panose="02000000000000000000" pitchFamily="2" charset="0"/>
            </a:endParaRPr>
          </a:p>
        </p:txBody>
      </p:sp>
      <p:pic>
        <p:nvPicPr>
          <p:cNvPr id="4099" name="Picture 3" descr="C:\Users\HP\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48183"/>
            <a:ext cx="2514600" cy="22284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Pictures\imag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873212"/>
            <a:ext cx="2466975" cy="23751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HP\Pictur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73210"/>
            <a:ext cx="2543417" cy="23751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HP\Picture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039091"/>
            <a:ext cx="2590800" cy="223750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HP\Pictures\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066800"/>
            <a:ext cx="24669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HP\Pictures\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1" y="3873211"/>
            <a:ext cx="2701636" cy="237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103"/>
                                        </p:tgtEl>
                                        <p:attrNameLst>
                                          <p:attrName>style.visibility</p:attrName>
                                        </p:attrNameLst>
                                      </p:cBhvr>
                                      <p:to>
                                        <p:strVal val="visible"/>
                                      </p:to>
                                    </p:set>
                                    <p:anim calcmode="lin" valueType="num">
                                      <p:cBhvr>
                                        <p:cTn id="14" dur="500" fill="hold"/>
                                        <p:tgtEl>
                                          <p:spTgt spid="4103"/>
                                        </p:tgtEl>
                                        <p:attrNameLst>
                                          <p:attrName>ppt_w</p:attrName>
                                        </p:attrNameLst>
                                      </p:cBhvr>
                                      <p:tavLst>
                                        <p:tav tm="0">
                                          <p:val>
                                            <p:fltVal val="0"/>
                                          </p:val>
                                        </p:tav>
                                        <p:tav tm="100000">
                                          <p:val>
                                            <p:strVal val="#ppt_w"/>
                                          </p:val>
                                        </p:tav>
                                      </p:tavLst>
                                    </p:anim>
                                    <p:anim calcmode="lin" valueType="num">
                                      <p:cBhvr>
                                        <p:cTn id="15" dur="500" fill="hold"/>
                                        <p:tgtEl>
                                          <p:spTgt spid="4103"/>
                                        </p:tgtEl>
                                        <p:attrNameLst>
                                          <p:attrName>ppt_h</p:attrName>
                                        </p:attrNameLst>
                                      </p:cBhvr>
                                      <p:tavLst>
                                        <p:tav tm="0">
                                          <p:val>
                                            <p:fltVal val="0"/>
                                          </p:val>
                                        </p:tav>
                                        <p:tav tm="100000">
                                          <p:val>
                                            <p:strVal val="#ppt_h"/>
                                          </p:val>
                                        </p:tav>
                                      </p:tavLst>
                                    </p:anim>
                                    <p:anim calcmode="lin" valueType="num">
                                      <p:cBhvr>
                                        <p:cTn id="16" dur="500" fill="hold"/>
                                        <p:tgtEl>
                                          <p:spTgt spid="4103"/>
                                        </p:tgtEl>
                                        <p:attrNameLst>
                                          <p:attrName>style.rotation</p:attrName>
                                        </p:attrNameLst>
                                      </p:cBhvr>
                                      <p:tavLst>
                                        <p:tav tm="0">
                                          <p:val>
                                            <p:fltVal val="360"/>
                                          </p:val>
                                        </p:tav>
                                        <p:tav tm="100000">
                                          <p:val>
                                            <p:fltVal val="0"/>
                                          </p:val>
                                        </p:tav>
                                      </p:tavLst>
                                    </p:anim>
                                    <p:animEffect transition="in" filter="fade">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800" decel="100000"/>
                                        <p:tgtEl>
                                          <p:spTgt spid="4099"/>
                                        </p:tgtEl>
                                      </p:cBhvr>
                                    </p:animEffect>
                                    <p:anim calcmode="lin" valueType="num">
                                      <p:cBhvr>
                                        <p:cTn id="23" dur="800" decel="100000" fill="hold"/>
                                        <p:tgtEl>
                                          <p:spTgt spid="4099"/>
                                        </p:tgtEl>
                                        <p:attrNameLst>
                                          <p:attrName>style.rotation</p:attrName>
                                        </p:attrNameLst>
                                      </p:cBhvr>
                                      <p:tavLst>
                                        <p:tav tm="0">
                                          <p:val>
                                            <p:fltVal val="-90"/>
                                          </p:val>
                                        </p:tav>
                                        <p:tav tm="100000">
                                          <p:val>
                                            <p:fltVal val="0"/>
                                          </p:val>
                                        </p:tav>
                                      </p:tavLst>
                                    </p:anim>
                                    <p:anim calcmode="lin" valueType="num">
                                      <p:cBhvr>
                                        <p:cTn id="24" dur="800" decel="100000" fill="hold"/>
                                        <p:tgtEl>
                                          <p:spTgt spid="4099"/>
                                        </p:tgtEl>
                                        <p:attrNameLst>
                                          <p:attrName>ppt_x</p:attrName>
                                        </p:attrNameLst>
                                      </p:cBhvr>
                                      <p:tavLst>
                                        <p:tav tm="0">
                                          <p:val>
                                            <p:strVal val="#ppt_x+0.4"/>
                                          </p:val>
                                        </p:tav>
                                        <p:tav tm="100000">
                                          <p:val>
                                            <p:strVal val="#ppt_x-0.05"/>
                                          </p:val>
                                        </p:tav>
                                      </p:tavLst>
                                    </p:anim>
                                    <p:anim calcmode="lin" valueType="num">
                                      <p:cBhvr>
                                        <p:cTn id="25" dur="800" decel="100000" fill="hold"/>
                                        <p:tgtEl>
                                          <p:spTgt spid="409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1000"/>
                                        <p:tgtEl>
                                          <p:spTgt spid="4102"/>
                                        </p:tgtEl>
                                      </p:cBhvr>
                                    </p:animEffect>
                                    <p:anim calcmode="lin" valueType="num">
                                      <p:cBhvr>
                                        <p:cTn id="33" dur="1000" fill="hold"/>
                                        <p:tgtEl>
                                          <p:spTgt spid="4102"/>
                                        </p:tgtEl>
                                        <p:attrNameLst>
                                          <p:attrName>ppt_x</p:attrName>
                                        </p:attrNameLst>
                                      </p:cBhvr>
                                      <p:tavLst>
                                        <p:tav tm="0">
                                          <p:val>
                                            <p:strVal val="#ppt_x"/>
                                          </p:val>
                                        </p:tav>
                                        <p:tav tm="100000">
                                          <p:val>
                                            <p:strVal val="#ppt_x"/>
                                          </p:val>
                                        </p:tav>
                                      </p:tavLst>
                                    </p:anim>
                                    <p:anim calcmode="lin" valueType="num">
                                      <p:cBhvr>
                                        <p:cTn id="3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p:cTn id="39" dur="500" fill="hold"/>
                                        <p:tgtEl>
                                          <p:spTgt spid="4100"/>
                                        </p:tgtEl>
                                        <p:attrNameLst>
                                          <p:attrName>ppt_w</p:attrName>
                                        </p:attrNameLst>
                                      </p:cBhvr>
                                      <p:tavLst>
                                        <p:tav tm="0">
                                          <p:val>
                                            <p:fltVal val="0"/>
                                          </p:val>
                                        </p:tav>
                                        <p:tav tm="100000">
                                          <p:val>
                                            <p:strVal val="#ppt_w"/>
                                          </p:val>
                                        </p:tav>
                                      </p:tavLst>
                                    </p:anim>
                                    <p:anim calcmode="lin" valueType="num">
                                      <p:cBhvr>
                                        <p:cTn id="40"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108"/>
                                        </p:tgtEl>
                                        <p:attrNameLst>
                                          <p:attrName>style.visibility</p:attrName>
                                        </p:attrNameLst>
                                      </p:cBhvr>
                                      <p:to>
                                        <p:strVal val="visible"/>
                                      </p:to>
                                    </p:set>
                                    <p:animEffect transition="in" filter="wipe(down)">
                                      <p:cBhvr>
                                        <p:cTn id="45" dur="580">
                                          <p:stCondLst>
                                            <p:cond delay="0"/>
                                          </p:stCondLst>
                                        </p:cTn>
                                        <p:tgtEl>
                                          <p:spTgt spid="4108"/>
                                        </p:tgtEl>
                                      </p:cBhvr>
                                    </p:animEffect>
                                    <p:anim calcmode="lin" valueType="num">
                                      <p:cBhvr>
                                        <p:cTn id="46" dur="1822" tmFilter="0,0; 0.14,0.36; 0.43,0.73; 0.71,0.91; 1.0,1.0">
                                          <p:stCondLst>
                                            <p:cond delay="0"/>
                                          </p:stCondLst>
                                        </p:cTn>
                                        <p:tgtEl>
                                          <p:spTgt spid="410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10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10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10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108"/>
                                        </p:tgtEl>
                                        <p:attrNameLst>
                                          <p:attrName>ppt_y</p:attrName>
                                        </p:attrNameLst>
                                      </p:cBhvr>
                                      <p:tavLst>
                                        <p:tav tm="0" fmla="#ppt_y-sin(pi*$)/81">
                                          <p:val>
                                            <p:fltVal val="0"/>
                                          </p:val>
                                        </p:tav>
                                        <p:tav tm="100000">
                                          <p:val>
                                            <p:fltVal val="1"/>
                                          </p:val>
                                        </p:tav>
                                      </p:tavLst>
                                    </p:anim>
                                    <p:animScale>
                                      <p:cBhvr>
                                        <p:cTn id="51" dur="26">
                                          <p:stCondLst>
                                            <p:cond delay="650"/>
                                          </p:stCondLst>
                                        </p:cTn>
                                        <p:tgtEl>
                                          <p:spTgt spid="4108"/>
                                        </p:tgtEl>
                                      </p:cBhvr>
                                      <p:to x="100000" y="60000"/>
                                    </p:animScale>
                                    <p:animScale>
                                      <p:cBhvr>
                                        <p:cTn id="52" dur="166" decel="50000">
                                          <p:stCondLst>
                                            <p:cond delay="676"/>
                                          </p:stCondLst>
                                        </p:cTn>
                                        <p:tgtEl>
                                          <p:spTgt spid="4108"/>
                                        </p:tgtEl>
                                      </p:cBhvr>
                                      <p:to x="100000" y="100000"/>
                                    </p:animScale>
                                    <p:animScale>
                                      <p:cBhvr>
                                        <p:cTn id="53" dur="26">
                                          <p:stCondLst>
                                            <p:cond delay="1312"/>
                                          </p:stCondLst>
                                        </p:cTn>
                                        <p:tgtEl>
                                          <p:spTgt spid="4108"/>
                                        </p:tgtEl>
                                      </p:cBhvr>
                                      <p:to x="100000" y="80000"/>
                                    </p:animScale>
                                    <p:animScale>
                                      <p:cBhvr>
                                        <p:cTn id="54" dur="166" decel="50000">
                                          <p:stCondLst>
                                            <p:cond delay="1338"/>
                                          </p:stCondLst>
                                        </p:cTn>
                                        <p:tgtEl>
                                          <p:spTgt spid="4108"/>
                                        </p:tgtEl>
                                      </p:cBhvr>
                                      <p:to x="100000" y="100000"/>
                                    </p:animScale>
                                    <p:animScale>
                                      <p:cBhvr>
                                        <p:cTn id="55" dur="26">
                                          <p:stCondLst>
                                            <p:cond delay="1642"/>
                                          </p:stCondLst>
                                        </p:cTn>
                                        <p:tgtEl>
                                          <p:spTgt spid="4108"/>
                                        </p:tgtEl>
                                      </p:cBhvr>
                                      <p:to x="100000" y="90000"/>
                                    </p:animScale>
                                    <p:animScale>
                                      <p:cBhvr>
                                        <p:cTn id="56" dur="166" decel="50000">
                                          <p:stCondLst>
                                            <p:cond delay="1668"/>
                                          </p:stCondLst>
                                        </p:cTn>
                                        <p:tgtEl>
                                          <p:spTgt spid="4108"/>
                                        </p:tgtEl>
                                      </p:cBhvr>
                                      <p:to x="100000" y="100000"/>
                                    </p:animScale>
                                    <p:animScale>
                                      <p:cBhvr>
                                        <p:cTn id="57" dur="26">
                                          <p:stCondLst>
                                            <p:cond delay="1808"/>
                                          </p:stCondLst>
                                        </p:cTn>
                                        <p:tgtEl>
                                          <p:spTgt spid="4108"/>
                                        </p:tgtEl>
                                      </p:cBhvr>
                                      <p:to x="100000" y="95000"/>
                                    </p:animScale>
                                    <p:animScale>
                                      <p:cBhvr>
                                        <p:cTn id="58" dur="166" decel="50000">
                                          <p:stCondLst>
                                            <p:cond delay="1834"/>
                                          </p:stCondLst>
                                        </p:cTn>
                                        <p:tgtEl>
                                          <p:spTgt spid="410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4101"/>
                                        </p:tgtEl>
                                        <p:attrNameLst>
                                          <p:attrName>style.visibility</p:attrName>
                                        </p:attrNameLst>
                                      </p:cBhvr>
                                      <p:to>
                                        <p:strVal val="visible"/>
                                      </p:to>
                                    </p:set>
                                    <p:anim calcmode="lin" valueType="num">
                                      <p:cBhvr>
                                        <p:cTn id="63" dur="1000" fill="hold"/>
                                        <p:tgtEl>
                                          <p:spTgt spid="4101"/>
                                        </p:tgtEl>
                                        <p:attrNameLst>
                                          <p:attrName>ppt_w</p:attrName>
                                        </p:attrNameLst>
                                      </p:cBhvr>
                                      <p:tavLst>
                                        <p:tav tm="0">
                                          <p:val>
                                            <p:fltVal val="0"/>
                                          </p:val>
                                        </p:tav>
                                        <p:tav tm="100000">
                                          <p:val>
                                            <p:strVal val="#ppt_w"/>
                                          </p:val>
                                        </p:tav>
                                      </p:tavLst>
                                    </p:anim>
                                    <p:anim calcmode="lin" valueType="num">
                                      <p:cBhvr>
                                        <p:cTn id="64" dur="1000" fill="hold"/>
                                        <p:tgtEl>
                                          <p:spTgt spid="4101"/>
                                        </p:tgtEl>
                                        <p:attrNameLst>
                                          <p:attrName>ppt_h</p:attrName>
                                        </p:attrNameLst>
                                      </p:cBhvr>
                                      <p:tavLst>
                                        <p:tav tm="0">
                                          <p:val>
                                            <p:fltVal val="0"/>
                                          </p:val>
                                        </p:tav>
                                        <p:tav tm="100000">
                                          <p:val>
                                            <p:strVal val="#ppt_h"/>
                                          </p:val>
                                        </p:tav>
                                      </p:tavLst>
                                    </p:anim>
                                    <p:anim calcmode="lin" valueType="num">
                                      <p:cBhvr>
                                        <p:cTn id="65"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284018" y="2781806"/>
            <a:ext cx="5562600" cy="2985433"/>
          </a:xfrm>
          <a:prstGeom prst="rect">
            <a:avLst/>
          </a:prstGeom>
          <a:blipFill>
            <a:blip r:embed="rId2"/>
            <a:tile tx="0" ty="0" sx="100000" sy="100000" flip="none" algn="tl"/>
          </a:blipFill>
          <a:ln w="57150">
            <a:solidFill>
              <a:srgbClr val="0000C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মেহেদী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মানিক</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পদবী</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সহকারী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শিক্ষক</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আইসিটি</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স্কুল</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কাপাশিয়া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উচ্চ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বিদ্যালয়</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উপজেলা</a:t>
            </a:r>
            <a:r>
              <a:rPr lang="en-US" sz="3200" dirty="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পবা</a:t>
            </a:r>
            <a:r>
              <a:rPr lang="bn-IN"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জেলা</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রাজশাহী</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মোবাইল</a:t>
            </a:r>
            <a:r>
              <a:rPr lang="en-US" sz="3200" dirty="0">
                <a:latin typeface="NikoshBAN" panose="02000000000000000000" pitchFamily="2" charset="0"/>
                <a:cs typeface="NikoshBAN" panose="02000000000000000000" pitchFamily="2" charset="0"/>
              </a:rPr>
              <a:t> – ০১৭১৪৬০২২৬৭</a:t>
            </a:r>
          </a:p>
          <a:p>
            <a:pPr>
              <a:defRPr/>
            </a:pPr>
            <a:r>
              <a:rPr lang="en-US" sz="2000" dirty="0">
                <a:latin typeface="Arial" panose="020B0604020202020204" pitchFamily="34" charset="0"/>
                <a:cs typeface="Arial" panose="020B0604020202020204" pitchFamily="34" charset="0"/>
              </a:rPr>
              <a:t>E-mail: </a:t>
            </a:r>
            <a:r>
              <a:rPr lang="en-US" sz="2000" dirty="0" smtClean="0">
                <a:latin typeface="Arial" panose="020B0604020202020204" pitchFamily="34" charset="0"/>
                <a:cs typeface="Arial" panose="020B0604020202020204" pitchFamily="34" charset="0"/>
              </a:rPr>
              <a:t>mehedihasanmanik79@gmail.com</a:t>
            </a:r>
            <a:endParaRPr lang="en-US" sz="2000" dirty="0">
              <a:latin typeface="Arial" panose="020B0604020202020204" pitchFamily="34" charset="0"/>
              <a:cs typeface="Arial" panose="020B0604020202020204" pitchFamily="34" charset="0"/>
            </a:endParaRPr>
          </a:p>
          <a:p>
            <a:endParaRPr lang="bn-BD" sz="800" dirty="0" smtClean="0">
              <a:latin typeface="NikoshBAN" panose="02000000000000000000" pitchFamily="2" charset="0"/>
              <a:cs typeface="NikoshBAN" panose="02000000000000000000" pitchFamily="2" charset="0"/>
            </a:endParaRPr>
          </a:p>
        </p:txBody>
      </p:sp>
      <p:sp>
        <p:nvSpPr>
          <p:cNvPr id="7" name="Horizontal Scroll 6"/>
          <p:cNvSpPr/>
          <p:nvPr/>
        </p:nvSpPr>
        <p:spPr>
          <a:xfrm>
            <a:off x="1364673" y="0"/>
            <a:ext cx="4800600" cy="2286000"/>
          </a:xfrm>
          <a:prstGeom prst="horizontalScroll">
            <a:avLst>
              <a:gd name="adj" fmla="val 17518"/>
            </a:avLst>
          </a:prstGeom>
          <a:blipFill>
            <a:blip r:embed="rId2"/>
            <a:tile tx="0" ty="0" sx="100000" sy="100000" flip="none" algn="tl"/>
          </a:blipFill>
          <a:ln w="57150">
            <a:solidFill>
              <a:srgbClr val="C0000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smtClean="0">
              <a:solidFill>
                <a:srgbClr val="7030A0"/>
              </a:solidFill>
              <a:latin typeface="NikoshBAN" pitchFamily="2" charset="0"/>
              <a:cs typeface="NikoshBAN" pitchFamily="2" charset="0"/>
            </a:endParaRPr>
          </a:p>
          <a:p>
            <a:pPr algn="ctr"/>
            <a:r>
              <a:rPr lang="bn-BD" sz="7200" dirty="0" smtClean="0">
                <a:solidFill>
                  <a:srgbClr val="7030A0"/>
                </a:solidFill>
                <a:latin typeface="NikoshBAN" pitchFamily="2" charset="0"/>
                <a:cs typeface="NikoshBAN" pitchFamily="2" charset="0"/>
              </a:rPr>
              <a:t>উপস্থাপনায়</a:t>
            </a:r>
          </a:p>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86000"/>
            <a:ext cx="2971800" cy="3657600"/>
          </a:xfrm>
          <a:prstGeom prst="rect">
            <a:avLst/>
          </a:prstGeom>
        </p:spPr>
      </p:pic>
    </p:spTree>
    <p:extLst>
      <p:ext uri="{BB962C8B-B14F-4D97-AF65-F5344CB8AC3E}">
        <p14:creationId xmlns:p14="http://schemas.microsoft.com/office/powerpoint/2010/main" val="994989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arn(inVertic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arn(inVertic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barn(inVertic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barn(inVertical)">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3895618" cy="523220"/>
          </a:xfrm>
          <a:prstGeom prst="rect">
            <a:avLst/>
          </a:prstGeom>
          <a:noFill/>
        </p:spPr>
        <p:txBody>
          <a:bodyPr wrap="none" rtlCol="0">
            <a:spAutoFit/>
          </a:bodyPr>
          <a:lstStyle/>
          <a:p>
            <a:r>
              <a:rPr lang="bn-IN" sz="2800" dirty="0" smtClean="0">
                <a:latin typeface="NikoshBAN" panose="02000000000000000000" pitchFamily="2" charset="0"/>
                <a:cs typeface="NikoshBAN" panose="02000000000000000000" pitchFamily="2" charset="0"/>
              </a:rPr>
              <a:t>আবারো নিচের ছবিগুলো লক্ষ্য কর</a:t>
            </a:r>
            <a:endParaRPr lang="en-US" sz="2800" dirty="0">
              <a:latin typeface="NikoshBAN" panose="02000000000000000000" pitchFamily="2" charset="0"/>
              <a:cs typeface="NikoshBAN" panose="02000000000000000000" pitchFamily="2" charset="0"/>
            </a:endParaRPr>
          </a:p>
        </p:txBody>
      </p:sp>
      <p:pic>
        <p:nvPicPr>
          <p:cNvPr id="4098" name="Picture 2" descr="C:\Users\HP\Pictures\c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142998"/>
            <a:ext cx="26670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HP\Pictures\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599"/>
            <a:ext cx="2667000" cy="225006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HP\Pictures\k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2590800" cy="225006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HP\Pictures\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564" y="1142997"/>
            <a:ext cx="2701636"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HP\Pictures\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42999"/>
            <a:ext cx="25908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HP\Pictures\m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3708" y="3657600"/>
            <a:ext cx="2715491" cy="22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fade">
                                      <p:cBhvr>
                                        <p:cTn id="12" dur="2000"/>
                                        <p:tgtEl>
                                          <p:spTgt spid="4107"/>
                                        </p:tgtEl>
                                      </p:cBhvr>
                                    </p:animEffect>
                                    <p:anim calcmode="lin" valueType="num">
                                      <p:cBhvr>
                                        <p:cTn id="13" dur="2000" fill="hold"/>
                                        <p:tgtEl>
                                          <p:spTgt spid="4107"/>
                                        </p:tgtEl>
                                        <p:attrNameLst>
                                          <p:attrName>style.rotation</p:attrName>
                                        </p:attrNameLst>
                                      </p:cBhvr>
                                      <p:tavLst>
                                        <p:tav tm="0">
                                          <p:val>
                                            <p:fltVal val="720"/>
                                          </p:val>
                                        </p:tav>
                                        <p:tav tm="100000">
                                          <p:val>
                                            <p:fltVal val="0"/>
                                          </p:val>
                                        </p:tav>
                                      </p:tavLst>
                                    </p:anim>
                                    <p:anim calcmode="lin" valueType="num">
                                      <p:cBhvr>
                                        <p:cTn id="14" dur="2000" fill="hold"/>
                                        <p:tgtEl>
                                          <p:spTgt spid="4107"/>
                                        </p:tgtEl>
                                        <p:attrNameLst>
                                          <p:attrName>ppt_h</p:attrName>
                                        </p:attrNameLst>
                                      </p:cBhvr>
                                      <p:tavLst>
                                        <p:tav tm="0">
                                          <p:val>
                                            <p:fltVal val="0"/>
                                          </p:val>
                                        </p:tav>
                                        <p:tav tm="100000">
                                          <p:val>
                                            <p:strVal val="#ppt_h"/>
                                          </p:val>
                                        </p:tav>
                                      </p:tavLst>
                                    </p:anim>
                                    <p:anim calcmode="lin" valueType="num">
                                      <p:cBhvr>
                                        <p:cTn id="15" dur="2000" fill="hold"/>
                                        <p:tgtEl>
                                          <p:spTgt spid="410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2000"/>
                                        <p:tgtEl>
                                          <p:spTgt spid="4098"/>
                                        </p:tgtEl>
                                      </p:cBhvr>
                                    </p:animEffect>
                                    <p:anim calcmode="lin" valueType="num">
                                      <p:cBhvr>
                                        <p:cTn id="21" dur="2000" fill="hold"/>
                                        <p:tgtEl>
                                          <p:spTgt spid="4098"/>
                                        </p:tgtEl>
                                        <p:attrNameLst>
                                          <p:attrName>ppt_w</p:attrName>
                                        </p:attrNameLst>
                                      </p:cBhvr>
                                      <p:tavLst>
                                        <p:tav tm="0" fmla="#ppt_w*sin(2.5*pi*$)">
                                          <p:val>
                                            <p:fltVal val="0"/>
                                          </p:val>
                                        </p:tav>
                                        <p:tav tm="100000">
                                          <p:val>
                                            <p:fltVal val="1"/>
                                          </p:val>
                                        </p:tav>
                                      </p:tavLst>
                                    </p:anim>
                                    <p:anim calcmode="lin" valueType="num">
                                      <p:cBhvr>
                                        <p:cTn id="22"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Scale>
                                      <p:cBhvr>
                                        <p:cTn id="27" dur="1000" decel="50000" fill="hold">
                                          <p:stCondLst>
                                            <p:cond delay="0"/>
                                          </p:stCondLst>
                                        </p:cTn>
                                        <p:tgtEl>
                                          <p:spTgt spid="4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106"/>
                                        </p:tgtEl>
                                        <p:attrNameLst>
                                          <p:attrName>ppt_x</p:attrName>
                                          <p:attrName>ppt_y</p:attrName>
                                        </p:attrNameLst>
                                      </p:cBhvr>
                                    </p:animMotion>
                                    <p:animEffect transition="in" filter="fade">
                                      <p:cBhvr>
                                        <p:cTn id="29" dur="1000"/>
                                        <p:tgtEl>
                                          <p:spTgt spid="410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105"/>
                                        </p:tgtEl>
                                        <p:attrNameLst>
                                          <p:attrName>style.visibility</p:attrName>
                                        </p:attrNameLst>
                                      </p:cBhvr>
                                      <p:to>
                                        <p:strVal val="visible"/>
                                      </p:to>
                                    </p:set>
                                    <p:anim calcmode="lin" valueType="num">
                                      <p:cBhvr>
                                        <p:cTn id="34" dur="1000" fill="hold"/>
                                        <p:tgtEl>
                                          <p:spTgt spid="4105"/>
                                        </p:tgtEl>
                                        <p:attrNameLst>
                                          <p:attrName>ppt_w</p:attrName>
                                        </p:attrNameLst>
                                      </p:cBhvr>
                                      <p:tavLst>
                                        <p:tav tm="0">
                                          <p:val>
                                            <p:fltVal val="0"/>
                                          </p:val>
                                        </p:tav>
                                        <p:tav tm="100000">
                                          <p:val>
                                            <p:strVal val="#ppt_w"/>
                                          </p:val>
                                        </p:tav>
                                      </p:tavLst>
                                    </p:anim>
                                    <p:anim calcmode="lin" valueType="num">
                                      <p:cBhvr>
                                        <p:cTn id="35" dur="1000" fill="hold"/>
                                        <p:tgtEl>
                                          <p:spTgt spid="4105"/>
                                        </p:tgtEl>
                                        <p:attrNameLst>
                                          <p:attrName>ppt_h</p:attrName>
                                        </p:attrNameLst>
                                      </p:cBhvr>
                                      <p:tavLst>
                                        <p:tav tm="0">
                                          <p:val>
                                            <p:fltVal val="0"/>
                                          </p:val>
                                        </p:tav>
                                        <p:tav tm="100000">
                                          <p:val>
                                            <p:strVal val="#ppt_h"/>
                                          </p:val>
                                        </p:tav>
                                      </p:tavLst>
                                    </p:anim>
                                    <p:anim calcmode="lin" valueType="num">
                                      <p:cBhvr>
                                        <p:cTn id="36" dur="1000" fill="hold"/>
                                        <p:tgtEl>
                                          <p:spTgt spid="4105"/>
                                        </p:tgtEl>
                                        <p:attrNameLst>
                                          <p:attrName>style.rotation</p:attrName>
                                        </p:attrNameLst>
                                      </p:cBhvr>
                                      <p:tavLst>
                                        <p:tav tm="0">
                                          <p:val>
                                            <p:fltVal val="90"/>
                                          </p:val>
                                        </p:tav>
                                        <p:tav tm="100000">
                                          <p:val>
                                            <p:fltVal val="0"/>
                                          </p:val>
                                        </p:tav>
                                      </p:tavLst>
                                    </p:anim>
                                    <p:animEffect transition="in" filter="fade">
                                      <p:cBhvr>
                                        <p:cTn id="37" dur="1000"/>
                                        <p:tgtEl>
                                          <p:spTgt spid="4105"/>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Effect transition="in" filter="plus(in)">
                                      <p:cBhvr>
                                        <p:cTn id="42" dur="2000"/>
                                        <p:tgtEl>
                                          <p:spTgt spid="4104"/>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wedge">
                                      <p:cBhvr>
                                        <p:cTn id="4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762000"/>
            <a:ext cx="2637260" cy="923330"/>
          </a:xfrm>
          <a:prstGeom prst="rect">
            <a:avLst/>
          </a:prstGeom>
          <a:noFill/>
        </p:spPr>
        <p:txBody>
          <a:bodyPr wrap="none" rtlCol="0">
            <a:spAutoFit/>
          </a:bodyPr>
          <a:lstStyle/>
          <a:p>
            <a:r>
              <a:rPr lang="bn-IN" sz="5400" dirty="0" smtClean="0">
                <a:latin typeface="NikoshBAN" panose="02000000000000000000" pitchFamily="2" charset="0"/>
                <a:cs typeface="NikoshBAN" panose="02000000000000000000" pitchFamily="2" charset="0"/>
              </a:rPr>
              <a:t>দলীয় কাজ </a:t>
            </a:r>
            <a:endParaRPr lang="en-US" sz="5400" dirty="0">
              <a:latin typeface="NikoshBAN" panose="02000000000000000000" pitchFamily="2" charset="0"/>
              <a:cs typeface="NikoshBAN" panose="02000000000000000000" pitchFamily="2" charset="0"/>
            </a:endParaRPr>
          </a:p>
        </p:txBody>
      </p:sp>
      <p:sp>
        <p:nvSpPr>
          <p:cNvPr id="4" name="TextBox 3"/>
          <p:cNvSpPr txBox="1"/>
          <p:nvPr/>
        </p:nvSpPr>
        <p:spPr>
          <a:xfrm>
            <a:off x="381000" y="2503266"/>
            <a:ext cx="8226630" cy="1600438"/>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অশিক্ষিত মানুষের কাছে পীরেরা কিভাবে </a:t>
            </a:r>
            <a:r>
              <a:rPr lang="bn-IN" sz="4000" dirty="0" smtClean="0">
                <a:latin typeface="NikoshBAN" panose="02000000000000000000" pitchFamily="2" charset="0"/>
                <a:cs typeface="NikoshBAN" panose="02000000000000000000" pitchFamily="2" charset="0"/>
              </a:rPr>
              <a:t>ধর্ম ব্যবসা </a:t>
            </a:r>
            <a:r>
              <a:rPr lang="bn-IN" sz="4000" dirty="0">
                <a:latin typeface="NikoshBAN" panose="02000000000000000000" pitchFamily="2" charset="0"/>
                <a:cs typeface="NikoshBAN" panose="02000000000000000000" pitchFamily="2" charset="0"/>
              </a:rPr>
              <a:t>করে তা </a:t>
            </a:r>
            <a:r>
              <a:rPr lang="bn-IN" sz="4000" dirty="0" smtClean="0">
                <a:latin typeface="NikoshBAN" panose="02000000000000000000" pitchFamily="2" charset="0"/>
                <a:cs typeface="NikoshBAN" panose="02000000000000000000" pitchFamily="2" charset="0"/>
              </a:rPr>
              <a:t>ব্যা</a:t>
            </a:r>
            <a:r>
              <a:rPr lang="bn-IN" sz="4000" dirty="0" smtClean="0">
                <a:latin typeface="NikoshBAN" panose="02000000000000000000" pitchFamily="2" charset="0"/>
                <a:cs typeface="NikoshBAN" panose="02000000000000000000" pitchFamily="2" charset="0"/>
              </a:rPr>
              <a:t>খ্যা </a:t>
            </a:r>
            <a:r>
              <a:rPr lang="bn-IN" sz="4000" dirty="0" smtClean="0">
                <a:latin typeface="NikoshBAN" panose="02000000000000000000" pitchFamily="2" charset="0"/>
                <a:cs typeface="NikoshBAN" panose="02000000000000000000" pitchFamily="2" charset="0"/>
              </a:rPr>
              <a:t>কর। </a:t>
            </a:r>
            <a:r>
              <a:rPr lang="bn-IN"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9235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88413"/>
            <a:ext cx="8762999" cy="3539430"/>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সমাধান- পীর </a:t>
            </a:r>
            <a:r>
              <a:rPr lang="bn-IN" sz="3200" dirty="0" smtClean="0">
                <a:latin typeface="NikoshBAN" panose="02000000000000000000" pitchFamily="2" charset="0"/>
                <a:cs typeface="NikoshBAN" panose="02000000000000000000" pitchFamily="2" charset="0"/>
              </a:rPr>
              <a:t>সাহেবরা অশিক্ষিত </a:t>
            </a:r>
            <a:r>
              <a:rPr lang="bn-IN" sz="3200" dirty="0" smtClean="0">
                <a:latin typeface="NikoshBAN" panose="02000000000000000000" pitchFamily="2" charset="0"/>
                <a:cs typeface="NikoshBAN" panose="02000000000000000000" pitchFamily="2" charset="0"/>
              </a:rPr>
              <a:t>সাধারণ মানুষের কুসংস্কার ও ধর্ম বিশ্বাসকে পুঁজি করে </a:t>
            </a:r>
            <a:r>
              <a:rPr lang="bn-IN" sz="3200" dirty="0" smtClean="0">
                <a:latin typeface="NikoshBAN" panose="02000000000000000000" pitchFamily="2" charset="0"/>
                <a:cs typeface="NikoshBAN" panose="02000000000000000000" pitchFamily="2" charset="0"/>
              </a:rPr>
              <a:t>তাদের </a:t>
            </a:r>
            <a:r>
              <a:rPr lang="bn-IN" sz="3200" dirty="0" smtClean="0">
                <a:latin typeface="NikoshBAN" panose="02000000000000000000" pitchFamily="2" charset="0"/>
                <a:cs typeface="NikoshBAN" panose="02000000000000000000" pitchFamily="2" charset="0"/>
              </a:rPr>
              <a:t>ধর্ম ব্যবসা পরিচালনা </a:t>
            </a:r>
            <a:r>
              <a:rPr lang="bn-IN" sz="3200" dirty="0" smtClean="0">
                <a:latin typeface="NikoshBAN" panose="02000000000000000000" pitchFamily="2" charset="0"/>
                <a:cs typeface="NikoshBAN" panose="02000000000000000000" pitchFamily="2" charset="0"/>
              </a:rPr>
              <a:t>করেন।</a:t>
            </a:r>
            <a:r>
              <a:rPr lang="bn-IN" sz="3200" dirty="0" smtClean="0">
                <a:latin typeface="NikoshBAN" panose="02000000000000000000" pitchFamily="2" charset="0"/>
                <a:cs typeface="NikoshBAN" panose="02000000000000000000" pitchFamily="2" charset="0"/>
              </a:rPr>
              <a:t>নাটকে একদিকে পীর সাহেব যেমন ধর্মীয় মুখোশ পরে মুরিদদের কাছ থেকে অর্থ সংগ্রহ করেন তেমনি রয়েছে তার নারীর প্রতি দূর্বার আকর্ষণ। এছাড়াও পীরেরা ধর্মের নামে দোহাই দিয়ে করে থাকেন অমানবিক চিকিৎসা নামক কাজটি। যাতে করে মানুষ নিঃস্ব হয়ে যাওয়া ছাড়াও মৃত্যু বরণও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88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09600"/>
            <a:ext cx="1521570" cy="769441"/>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মূল্যায়ন</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658525" y="1828800"/>
            <a:ext cx="7517289" cy="2585323"/>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১। বহিপীর নাটকটি কত সালে প্রকাশিত হয়?</a:t>
            </a:r>
          </a:p>
          <a:p>
            <a:r>
              <a:rPr lang="bn-IN" sz="2400" dirty="0" smtClean="0">
                <a:latin typeface="NikoshBAN" panose="02000000000000000000" pitchFamily="2" charset="0"/>
                <a:cs typeface="NikoshBAN" panose="02000000000000000000" pitchFamily="2" charset="0"/>
              </a:rPr>
              <a:t>(ক)১৯৫৮ (খ)১৯৫৯ (গ)১৯৬০ (ঘ)১৯৬১</a:t>
            </a:r>
          </a:p>
          <a:p>
            <a:r>
              <a:rPr lang="bn-IN" sz="2400" dirty="0" smtClean="0">
                <a:latin typeface="NikoshBAN" panose="02000000000000000000" pitchFamily="2" charset="0"/>
                <a:cs typeface="NikoshBAN" panose="02000000000000000000" pitchFamily="2" charset="0"/>
              </a:rPr>
              <a:t>উত্তরঃ </a:t>
            </a:r>
            <a:r>
              <a:rPr lang="bn-IN" sz="2400" dirty="0">
                <a:latin typeface="NikoshBAN" panose="02000000000000000000" pitchFamily="2" charset="0"/>
                <a:cs typeface="NikoshBAN" panose="02000000000000000000" pitchFamily="2" charset="0"/>
              </a:rPr>
              <a:t>(গ)১৯৬০ </a:t>
            </a:r>
            <a:r>
              <a:rPr lang="bn-IN" sz="2400" dirty="0" smtClean="0">
                <a:latin typeface="NikoshBAN" panose="02000000000000000000" pitchFamily="2" charset="0"/>
                <a:cs typeface="NikoshBAN" panose="02000000000000000000" pitchFamily="2" charset="0"/>
              </a:rPr>
              <a:t>সালে।</a:t>
            </a:r>
          </a:p>
          <a:p>
            <a:r>
              <a:rPr lang="bn-IN" sz="2400" dirty="0" smtClean="0">
                <a:latin typeface="NikoshBAN" panose="02000000000000000000" pitchFamily="2" charset="0"/>
                <a:cs typeface="NikoshBAN" panose="02000000000000000000" pitchFamily="2" charset="0"/>
              </a:rPr>
              <a:t>২।১৯৮৪ সালে তিনি কি পুরুষ্কারে ভূষিত হন? </a:t>
            </a:r>
          </a:p>
          <a:p>
            <a:r>
              <a:rPr lang="bn-IN" sz="2400" dirty="0" smtClean="0">
                <a:latin typeface="NikoshBAN" panose="02000000000000000000" pitchFamily="2" charset="0"/>
                <a:cs typeface="NikoshBAN" panose="02000000000000000000" pitchFamily="2" charset="0"/>
              </a:rPr>
              <a:t>(ক)বাংলা একাডেমি (খ) একুশে পদক (গ) </a:t>
            </a:r>
            <a:r>
              <a:rPr lang="bn-IN" sz="2400" dirty="0">
                <a:latin typeface="NikoshBAN" panose="02000000000000000000" pitchFamily="2" charset="0"/>
                <a:cs typeface="NikoshBAN" panose="02000000000000000000" pitchFamily="2" charset="0"/>
              </a:rPr>
              <a:t>পিইএন (ঘ) ডিলিট </a:t>
            </a:r>
            <a:r>
              <a:rPr lang="bn-IN" sz="2400" dirty="0" smtClean="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উত্তরঃ </a:t>
            </a:r>
            <a:r>
              <a:rPr lang="bn-IN" sz="2400" dirty="0">
                <a:latin typeface="NikoshBAN" panose="02000000000000000000" pitchFamily="2" charset="0"/>
                <a:cs typeface="NikoshBAN" panose="02000000000000000000" pitchFamily="2" charset="0"/>
              </a:rPr>
              <a:t>(খ) একুশে পদক </a:t>
            </a:r>
            <a:endParaRPr lang="bn-IN" sz="2400" dirty="0" smtClean="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9426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4">
                                            <p:txEl>
                                              <p:pRg st="0" end="0"/>
                                            </p:txEl>
                                          </p:spTgt>
                                        </p:tgtEl>
                                        <p:attrNameLst>
                                          <p:attrName>ppt_w</p:attrName>
                                        </p:attrNameLst>
                                      </p:cBhvr>
                                    </p:anim>
                                    <p:anim by="(#ppt_w*0.50)" calcmode="lin" valueType="num">
                                      <p:cBhvr>
                                        <p:cTn id="13" dur="500" decel="50000" autoRev="1" fill="hold">
                                          <p:stCondLst>
                                            <p:cond delay="0"/>
                                          </p:stCondLst>
                                        </p:cTn>
                                        <p:tgtEl>
                                          <p:spTgt spid="4">
                                            <p:txEl>
                                              <p:pRg st="0" end="0"/>
                                            </p:txEl>
                                          </p:spTgt>
                                        </p:tgtEl>
                                        <p:attrNameLst>
                                          <p:attrName>ppt_x</p:attrName>
                                        </p:attrNameLst>
                                      </p:cBhvr>
                                    </p:anim>
                                    <p:anim from="(-#ppt_h/2)" to="(#ppt_y)" calcmode="lin" valueType="num">
                                      <p:cBhvr>
                                        <p:cTn id="14" dur="1000" fill="hold">
                                          <p:stCondLst>
                                            <p:cond delay="0"/>
                                          </p:stCondLst>
                                        </p:cTn>
                                        <p:tgtEl>
                                          <p:spTgt spid="4">
                                            <p:txEl>
                                              <p:pRg st="0" end="0"/>
                                            </p:txEl>
                                          </p:spTgt>
                                        </p:tgtEl>
                                        <p:attrNameLst>
                                          <p:attrName>ppt_y</p:attrName>
                                        </p:attrNameLst>
                                      </p:cBhvr>
                                    </p:anim>
                                    <p:animRot by="21600000">
                                      <p:cBhvr>
                                        <p:cTn id="15" dur="1000" fill="hold">
                                          <p:stCondLst>
                                            <p:cond delay="0"/>
                                          </p:stCondLst>
                                        </p:cTn>
                                        <p:tgtEl>
                                          <p:spTgt spid="4">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4">
                                            <p:txEl>
                                              <p:pRg st="1" end="1"/>
                                            </p:txEl>
                                          </p:spTgt>
                                        </p:tgtEl>
                                        <p:attrNameLst>
                                          <p:attrName>ppt_w</p:attrName>
                                        </p:attrNameLst>
                                      </p:cBhvr>
                                    </p:anim>
                                    <p:anim by="(#ppt_w*0.50)" calcmode="lin" valueType="num">
                                      <p:cBhvr>
                                        <p:cTn id="19" dur="500" decel="50000" autoRev="1" fill="hold">
                                          <p:stCondLst>
                                            <p:cond delay="0"/>
                                          </p:stCondLst>
                                        </p:cTn>
                                        <p:tgtEl>
                                          <p:spTgt spid="4">
                                            <p:txEl>
                                              <p:pRg st="1" end="1"/>
                                            </p:txEl>
                                          </p:spTgt>
                                        </p:tgtEl>
                                        <p:attrNameLst>
                                          <p:attrName>ppt_x</p:attrName>
                                        </p:attrNameLst>
                                      </p:cBhvr>
                                    </p:anim>
                                    <p:anim from="(-#ppt_h/2)" to="(#ppt_y)" calcmode="lin" valueType="num">
                                      <p:cBhvr>
                                        <p:cTn id="20" dur="1000" fill="hold">
                                          <p:stCondLst>
                                            <p:cond delay="0"/>
                                          </p:stCondLst>
                                        </p:cTn>
                                        <p:tgtEl>
                                          <p:spTgt spid="4">
                                            <p:txEl>
                                              <p:pRg st="1" end="1"/>
                                            </p:txEl>
                                          </p:spTgt>
                                        </p:tgtEl>
                                        <p:attrNameLst>
                                          <p:attrName>ppt_y</p:attrName>
                                        </p:attrNameLst>
                                      </p:cBhvr>
                                    </p:anim>
                                    <p:animRot by="21600000">
                                      <p:cBhvr>
                                        <p:cTn id="21" dur="1000" fill="hold">
                                          <p:stCondLst>
                                            <p:cond delay="0"/>
                                          </p:stCondLst>
                                        </p:cTn>
                                        <p:tgtEl>
                                          <p:spTgt spid="4">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Scale>
                                      <p:cBhvr>
                                        <p:cTn id="26"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xEl>
                                              <p:pRg st="2" end="2"/>
                                            </p:txEl>
                                          </p:spTgt>
                                        </p:tgtEl>
                                        <p:attrNameLst>
                                          <p:attrName>ppt_x</p:attrName>
                                          <p:attrName>ppt_y</p:attrName>
                                        </p:attrNameLst>
                                      </p:cBhvr>
                                    </p:animMotion>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6"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xEl>
                                              <p:pRg st="3" end="3"/>
                                            </p:txEl>
                                          </p:spTgt>
                                        </p:tgtEl>
                                      </p:cBhvr>
                                    </p:animEffect>
                                  </p:childTnLst>
                                </p:cTn>
                              </p:par>
                              <p:par>
                                <p:cTn id="41" presetID="25"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664" y="420469"/>
            <a:ext cx="1800493" cy="646331"/>
          </a:xfrm>
          <a:prstGeom prst="rect">
            <a:avLst/>
          </a:prstGeom>
          <a:noFill/>
        </p:spPr>
        <p:txBody>
          <a:bodyPr wrap="none" rtlCol="0">
            <a:spAutoFit/>
          </a:bodyPr>
          <a:lstStyle/>
          <a:p>
            <a:r>
              <a:rPr lang="bn-IN" sz="3600" dirty="0" smtClean="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pic>
        <p:nvPicPr>
          <p:cNvPr id="1026" name="Picture 2" descr="C:\Users\HP\Pictures\b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4509"/>
            <a:ext cx="4281488"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14245" y="1648691"/>
            <a:ext cx="3724955" cy="1938992"/>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তাহেরাকে তার বাবা বহিপীরের সাথে বিয়ে দেয়  কেন-ব্যাখা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18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style.rotation</p:attrName>
                                        </p:attrNameLst>
                                      </p:cBhvr>
                                      <p:tavLst>
                                        <p:tav tm="0">
                                          <p:val>
                                            <p:fltVal val="90"/>
                                          </p:val>
                                        </p:tav>
                                        <p:tav tm="100000">
                                          <p:val>
                                            <p:fltVal val="0"/>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by="(-#ppt_w*2)" calcmode="lin" valueType="num">
                                      <p:cBhvr rctx="PPT">
                                        <p:cTn id="24" dur="500" autoRev="1" fill="hold">
                                          <p:stCondLst>
                                            <p:cond delay="0"/>
                                          </p:stCondLst>
                                        </p:cTn>
                                        <p:tgtEl>
                                          <p:spTgt spid="3"/>
                                        </p:tgtEl>
                                        <p:attrNameLst>
                                          <p:attrName>ppt_w</p:attrName>
                                        </p:attrNameLst>
                                      </p:cBhvr>
                                    </p:anim>
                                    <p:anim by="(#ppt_w*0.50)" calcmode="lin" valueType="num">
                                      <p:cBhvr>
                                        <p:cTn id="25" dur="500" decel="50000" autoRev="1" fill="hold">
                                          <p:stCondLst>
                                            <p:cond delay="0"/>
                                          </p:stCondLst>
                                        </p:cTn>
                                        <p:tgtEl>
                                          <p:spTgt spid="3"/>
                                        </p:tgtEl>
                                        <p:attrNameLst>
                                          <p:attrName>ppt_x</p:attrName>
                                        </p:attrNameLst>
                                      </p:cBhvr>
                                    </p:anim>
                                    <p:anim from="(-#ppt_h/2)" to="(#ppt_y)" calcmode="lin" valueType="num">
                                      <p:cBhvr>
                                        <p:cTn id="26" dur="1000" fill="hold">
                                          <p:stCondLst>
                                            <p:cond delay="0"/>
                                          </p:stCondLst>
                                        </p:cTn>
                                        <p:tgtEl>
                                          <p:spTgt spid="3"/>
                                        </p:tgtEl>
                                        <p:attrNameLst>
                                          <p:attrName>ppt_y</p:attrName>
                                        </p:attrNameLst>
                                      </p:cBhvr>
                                    </p:anim>
                                    <p:animRot by="21600000">
                                      <p:cBhvr>
                                        <p:cTn id="2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818" y="304800"/>
            <a:ext cx="5272087" cy="707886"/>
          </a:xfrm>
          <a:prstGeom prst="rect">
            <a:avLst/>
          </a:prstGeom>
          <a:solidFill>
            <a:schemeClr val="tx1"/>
          </a:solidFill>
        </p:spPr>
        <p:txBody>
          <a:bodyPr wrap="square" rtlCol="0">
            <a:spAutoFit/>
          </a:bodyPr>
          <a:lstStyle/>
          <a:p>
            <a:pPr algn="ctr"/>
            <a:r>
              <a:rPr lang="en-US" sz="4000" b="1" dirty="0" err="1" smtClean="0">
                <a:solidFill>
                  <a:srgbClr val="00B0F0"/>
                </a:solidFill>
                <a:latin typeface="NikoshBAN" panose="02000000000000000000" pitchFamily="2" charset="0"/>
                <a:cs typeface="NikoshBAN" panose="02000000000000000000" pitchFamily="2" charset="0"/>
              </a:rPr>
              <a:t>আজকের</a:t>
            </a:r>
            <a:r>
              <a:rPr lang="en-US" sz="4000" b="1" dirty="0" smtClean="0">
                <a:solidFill>
                  <a:srgbClr val="00B0F0"/>
                </a:solidFill>
                <a:latin typeface="NikoshBAN" panose="02000000000000000000" pitchFamily="2" charset="0"/>
                <a:cs typeface="NikoshBAN" panose="02000000000000000000" pitchFamily="2" charset="0"/>
              </a:rPr>
              <a:t> </a:t>
            </a:r>
            <a:r>
              <a:rPr lang="en-US" sz="4000" b="1" dirty="0" err="1" smtClean="0">
                <a:solidFill>
                  <a:srgbClr val="00B0F0"/>
                </a:solidFill>
                <a:latin typeface="NikoshBAN" panose="02000000000000000000" pitchFamily="2" charset="0"/>
                <a:cs typeface="NikoshBAN" panose="02000000000000000000" pitchFamily="2" charset="0"/>
              </a:rPr>
              <a:t>মতো</a:t>
            </a:r>
            <a:r>
              <a:rPr lang="bn-IN" sz="4000" b="1" dirty="0" smtClean="0">
                <a:solidFill>
                  <a:srgbClr val="00B0F0"/>
                </a:solidFill>
                <a:latin typeface="NikoshBAN" panose="02000000000000000000" pitchFamily="2" charset="0"/>
                <a:cs typeface="NikoshBAN" panose="02000000000000000000" pitchFamily="2" charset="0"/>
              </a:rPr>
              <a:t> </a:t>
            </a:r>
            <a:r>
              <a:rPr lang="en-US" sz="4000" b="1" dirty="0" smtClean="0">
                <a:solidFill>
                  <a:srgbClr val="00B0F0"/>
                </a:solidFill>
                <a:latin typeface="NikoshBAN" panose="02000000000000000000" pitchFamily="2" charset="0"/>
                <a:cs typeface="NikoshBAN" panose="02000000000000000000" pitchFamily="2" charset="0"/>
              </a:rPr>
              <a:t> </a:t>
            </a:r>
            <a:r>
              <a:rPr lang="en-US" sz="4000" b="1" dirty="0" err="1" smtClean="0">
                <a:solidFill>
                  <a:srgbClr val="00B0F0"/>
                </a:solidFill>
                <a:latin typeface="NikoshBAN" panose="02000000000000000000" pitchFamily="2" charset="0"/>
                <a:cs typeface="NikoshBAN" panose="02000000000000000000" pitchFamily="2" charset="0"/>
              </a:rPr>
              <a:t>ধন্যবাদ</a:t>
            </a:r>
            <a:endParaRPr lang="en-US" sz="4000" b="1" dirty="0">
              <a:solidFill>
                <a:srgbClr val="00B0F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181100"/>
            <a:ext cx="6872288" cy="4152900"/>
          </a:xfrm>
          <a:prstGeom prst="rect">
            <a:avLst/>
          </a:prstGeom>
        </p:spPr>
      </p:pic>
      <p:sp>
        <p:nvSpPr>
          <p:cNvPr id="4" name="TextBox 3"/>
          <p:cNvSpPr txBox="1"/>
          <p:nvPr/>
        </p:nvSpPr>
        <p:spPr>
          <a:xfrm>
            <a:off x="1200150" y="5406709"/>
            <a:ext cx="6899997" cy="1077218"/>
          </a:xfrm>
          <a:prstGeom prst="rect">
            <a:avLst/>
          </a:prstGeom>
          <a:solidFill>
            <a:schemeClr val="tx1"/>
          </a:solidFill>
        </p:spPr>
        <p:txBody>
          <a:bodyPr wrap="square" rtlCol="0">
            <a:spAutoFit/>
          </a:bodyPr>
          <a:lstStyle/>
          <a:p>
            <a:r>
              <a:rPr lang="en-US" sz="3200" b="1" dirty="0" err="1" smtClean="0">
                <a:solidFill>
                  <a:schemeClr val="bg1"/>
                </a:solidFill>
                <a:latin typeface="NikoshBAN" panose="02000000000000000000" pitchFamily="2" charset="0"/>
                <a:cs typeface="NikoshBAN" panose="02000000000000000000" pitchFamily="2" charset="0"/>
              </a:rPr>
              <a:t>অজ্ঞের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পক্ষে</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নীরবতাই</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সবচেয়ে</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উত্তম</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পন্থা</a:t>
            </a:r>
            <a:r>
              <a:rPr lang="en-US" sz="3200" b="1" dirty="0" smtClean="0">
                <a:solidFill>
                  <a:schemeClr val="bg1"/>
                </a:solidFill>
                <a:latin typeface="NikoshBAN" panose="02000000000000000000" pitchFamily="2" charset="0"/>
                <a:cs typeface="NikoshBAN" panose="02000000000000000000" pitchFamily="2" charset="0"/>
              </a:rPr>
              <a:t>, </a:t>
            </a:r>
          </a:p>
          <a:p>
            <a:r>
              <a:rPr lang="en-US" sz="3200" b="1" dirty="0" err="1" smtClean="0">
                <a:solidFill>
                  <a:schemeClr val="bg1"/>
                </a:solidFill>
                <a:latin typeface="NikoshBAN" panose="02000000000000000000" pitchFamily="2" charset="0"/>
                <a:cs typeface="NikoshBAN" panose="02000000000000000000" pitchFamily="2" charset="0"/>
              </a:rPr>
              <a:t>এটা</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জানাই</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সবচেয়ে</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বড়</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অজ্ঞতা</a:t>
            </a:r>
            <a:r>
              <a:rPr lang="en-US"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5872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anim calcmode="lin" valueType="num">
                                      <p:cBhvr>
                                        <p:cTn id="21"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2000"/>
                                        <p:tgtEl>
                                          <p:spTgt spid="4">
                                            <p:txEl>
                                              <p:pRg st="1" end="1"/>
                                            </p:txEl>
                                          </p:spTgt>
                                        </p:tgtEl>
                                      </p:cBhvr>
                                    </p:animEffect>
                                    <p:anim calcmode="lin" valueType="num">
                                      <p:cBhvr>
                                        <p:cTn id="28"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sz="6600" dirty="0" smtClean="0">
                <a:solidFill>
                  <a:srgbClr val="C00000"/>
                </a:solidFill>
                <a:latin typeface="NikoshBAN" pitchFamily="2" charset="0"/>
                <a:cs typeface="NikoshBAN" pitchFamily="2" charset="0"/>
              </a:rPr>
              <a:t>পাঠ পরিচিতি</a:t>
            </a:r>
            <a:endParaRPr lang="en-US" sz="6600" dirty="0">
              <a:solidFill>
                <a:srgbClr val="C00000"/>
              </a:solidFill>
              <a:latin typeface="NikoshBAN" pitchFamily="2" charset="0"/>
              <a:cs typeface="NikoshBAN" pitchFamily="2" charset="0"/>
            </a:endParaRPr>
          </a:p>
        </p:txBody>
      </p:sp>
      <p:sp>
        <p:nvSpPr>
          <p:cNvPr id="3" name="Content Placeholder 2"/>
          <p:cNvSpPr>
            <a:spLocks noGrp="1"/>
          </p:cNvSpPr>
          <p:nvPr>
            <p:ph idx="1"/>
          </p:nvPr>
        </p:nvSpPr>
        <p:spPr>
          <a:xfrm>
            <a:off x="1600200" y="1600202"/>
            <a:ext cx="7086600" cy="4190998"/>
          </a:xfrm>
        </p:spPr>
        <p:txBody>
          <a:bodyPr>
            <a:noAutofit/>
          </a:bodyPr>
          <a:lstStyle/>
          <a:p>
            <a:pPr>
              <a:buBlip>
                <a:blip r:embed="rId2"/>
              </a:buBlip>
            </a:pPr>
            <a:r>
              <a:rPr lang="bn-BD" sz="4400" dirty="0" smtClean="0">
                <a:latin typeface="NikoshBAN" pitchFamily="2" charset="0"/>
                <a:cs typeface="NikoshBAN" pitchFamily="2" charset="0"/>
              </a:rPr>
              <a:t>বিষয়: </a:t>
            </a:r>
            <a:r>
              <a:rPr lang="bn-IN" sz="4400" dirty="0" smtClean="0">
                <a:latin typeface="NikoshBAN" pitchFamily="2" charset="0"/>
                <a:cs typeface="NikoshBAN" pitchFamily="2" charset="0"/>
              </a:rPr>
              <a:t>মাধ্যমিক বাংলা সহপাঠ</a:t>
            </a:r>
            <a:endParaRPr lang="bn-BD" sz="4400" dirty="0" smtClean="0">
              <a:latin typeface="NikoshBAN" pitchFamily="2" charset="0"/>
              <a:cs typeface="NikoshBAN" pitchFamily="2" charset="0"/>
            </a:endParaRPr>
          </a:p>
          <a:p>
            <a:pPr>
              <a:buBlip>
                <a:blip r:embed="rId2"/>
              </a:buBlip>
            </a:pPr>
            <a:r>
              <a:rPr lang="bn-BD" sz="4400" dirty="0" smtClean="0">
                <a:latin typeface="NikoshBAN" pitchFamily="2" charset="0"/>
                <a:cs typeface="NikoshBAN" pitchFamily="2" charset="0"/>
              </a:rPr>
              <a:t>শ্রেণী: </a:t>
            </a:r>
            <a:r>
              <a:rPr lang="bn-BD" sz="4400" dirty="0" smtClean="0">
                <a:latin typeface="NikoshBAN" pitchFamily="2" charset="0"/>
                <a:cs typeface="NikoshBAN" pitchFamily="2" charset="0"/>
              </a:rPr>
              <a:t>নবম</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দশম</a:t>
            </a:r>
            <a:endParaRPr lang="bn-BD" sz="4400" dirty="0" smtClean="0">
              <a:latin typeface="NikoshBAN" pitchFamily="2" charset="0"/>
              <a:cs typeface="NikoshBAN" pitchFamily="2" charset="0"/>
            </a:endParaRPr>
          </a:p>
          <a:p>
            <a:pPr>
              <a:buBlip>
                <a:blip r:embed="rId2"/>
              </a:buBlip>
            </a:pPr>
            <a:r>
              <a:rPr lang="bn-BD" sz="4400" dirty="0" smtClean="0">
                <a:latin typeface="NikoshBAN" pitchFamily="2" charset="0"/>
                <a:cs typeface="NikoshBAN" pitchFamily="2" charset="0"/>
              </a:rPr>
              <a:t>পাঠ: </a:t>
            </a:r>
            <a:r>
              <a:rPr lang="bn-IN" sz="4400" dirty="0" smtClean="0">
                <a:latin typeface="NikoshBAN" pitchFamily="2" charset="0"/>
                <a:cs typeface="NikoshBAN" pitchFamily="2" charset="0"/>
              </a:rPr>
              <a:t>নাটক  </a:t>
            </a:r>
            <a:endParaRPr lang="bn-BD" sz="4400" dirty="0" smtClean="0">
              <a:latin typeface="NikoshBAN" pitchFamily="2" charset="0"/>
              <a:cs typeface="NikoshBAN" pitchFamily="2" charset="0"/>
            </a:endParaRPr>
          </a:p>
          <a:p>
            <a:pPr>
              <a:buBlip>
                <a:blip r:embed="rId2"/>
              </a:buBlip>
            </a:pPr>
            <a:r>
              <a:rPr lang="bn-BD" sz="4400" dirty="0">
                <a:latin typeface="NikoshBAN" pitchFamily="2" charset="0"/>
                <a:cs typeface="NikoshBAN" pitchFamily="2" charset="0"/>
              </a:rPr>
              <a:t>সময়: </a:t>
            </a:r>
            <a:r>
              <a:rPr lang="bn-IN" sz="4400" dirty="0">
                <a:latin typeface="NikoshBAN" pitchFamily="2" charset="0"/>
                <a:cs typeface="NikoshBAN" pitchFamily="2" charset="0"/>
              </a:rPr>
              <a:t>৪</a:t>
            </a:r>
            <a:r>
              <a:rPr lang="bn-BD" sz="4400" dirty="0" smtClean="0">
                <a:latin typeface="NikoshBAN" pitchFamily="2" charset="0"/>
                <a:cs typeface="NikoshBAN" pitchFamily="2" charset="0"/>
              </a:rPr>
              <a:t>০ মিনিট</a:t>
            </a:r>
          </a:p>
          <a:p>
            <a:pPr>
              <a:buBlip>
                <a:blip r:embed="rId2"/>
              </a:buBlip>
            </a:pPr>
            <a:r>
              <a:rPr lang="bn-BD" sz="4400" dirty="0" smtClean="0">
                <a:latin typeface="NikoshBAN" pitchFamily="2" charset="0"/>
                <a:cs typeface="NikoshBAN" pitchFamily="2" charset="0"/>
              </a:rPr>
              <a:t>তারিখ: </a:t>
            </a:r>
            <a:r>
              <a:rPr lang="bn-IN" sz="4400" dirty="0" smtClean="0">
                <a:latin typeface="NikoshBAN" pitchFamily="2" charset="0"/>
                <a:cs typeface="NikoshBAN" pitchFamily="2" charset="0"/>
              </a:rPr>
              <a:t>০</a:t>
            </a:r>
            <a:r>
              <a:rPr lang="en-US" sz="4400" dirty="0" smtClean="0">
                <a:latin typeface="NikoshBAN" pitchFamily="2" charset="0"/>
                <a:cs typeface="NikoshBAN" pitchFamily="2" charset="0"/>
              </a:rPr>
              <a:t>২</a:t>
            </a:r>
            <a:r>
              <a:rPr lang="bn-BD" sz="4400" dirty="0" smtClean="0">
                <a:latin typeface="NikoshBAN" pitchFamily="2" charset="0"/>
                <a:cs typeface="NikoshBAN" pitchFamily="2" charset="0"/>
              </a:rPr>
              <a:t>/</a:t>
            </a:r>
            <a:r>
              <a:rPr lang="en-US" sz="4400" dirty="0">
                <a:latin typeface="NikoshBAN" pitchFamily="2" charset="0"/>
                <a:cs typeface="NikoshBAN" pitchFamily="2" charset="0"/>
              </a:rPr>
              <a:t>০</a:t>
            </a:r>
            <a:r>
              <a:rPr lang="bn-IN" sz="4400" dirty="0" smtClean="0">
                <a:latin typeface="NikoshBAN" pitchFamily="2" charset="0"/>
                <a:cs typeface="NikoshBAN" pitchFamily="2" charset="0"/>
              </a:rPr>
              <a:t>১</a:t>
            </a:r>
            <a:r>
              <a:rPr lang="bn-BD" sz="4400" dirty="0" smtClean="0">
                <a:latin typeface="NikoshBAN" pitchFamily="2" charset="0"/>
                <a:cs typeface="NikoshBAN" pitchFamily="2" charset="0"/>
              </a:rPr>
              <a:t>/২০</a:t>
            </a:r>
            <a:r>
              <a:rPr lang="en-US" sz="4400" dirty="0" smtClean="0">
                <a:latin typeface="NikoshBAN" pitchFamily="2" charset="0"/>
                <a:cs typeface="NikoshBAN" pitchFamily="2" charset="0"/>
              </a:rPr>
              <a:t>২</a:t>
            </a:r>
            <a:r>
              <a:rPr lang="bn-BD" sz="4400" dirty="0" smtClean="0">
                <a:latin typeface="NikoshBAN" pitchFamily="2" charset="0"/>
                <a:cs typeface="NikoshBAN" pitchFamily="2" charset="0"/>
              </a:rPr>
              <a:t>১</a:t>
            </a:r>
            <a:r>
              <a:rPr lang="en-US" sz="4400" dirty="0" smtClean="0">
                <a:latin typeface="NikoshBAN" pitchFamily="2" charset="0"/>
                <a:cs typeface="NikoshBAN" pitchFamily="2" charset="0"/>
              </a:rPr>
              <a:t> </a:t>
            </a:r>
            <a:endParaRPr lang="bn-BD" sz="4400" dirty="0" smtClean="0">
              <a:latin typeface="NikoshBAN" pitchFamily="2" charset="0"/>
              <a:cs typeface="NikoshBAN" pitchFamily="2" charset="0"/>
            </a:endParaRPr>
          </a:p>
        </p:txBody>
      </p:sp>
    </p:spTree>
    <p:extLst>
      <p:ext uri="{BB962C8B-B14F-4D97-AF65-F5344CB8AC3E}">
        <p14:creationId xmlns:p14="http://schemas.microsoft.com/office/powerpoint/2010/main" val="1815459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10" y="201304"/>
            <a:ext cx="731520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এসো নিচের ছবিগুলো লক্ষ্য করে এদের পেশা কি বলার চেষ্টা করি</a:t>
            </a:r>
            <a:endParaRPr lang="en-US" sz="2800" dirty="0">
              <a:latin typeface="NikoshBAN" panose="02000000000000000000" pitchFamily="2" charset="0"/>
              <a:cs typeface="NikoshBAN" panose="02000000000000000000" pitchFamily="2" charset="0"/>
            </a:endParaRPr>
          </a:p>
        </p:txBody>
      </p:sp>
      <p:pic>
        <p:nvPicPr>
          <p:cNvPr id="3" name="Picture 2" descr="tamil-masala-actress-monika-glamour-photos-5_720_southdreamz.jpg"/>
          <p:cNvPicPr>
            <a:picLocks noChangeAspect="1"/>
          </p:cNvPicPr>
          <p:nvPr/>
        </p:nvPicPr>
        <p:blipFill>
          <a:blip r:embed="rId2"/>
          <a:stretch>
            <a:fillRect/>
          </a:stretch>
        </p:blipFill>
        <p:spPr>
          <a:xfrm>
            <a:off x="484910" y="762001"/>
            <a:ext cx="3172690" cy="2514600"/>
          </a:xfrm>
          <a:prstGeom prst="rect">
            <a:avLst/>
          </a:prstGeom>
        </p:spPr>
      </p:pic>
      <p:sp>
        <p:nvSpPr>
          <p:cNvPr id="4" name="TextBox 3"/>
          <p:cNvSpPr txBox="1"/>
          <p:nvPr/>
        </p:nvSpPr>
        <p:spPr>
          <a:xfrm>
            <a:off x="1711220" y="3399104"/>
            <a:ext cx="651140"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শিক্ষক</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5974298" y="3399104"/>
            <a:ext cx="877163"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খেলোয়াড়</a:t>
            </a:r>
            <a:endParaRPr lang="en-US" dirty="0">
              <a:latin typeface="NikoshBAN" panose="02000000000000000000" pitchFamily="2" charset="0"/>
              <a:cs typeface="NikoshBAN" panose="02000000000000000000" pitchFamily="2" charset="0"/>
            </a:endParaRPr>
          </a:p>
        </p:txBody>
      </p:sp>
      <p:pic>
        <p:nvPicPr>
          <p:cNvPr id="1027" name="Picture 3" descr="C:\Users\HP\Pictures\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10" y="3930134"/>
            <a:ext cx="317269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2730" y="6292334"/>
            <a:ext cx="564578"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কৃষক</a:t>
            </a:r>
            <a:endParaRPr lang="en-US" dirty="0">
              <a:latin typeface="NikoshBAN" panose="02000000000000000000" pitchFamily="2" charset="0"/>
              <a:cs typeface="NikoshBAN" panose="02000000000000000000" pitchFamily="2" charset="0"/>
            </a:endParaRPr>
          </a:p>
        </p:txBody>
      </p:sp>
      <p:pic>
        <p:nvPicPr>
          <p:cNvPr id="7" name="Picture 2" descr="C:\Users\HP\Pictures\q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930134"/>
            <a:ext cx="3048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92306" y="6292334"/>
            <a:ext cx="665567" cy="369332"/>
          </a:xfrm>
          <a:prstGeom prst="rect">
            <a:avLst/>
          </a:prstGeom>
          <a:noFill/>
        </p:spPr>
        <p:txBody>
          <a:bodyPr wrap="none" rtlCol="0">
            <a:spAutoFit/>
          </a:bodyPr>
          <a:lstStyle/>
          <a:p>
            <a:r>
              <a:rPr lang="en-US" dirty="0" err="1" smtClean="0">
                <a:latin typeface="NikoshBAN" panose="02000000000000000000" pitchFamily="2" charset="0"/>
                <a:cs typeface="NikoshBAN" panose="02000000000000000000" pitchFamily="2" charset="0"/>
              </a:rPr>
              <a:t>ডাক্তার</a:t>
            </a:r>
            <a:endParaRPr lang="en-US" dirty="0">
              <a:latin typeface="NikoshBAN" panose="02000000000000000000" pitchFamily="2" charset="0"/>
              <a:cs typeface="NikoshBAN" panose="02000000000000000000" pitchFamily="2" charset="0"/>
            </a:endParaRPr>
          </a:p>
        </p:txBody>
      </p:sp>
      <p:pic>
        <p:nvPicPr>
          <p:cNvPr id="2050" name="Picture 2" descr="C:\Users\HP\Pict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762001"/>
            <a:ext cx="3048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4">
                                            <p:txEl>
                                              <p:pRg st="0" end="0"/>
                                            </p:txEl>
                                          </p:spTgt>
                                        </p:tgtEl>
                                        <p:attrNameLst>
                                          <p:attrName>ppt_w</p:attrName>
                                        </p:attrNameLst>
                                      </p:cBhvr>
                                    </p:anim>
                                    <p:anim by="(#ppt_w*0.50)" calcmode="lin" valueType="num">
                                      <p:cBhvr>
                                        <p:cTn id="18" dur="500" decel="50000" autoRev="1" fill="hold">
                                          <p:stCondLst>
                                            <p:cond delay="0"/>
                                          </p:stCondLst>
                                        </p:cTn>
                                        <p:tgtEl>
                                          <p:spTgt spid="4">
                                            <p:txEl>
                                              <p:pRg st="0" end="0"/>
                                            </p:txEl>
                                          </p:spTgt>
                                        </p:tgtEl>
                                        <p:attrNameLst>
                                          <p:attrName>ppt_x</p:attrName>
                                        </p:attrNameLst>
                                      </p:cBhvr>
                                    </p:anim>
                                    <p:anim from="(-#ppt_h/2)" to="(#ppt_y)" calcmode="lin" valueType="num">
                                      <p:cBhvr>
                                        <p:cTn id="19" dur="1000" fill="hold">
                                          <p:stCondLst>
                                            <p:cond delay="0"/>
                                          </p:stCondLst>
                                        </p:cTn>
                                        <p:tgtEl>
                                          <p:spTgt spid="4">
                                            <p:txEl>
                                              <p:pRg st="0" end="0"/>
                                            </p:txEl>
                                          </p:spTgt>
                                        </p:tgtEl>
                                        <p:attrNameLst>
                                          <p:attrName>ppt_y</p:attrName>
                                        </p:attrNameLst>
                                      </p:cBhvr>
                                    </p:anim>
                                    <p:animRot by="21600000">
                                      <p:cBhvr>
                                        <p:cTn id="20" dur="1000" fill="hold">
                                          <p:stCondLst>
                                            <p:cond delay="0"/>
                                          </p:stCondLst>
                                        </p:cTn>
                                        <p:tgtEl>
                                          <p:spTgt spid="4">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by="(-#ppt_w*2)" calcmode="lin" valueType="num">
                                      <p:cBhvr rctx="PPT">
                                        <p:cTn id="32" dur="500" autoRev="1" fill="hold">
                                          <p:stCondLst>
                                            <p:cond delay="0"/>
                                          </p:stCondLst>
                                        </p:cTn>
                                        <p:tgtEl>
                                          <p:spTgt spid="5"/>
                                        </p:tgtEl>
                                        <p:attrNameLst>
                                          <p:attrName>ppt_w</p:attrName>
                                        </p:attrNameLst>
                                      </p:cBhvr>
                                    </p:anim>
                                    <p:anim by="(#ppt_w*0.50)" calcmode="lin" valueType="num">
                                      <p:cBhvr>
                                        <p:cTn id="33" dur="500" decel="50000" autoRev="1" fill="hold">
                                          <p:stCondLst>
                                            <p:cond delay="0"/>
                                          </p:stCondLst>
                                        </p:cTn>
                                        <p:tgtEl>
                                          <p:spTgt spid="5"/>
                                        </p:tgtEl>
                                        <p:attrNameLst>
                                          <p:attrName>ppt_x</p:attrName>
                                        </p:attrNameLst>
                                      </p:cBhvr>
                                    </p:anim>
                                    <p:anim from="(-#ppt_h/2)" to="(#ppt_y)" calcmode="lin" valueType="num">
                                      <p:cBhvr>
                                        <p:cTn id="34" dur="1000" fill="hold">
                                          <p:stCondLst>
                                            <p:cond delay="0"/>
                                          </p:stCondLst>
                                        </p:cTn>
                                        <p:tgtEl>
                                          <p:spTgt spid="5"/>
                                        </p:tgtEl>
                                        <p:attrNameLst>
                                          <p:attrName>ppt_y</p:attrName>
                                        </p:attrNameLst>
                                      </p:cBhvr>
                                    </p:anim>
                                    <p:animRot by="21600000">
                                      <p:cBhvr>
                                        <p:cTn id="35" dur="1000" fill="hold">
                                          <p:stCondLst>
                                            <p:cond delay="0"/>
                                          </p:stCondLst>
                                        </p:cTn>
                                        <p:tgtEl>
                                          <p:spTgt spid="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
                                        <p:tgtEl>
                                          <p:spTgt spid="1027"/>
                                        </p:tgtEl>
                                      </p:cBhvr>
                                    </p:animEffect>
                                    <p:anim calcmode="lin" valueType="num">
                                      <p:cBhvr>
                                        <p:cTn id="41" dur="400" fill="hold"/>
                                        <p:tgtEl>
                                          <p:spTgt spid="1027"/>
                                        </p:tgtEl>
                                        <p:attrNameLst>
                                          <p:attrName>ppt_x</p:attrName>
                                        </p:attrNameLst>
                                      </p:cBhvr>
                                      <p:tavLst>
                                        <p:tav tm="0">
                                          <p:val>
                                            <p:strVal val="#ppt_x"/>
                                          </p:val>
                                        </p:tav>
                                        <p:tav tm="100000">
                                          <p:val>
                                            <p:strVal val="#ppt_x"/>
                                          </p:val>
                                        </p:tav>
                                      </p:tavLst>
                                    </p:anim>
                                    <p:anim calcmode="lin" valueType="num">
                                      <p:cBhvr>
                                        <p:cTn id="42" dur="400" fill="hold"/>
                                        <p:tgtEl>
                                          <p:spTgt spid="1027"/>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0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0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by="(-#ppt_w*2)" calcmode="lin" valueType="num">
                                      <p:cBhvr rctx="PPT">
                                        <p:cTn id="49" dur="500" autoRev="1" fill="hold">
                                          <p:stCondLst>
                                            <p:cond delay="0"/>
                                          </p:stCondLst>
                                        </p:cTn>
                                        <p:tgtEl>
                                          <p:spTgt spid="6"/>
                                        </p:tgtEl>
                                        <p:attrNameLst>
                                          <p:attrName>ppt_w</p:attrName>
                                        </p:attrNameLst>
                                      </p:cBhvr>
                                    </p:anim>
                                    <p:anim by="(#ppt_w*0.50)" calcmode="lin" valueType="num">
                                      <p:cBhvr>
                                        <p:cTn id="50" dur="500" decel="50000" autoRev="1" fill="hold">
                                          <p:stCondLst>
                                            <p:cond delay="0"/>
                                          </p:stCondLst>
                                        </p:cTn>
                                        <p:tgtEl>
                                          <p:spTgt spid="6"/>
                                        </p:tgtEl>
                                        <p:attrNameLst>
                                          <p:attrName>ppt_x</p:attrName>
                                        </p:attrNameLst>
                                      </p:cBhvr>
                                    </p:anim>
                                    <p:anim from="(-#ppt_h/2)" to="(#ppt_y)" calcmode="lin" valueType="num">
                                      <p:cBhvr>
                                        <p:cTn id="51" dur="1000" fill="hold">
                                          <p:stCondLst>
                                            <p:cond delay="0"/>
                                          </p:stCondLst>
                                        </p:cTn>
                                        <p:tgtEl>
                                          <p:spTgt spid="6"/>
                                        </p:tgtEl>
                                        <p:attrNameLst>
                                          <p:attrName>ppt_y</p:attrName>
                                        </p:attrNameLst>
                                      </p:cBhvr>
                                    </p:anim>
                                    <p:animRot by="21600000">
                                      <p:cBhvr>
                                        <p:cTn id="52" dur="1000" fill="hold">
                                          <p:stCondLst>
                                            <p:cond delay="0"/>
                                          </p:stCondLst>
                                        </p:cTn>
                                        <p:tgtEl>
                                          <p:spTgt spid="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8"/>
                                        </p:tgtEl>
                                        <p:attrNameLst>
                                          <p:attrName>style.visibility</p:attrName>
                                        </p:attrNameLst>
                                      </p:cBhvr>
                                      <p:to>
                                        <p:strVal val="visible"/>
                                      </p:to>
                                    </p:set>
                                    <p:anim by="(-#ppt_w*2)" calcmode="lin" valueType="num">
                                      <p:cBhvr rctx="PPT">
                                        <p:cTn id="65" dur="500" autoRev="1" fill="hold">
                                          <p:stCondLst>
                                            <p:cond delay="0"/>
                                          </p:stCondLst>
                                        </p:cTn>
                                        <p:tgtEl>
                                          <p:spTgt spid="8"/>
                                        </p:tgtEl>
                                        <p:attrNameLst>
                                          <p:attrName>ppt_w</p:attrName>
                                        </p:attrNameLst>
                                      </p:cBhvr>
                                    </p:anim>
                                    <p:anim by="(#ppt_w*0.50)" calcmode="lin" valueType="num">
                                      <p:cBhvr>
                                        <p:cTn id="66" dur="500" decel="50000" autoRev="1" fill="hold">
                                          <p:stCondLst>
                                            <p:cond delay="0"/>
                                          </p:stCondLst>
                                        </p:cTn>
                                        <p:tgtEl>
                                          <p:spTgt spid="8"/>
                                        </p:tgtEl>
                                        <p:attrNameLst>
                                          <p:attrName>ppt_x</p:attrName>
                                        </p:attrNameLst>
                                      </p:cBhvr>
                                    </p:anim>
                                    <p:anim from="(-#ppt_h/2)" to="(#ppt_y)" calcmode="lin" valueType="num">
                                      <p:cBhvr>
                                        <p:cTn id="67" dur="1000" fill="hold">
                                          <p:stCondLst>
                                            <p:cond delay="0"/>
                                          </p:stCondLst>
                                        </p:cTn>
                                        <p:tgtEl>
                                          <p:spTgt spid="8"/>
                                        </p:tgtEl>
                                        <p:attrNameLst>
                                          <p:attrName>ppt_y</p:attrName>
                                        </p:attrNameLst>
                                      </p:cBhvr>
                                    </p:anim>
                                    <p:animRot by="21600000">
                                      <p:cBhvr>
                                        <p:cTn id="6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10" y="201304"/>
            <a:ext cx="6784780"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এসো নিচের ছবিগুলো লক্ষ্য করে এদের পেশা কি বলার চেষ্টা করি</a:t>
            </a:r>
            <a:endParaRPr lang="en-US" sz="2400" dirty="0">
              <a:latin typeface="NikoshBAN" panose="02000000000000000000" pitchFamily="2" charset="0"/>
              <a:cs typeface="NikoshBAN" panose="02000000000000000000" pitchFamily="2" charset="0"/>
            </a:endParaRPr>
          </a:p>
        </p:txBody>
      </p:sp>
      <p:pic>
        <p:nvPicPr>
          <p:cNvPr id="2050" name="Picture 2" descr="C:\Users\HP\Picture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13376"/>
            <a:ext cx="2971800" cy="2234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3200400"/>
            <a:ext cx="990977"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রিক্সা চালক</a:t>
            </a:r>
            <a:endParaRPr lang="en-US" dirty="0">
              <a:latin typeface="NikoshBAN" panose="02000000000000000000" pitchFamily="2" charset="0"/>
              <a:cs typeface="NikoshBAN" panose="02000000000000000000" pitchFamily="2" charset="0"/>
            </a:endParaRPr>
          </a:p>
        </p:txBody>
      </p:sp>
      <p:pic>
        <p:nvPicPr>
          <p:cNvPr id="2051" name="Picture 3" descr="C:\Users\HP\Pictures\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13376"/>
            <a:ext cx="3124200" cy="2234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1303" y="3172691"/>
            <a:ext cx="585417"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গায়ক</a:t>
            </a:r>
            <a:endParaRPr lang="en-US" dirty="0">
              <a:latin typeface="NikoshBAN" panose="02000000000000000000" pitchFamily="2" charset="0"/>
              <a:cs typeface="NikoshBAN" panose="02000000000000000000" pitchFamily="2" charset="0"/>
            </a:endParaRPr>
          </a:p>
        </p:txBody>
      </p:sp>
      <p:pic>
        <p:nvPicPr>
          <p:cNvPr id="2052" name="Picture 4" descr="C:\Users\HP\Pictures\y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895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8040" y="6139934"/>
            <a:ext cx="654346"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ভিক্ষুক</a:t>
            </a:r>
            <a:endParaRPr lang="en-US" dirty="0">
              <a:latin typeface="NikoshBAN" panose="02000000000000000000" pitchFamily="2" charset="0"/>
              <a:cs typeface="NikoshBAN" panose="02000000000000000000" pitchFamily="2" charset="0"/>
            </a:endParaRPr>
          </a:p>
        </p:txBody>
      </p:sp>
      <p:pic>
        <p:nvPicPr>
          <p:cNvPr id="2053" name="Picture 5" descr="C:\Users\HP\Pictures\h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657600"/>
            <a:ext cx="3124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1299" y="6139934"/>
            <a:ext cx="612668" cy="369332"/>
          </a:xfrm>
          <a:prstGeom prst="rect">
            <a:avLst/>
          </a:prstGeom>
          <a:noFill/>
        </p:spPr>
        <p:txBody>
          <a:bodyPr wrap="none" rtlCol="0">
            <a:spAutoFit/>
          </a:bodyPr>
          <a:lstStyle/>
          <a:p>
            <a:r>
              <a:rPr lang="bn-IN" dirty="0" smtClean="0">
                <a:latin typeface="NikoshBAN" panose="02000000000000000000" pitchFamily="2" charset="0"/>
                <a:cs typeface="NikoshBAN" panose="02000000000000000000" pitchFamily="2" charset="0"/>
              </a:rPr>
              <a:t>শ্রমিক</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73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500" autoRev="1" fill="hold">
                                          <p:stCondLst>
                                            <p:cond delay="0"/>
                                          </p:stCondLst>
                                        </p:cTn>
                                        <p:tgtEl>
                                          <p:spTgt spid="3"/>
                                        </p:tgtEl>
                                        <p:attrNameLst>
                                          <p:attrName>ppt_w</p:attrName>
                                        </p:attrNameLst>
                                      </p:cBhvr>
                                    </p:anim>
                                    <p:anim by="(#ppt_w*0.50)" calcmode="lin" valueType="num">
                                      <p:cBhvr>
                                        <p:cTn id="21" dur="500" decel="50000" autoRev="1" fill="hold">
                                          <p:stCondLst>
                                            <p:cond delay="0"/>
                                          </p:stCondLst>
                                        </p:cTn>
                                        <p:tgtEl>
                                          <p:spTgt spid="3"/>
                                        </p:tgtEl>
                                        <p:attrNameLst>
                                          <p:attrName>ppt_x</p:attrName>
                                        </p:attrNameLst>
                                      </p:cBhvr>
                                    </p:anim>
                                    <p:anim from="(-#ppt_h/2)" to="(#ppt_y)" calcmode="lin" valueType="num">
                                      <p:cBhvr>
                                        <p:cTn id="22" dur="1000" fill="hold">
                                          <p:stCondLst>
                                            <p:cond delay="0"/>
                                          </p:stCondLst>
                                        </p:cTn>
                                        <p:tgtEl>
                                          <p:spTgt spid="3"/>
                                        </p:tgtEl>
                                        <p:attrNameLst>
                                          <p:attrName>ppt_y</p:attrName>
                                        </p:attrNameLst>
                                      </p:cBhvr>
                                    </p:anim>
                                    <p:animRot by="21600000">
                                      <p:cBhvr>
                                        <p:cTn id="23" dur="1000" fill="hold">
                                          <p:stCondLst>
                                            <p:cond delay="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circle(in)">
                                      <p:cBhvr>
                                        <p:cTn id="28" dur="2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500" autoRev="1" fill="hold">
                                          <p:stCondLst>
                                            <p:cond delay="0"/>
                                          </p:stCondLst>
                                        </p:cTn>
                                        <p:tgtEl>
                                          <p:spTgt spid="4"/>
                                        </p:tgtEl>
                                        <p:attrNameLst>
                                          <p:attrName>ppt_w</p:attrName>
                                        </p:attrNameLst>
                                      </p:cBhvr>
                                    </p:anim>
                                    <p:anim by="(#ppt_w*0.50)" calcmode="lin" valueType="num">
                                      <p:cBhvr>
                                        <p:cTn id="34" dur="500" decel="50000" autoRev="1" fill="hold">
                                          <p:stCondLst>
                                            <p:cond delay="0"/>
                                          </p:stCondLst>
                                        </p:cTn>
                                        <p:tgtEl>
                                          <p:spTgt spid="4"/>
                                        </p:tgtEl>
                                        <p:attrNameLst>
                                          <p:attrName>ppt_x</p:attrName>
                                        </p:attrNameLst>
                                      </p:cBhvr>
                                    </p:anim>
                                    <p:anim from="(-#ppt_h/2)" to="(#ppt_y)" calcmode="lin" valueType="num">
                                      <p:cBhvr>
                                        <p:cTn id="35" dur="1000" fill="hold">
                                          <p:stCondLst>
                                            <p:cond delay="0"/>
                                          </p:stCondLst>
                                        </p:cTn>
                                        <p:tgtEl>
                                          <p:spTgt spid="4"/>
                                        </p:tgtEl>
                                        <p:attrNameLst>
                                          <p:attrName>ppt_y</p:attrName>
                                        </p:attrNameLst>
                                      </p:cBhvr>
                                    </p:anim>
                                    <p:animRot by="21600000">
                                      <p:cBhvr>
                                        <p:cTn id="36" dur="1000" fill="hold">
                                          <p:stCondLst>
                                            <p:cond delay="0"/>
                                          </p:stCondLst>
                                        </p:cTn>
                                        <p:tgtEl>
                                          <p:spTgt spid="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1000"/>
                                        <p:tgtEl>
                                          <p:spTgt spid="2052"/>
                                        </p:tgtEl>
                                      </p:cBhvr>
                                    </p:animEffect>
                                    <p:anim calcmode="lin" valueType="num">
                                      <p:cBhvr>
                                        <p:cTn id="42" dur="1000" fill="hold"/>
                                        <p:tgtEl>
                                          <p:spTgt spid="2052"/>
                                        </p:tgtEl>
                                        <p:attrNameLst>
                                          <p:attrName>ppt_x</p:attrName>
                                        </p:attrNameLst>
                                      </p:cBhvr>
                                      <p:tavLst>
                                        <p:tav tm="0">
                                          <p:val>
                                            <p:strVal val="#ppt_x"/>
                                          </p:val>
                                        </p:tav>
                                        <p:tav tm="100000">
                                          <p:val>
                                            <p:strVal val="#ppt_x"/>
                                          </p:val>
                                        </p:tav>
                                      </p:tavLst>
                                    </p:anim>
                                    <p:anim calcmode="lin" valueType="num">
                                      <p:cBhvr>
                                        <p:cTn id="4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5"/>
                                        </p:tgtEl>
                                        <p:attrNameLst>
                                          <p:attrName>style.visibility</p:attrName>
                                        </p:attrNameLst>
                                      </p:cBhvr>
                                      <p:to>
                                        <p:strVal val="visible"/>
                                      </p:to>
                                    </p:set>
                                    <p:anim by="(-#ppt_w*2)" calcmode="lin" valueType="num">
                                      <p:cBhvr rctx="PPT">
                                        <p:cTn id="48" dur="500" autoRev="1" fill="hold">
                                          <p:stCondLst>
                                            <p:cond delay="0"/>
                                          </p:stCondLst>
                                        </p:cTn>
                                        <p:tgtEl>
                                          <p:spTgt spid="5"/>
                                        </p:tgtEl>
                                        <p:attrNameLst>
                                          <p:attrName>ppt_w</p:attrName>
                                        </p:attrNameLst>
                                      </p:cBhvr>
                                    </p:anim>
                                    <p:anim by="(#ppt_w*0.50)" calcmode="lin" valueType="num">
                                      <p:cBhvr>
                                        <p:cTn id="49" dur="500" decel="50000" autoRev="1" fill="hold">
                                          <p:stCondLst>
                                            <p:cond delay="0"/>
                                          </p:stCondLst>
                                        </p:cTn>
                                        <p:tgtEl>
                                          <p:spTgt spid="5"/>
                                        </p:tgtEl>
                                        <p:attrNameLst>
                                          <p:attrName>ppt_x</p:attrName>
                                        </p:attrNameLst>
                                      </p:cBhvr>
                                    </p:anim>
                                    <p:anim from="(-#ppt_h/2)" to="(#ppt_y)" calcmode="lin" valueType="num">
                                      <p:cBhvr>
                                        <p:cTn id="50" dur="1000" fill="hold">
                                          <p:stCondLst>
                                            <p:cond delay="0"/>
                                          </p:stCondLst>
                                        </p:cTn>
                                        <p:tgtEl>
                                          <p:spTgt spid="5"/>
                                        </p:tgtEl>
                                        <p:attrNameLst>
                                          <p:attrName>ppt_y</p:attrName>
                                        </p:attrNameLst>
                                      </p:cBhvr>
                                    </p:anim>
                                    <p:animRot by="21600000">
                                      <p:cBhvr>
                                        <p:cTn id="51" dur="1000" fill="hold">
                                          <p:stCondLst>
                                            <p:cond delay="0"/>
                                          </p:stCondLst>
                                        </p:cTn>
                                        <p:tgtEl>
                                          <p:spTgt spid="5"/>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053"/>
                                        </p:tgtEl>
                                        <p:attrNameLst>
                                          <p:attrName>style.visibility</p:attrName>
                                        </p:attrNameLst>
                                      </p:cBhvr>
                                      <p:to>
                                        <p:strVal val="visible"/>
                                      </p:to>
                                    </p:set>
                                    <p:animEffect transition="in" filter="fade">
                                      <p:cBhvr>
                                        <p:cTn id="56" dur="1000"/>
                                        <p:tgtEl>
                                          <p:spTgt spid="2053"/>
                                        </p:tgtEl>
                                      </p:cBhvr>
                                    </p:animEffect>
                                    <p:anim calcmode="lin" valueType="num">
                                      <p:cBhvr>
                                        <p:cTn id="57" dur="1000" fill="hold"/>
                                        <p:tgtEl>
                                          <p:spTgt spid="2053"/>
                                        </p:tgtEl>
                                        <p:attrNameLst>
                                          <p:attrName>ppt_x</p:attrName>
                                        </p:attrNameLst>
                                      </p:cBhvr>
                                      <p:tavLst>
                                        <p:tav tm="0">
                                          <p:val>
                                            <p:strVal val="#ppt_x"/>
                                          </p:val>
                                        </p:tav>
                                        <p:tav tm="100000">
                                          <p:val>
                                            <p:strVal val="#ppt_x"/>
                                          </p:val>
                                        </p:tav>
                                      </p:tavLst>
                                    </p:anim>
                                    <p:anim calcmode="lin" valueType="num">
                                      <p:cBhvr>
                                        <p:cTn id="58"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6"/>
                                        </p:tgtEl>
                                        <p:attrNameLst>
                                          <p:attrName>style.visibility</p:attrName>
                                        </p:attrNameLst>
                                      </p:cBhvr>
                                      <p:to>
                                        <p:strVal val="visible"/>
                                      </p:to>
                                    </p:set>
                                    <p:anim by="(-#ppt_w*2)" calcmode="lin" valueType="num">
                                      <p:cBhvr rctx="PPT">
                                        <p:cTn id="63" dur="500" autoRev="1" fill="hold">
                                          <p:stCondLst>
                                            <p:cond delay="0"/>
                                          </p:stCondLst>
                                        </p:cTn>
                                        <p:tgtEl>
                                          <p:spTgt spid="6"/>
                                        </p:tgtEl>
                                        <p:attrNameLst>
                                          <p:attrName>ppt_w</p:attrName>
                                        </p:attrNameLst>
                                      </p:cBhvr>
                                    </p:anim>
                                    <p:anim by="(#ppt_w*0.50)" calcmode="lin" valueType="num">
                                      <p:cBhvr>
                                        <p:cTn id="64" dur="500" decel="50000" autoRev="1" fill="hold">
                                          <p:stCondLst>
                                            <p:cond delay="0"/>
                                          </p:stCondLst>
                                        </p:cTn>
                                        <p:tgtEl>
                                          <p:spTgt spid="6"/>
                                        </p:tgtEl>
                                        <p:attrNameLst>
                                          <p:attrName>ppt_x</p:attrName>
                                        </p:attrNameLst>
                                      </p:cBhvr>
                                    </p:anim>
                                    <p:anim from="(-#ppt_h/2)" to="(#ppt_y)" calcmode="lin" valueType="num">
                                      <p:cBhvr>
                                        <p:cTn id="65" dur="1000" fill="hold">
                                          <p:stCondLst>
                                            <p:cond delay="0"/>
                                          </p:stCondLst>
                                        </p:cTn>
                                        <p:tgtEl>
                                          <p:spTgt spid="6"/>
                                        </p:tgtEl>
                                        <p:attrNameLst>
                                          <p:attrName>ppt_y</p:attrName>
                                        </p:attrNameLst>
                                      </p:cBhvr>
                                    </p:anim>
                                    <p:animRot by="21600000">
                                      <p:cBhvr>
                                        <p:cTn id="6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522834555"/>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6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4" name="Rectangle 3"/>
          <p:cNvSpPr/>
          <p:nvPr/>
        </p:nvSpPr>
        <p:spPr>
          <a:xfrm>
            <a:off x="1676400" y="914400"/>
            <a:ext cx="5562600" cy="707886"/>
          </a:xfrm>
          <a:prstGeom prst="rect">
            <a:avLst/>
          </a:prstGeom>
        </p:spPr>
        <p:txBody>
          <a:bodyPr wrap="square">
            <a:spAutoFit/>
          </a:bodyPr>
          <a:lstStyle/>
          <a:p>
            <a:pPr lvl="0"/>
            <a:r>
              <a:rPr lang="en-US" sz="4000" dirty="0" err="1">
                <a:solidFill>
                  <a:srgbClr val="000000"/>
                </a:solidFill>
                <a:latin typeface="NikoshBAN" panose="02000000000000000000" pitchFamily="2" charset="0"/>
                <a:cs typeface="NikoshBAN" panose="02000000000000000000" pitchFamily="2" charset="0"/>
              </a:rPr>
              <a:t>এসো</a:t>
            </a:r>
            <a:r>
              <a:rPr lang="en-US" sz="4000" dirty="0">
                <a:solidFill>
                  <a:srgbClr val="000000"/>
                </a:solidFill>
                <a:latin typeface="NikoshBAN" panose="02000000000000000000" pitchFamily="2" charset="0"/>
                <a:cs typeface="NikoshBAN" panose="02000000000000000000" pitchFamily="2" charset="0"/>
              </a:rPr>
              <a:t> </a:t>
            </a:r>
            <a:r>
              <a:rPr lang="en-US" sz="4000" dirty="0" err="1">
                <a:solidFill>
                  <a:srgbClr val="000000"/>
                </a:solidFill>
                <a:latin typeface="NikoshBAN" panose="02000000000000000000" pitchFamily="2" charset="0"/>
                <a:cs typeface="NikoshBAN" panose="02000000000000000000" pitchFamily="2" charset="0"/>
              </a:rPr>
              <a:t>একটি</a:t>
            </a:r>
            <a:r>
              <a:rPr lang="en-US" sz="4000" dirty="0">
                <a:solidFill>
                  <a:srgbClr val="000000"/>
                </a:solidFill>
                <a:latin typeface="NikoshBAN" panose="02000000000000000000" pitchFamily="2" charset="0"/>
                <a:cs typeface="NikoshBAN" panose="02000000000000000000" pitchFamily="2" charset="0"/>
              </a:rPr>
              <a:t> </a:t>
            </a:r>
            <a:r>
              <a:rPr lang="en-US" sz="4000" dirty="0" err="1" smtClean="0">
                <a:solidFill>
                  <a:srgbClr val="000000"/>
                </a:solidFill>
                <a:latin typeface="NikoshBAN" panose="02000000000000000000" pitchFamily="2" charset="0"/>
                <a:cs typeface="NikoshBAN" panose="02000000000000000000" pitchFamily="2" charset="0"/>
              </a:rPr>
              <a:t>ভিডিও</a:t>
            </a:r>
            <a:r>
              <a:rPr lang="en-US" sz="4000" dirty="0" smtClean="0">
                <a:solidFill>
                  <a:srgbClr val="000000"/>
                </a:solidFill>
                <a:latin typeface="NikoshBAN" panose="02000000000000000000" pitchFamily="2" charset="0"/>
                <a:cs typeface="NikoshBAN" panose="02000000000000000000" pitchFamily="2" charset="0"/>
              </a:rPr>
              <a:t> </a:t>
            </a:r>
            <a:r>
              <a:rPr lang="en-US" sz="4000" dirty="0" err="1">
                <a:solidFill>
                  <a:srgbClr val="000000"/>
                </a:solidFill>
                <a:latin typeface="NikoshBAN" panose="02000000000000000000" pitchFamily="2" charset="0"/>
                <a:cs typeface="NikoshBAN" panose="02000000000000000000" pitchFamily="2" charset="0"/>
              </a:rPr>
              <a:t>দেখি</a:t>
            </a:r>
            <a:r>
              <a:rPr lang="en-US" sz="4000" dirty="0">
                <a:solidFill>
                  <a:srgbClr val="00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098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ictures\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57325"/>
            <a:ext cx="3733800"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261794"/>
            <a:ext cx="3922869"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এবার বলো এ দুটি কিসের ছবি</a:t>
            </a:r>
            <a:endParaRPr lang="en-US" sz="3200" dirty="0">
              <a:latin typeface="NikoshBAN" panose="02000000000000000000" pitchFamily="2" charset="0"/>
              <a:cs typeface="NikoshBAN" panose="02000000000000000000" pitchFamily="2" charset="0"/>
            </a:endParaRPr>
          </a:p>
        </p:txBody>
      </p:sp>
      <p:pic>
        <p:nvPicPr>
          <p:cNvPr id="3075" name="Picture 3" descr="C:\Users\HP\Pictures\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57325"/>
            <a:ext cx="358140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5237018"/>
            <a:ext cx="1306768"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মাজারের</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6250664" y="5237018"/>
            <a:ext cx="1077539" cy="584775"/>
          </a:xfrm>
          <a:prstGeom prst="rect">
            <a:avLst/>
          </a:prstGeom>
          <a:noFill/>
        </p:spPr>
        <p:txBody>
          <a:bodyPr wrap="none" rtlCol="0">
            <a:spAutoFit/>
          </a:bodyPr>
          <a:lstStyle/>
          <a:p>
            <a:r>
              <a:rPr lang="bn-IN" sz="3200" dirty="0" smtClean="0">
                <a:latin typeface="NikoshBAN" panose="02000000000000000000" pitchFamily="2" charset="0"/>
                <a:cs typeface="NikoshBAN" panose="02000000000000000000" pitchFamily="2" charset="0"/>
              </a:rPr>
              <a:t>পীরের</a:t>
            </a:r>
            <a:r>
              <a:rPr lang="bn-IN" sz="3200" dirty="0" smtClean="0"/>
              <a:t> </a:t>
            </a:r>
            <a:endParaRPr lang="en-US" sz="3200" dirty="0"/>
          </a:p>
        </p:txBody>
      </p:sp>
    </p:spTree>
    <p:extLst>
      <p:ext uri="{BB962C8B-B14F-4D97-AF65-F5344CB8AC3E}">
        <p14:creationId xmlns:p14="http://schemas.microsoft.com/office/powerpoint/2010/main" val="9888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2000"/>
                                        <p:tgtEl>
                                          <p:spTgt spid="3074"/>
                                        </p:tgtEl>
                                      </p:cBhvr>
                                    </p:animEffect>
                                    <p:anim calcmode="lin" valueType="num">
                                      <p:cBhvr>
                                        <p:cTn id="17" dur="2000" fill="hold"/>
                                        <p:tgtEl>
                                          <p:spTgt spid="3074"/>
                                        </p:tgtEl>
                                        <p:attrNameLst>
                                          <p:attrName>style.rotation</p:attrName>
                                        </p:attrNameLst>
                                      </p:cBhvr>
                                      <p:tavLst>
                                        <p:tav tm="0">
                                          <p:val>
                                            <p:fltVal val="720"/>
                                          </p:val>
                                        </p:tav>
                                        <p:tav tm="100000">
                                          <p:val>
                                            <p:fltVal val="0"/>
                                          </p:val>
                                        </p:tav>
                                      </p:tavLst>
                                    </p:anim>
                                    <p:anim calcmode="lin" valueType="num">
                                      <p:cBhvr>
                                        <p:cTn id="18" dur="2000" fill="hold"/>
                                        <p:tgtEl>
                                          <p:spTgt spid="3074"/>
                                        </p:tgtEl>
                                        <p:attrNameLst>
                                          <p:attrName>ppt_h</p:attrName>
                                        </p:attrNameLst>
                                      </p:cBhvr>
                                      <p:tavLst>
                                        <p:tav tm="0">
                                          <p:val>
                                            <p:fltVal val="0"/>
                                          </p:val>
                                        </p:tav>
                                        <p:tav tm="100000">
                                          <p:val>
                                            <p:strVal val="#ppt_h"/>
                                          </p:val>
                                        </p:tav>
                                      </p:tavLst>
                                    </p:anim>
                                    <p:anim calcmode="lin" valueType="num">
                                      <p:cBhvr>
                                        <p:cTn id="19" dur="20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by="(-#ppt_w*2)" calcmode="lin" valueType="num">
                                      <p:cBhvr rctx="PPT">
                                        <p:cTn id="24" dur="500" autoRev="1" fill="hold">
                                          <p:stCondLst>
                                            <p:cond delay="0"/>
                                          </p:stCondLst>
                                        </p:cTn>
                                        <p:tgtEl>
                                          <p:spTgt spid="3"/>
                                        </p:tgtEl>
                                        <p:attrNameLst>
                                          <p:attrName>ppt_w</p:attrName>
                                        </p:attrNameLst>
                                      </p:cBhvr>
                                    </p:anim>
                                    <p:anim by="(#ppt_w*0.50)" calcmode="lin" valueType="num">
                                      <p:cBhvr>
                                        <p:cTn id="25" dur="500" decel="50000" autoRev="1" fill="hold">
                                          <p:stCondLst>
                                            <p:cond delay="0"/>
                                          </p:stCondLst>
                                        </p:cTn>
                                        <p:tgtEl>
                                          <p:spTgt spid="3"/>
                                        </p:tgtEl>
                                        <p:attrNameLst>
                                          <p:attrName>ppt_x</p:attrName>
                                        </p:attrNameLst>
                                      </p:cBhvr>
                                    </p:anim>
                                    <p:anim from="(-#ppt_h/2)" to="(#ppt_y)" calcmode="lin" valueType="num">
                                      <p:cBhvr>
                                        <p:cTn id="26" dur="1000" fill="hold">
                                          <p:stCondLst>
                                            <p:cond delay="0"/>
                                          </p:stCondLst>
                                        </p:cTn>
                                        <p:tgtEl>
                                          <p:spTgt spid="3"/>
                                        </p:tgtEl>
                                        <p:attrNameLst>
                                          <p:attrName>ppt_y</p:attrName>
                                        </p:attrNameLst>
                                      </p:cBhvr>
                                    </p:anim>
                                    <p:animRot by="21600000">
                                      <p:cBhvr>
                                        <p:cTn id="27" dur="1000" fill="hold">
                                          <p:stCondLst>
                                            <p:cond delay="0"/>
                                          </p:stCondLst>
                                        </p:cTn>
                                        <p:tgtEl>
                                          <p:spTgt spid="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plus(in)">
                                      <p:cBhvr>
                                        <p:cTn id="32" dur="20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by="(-#ppt_w*2)" calcmode="lin" valueType="num">
                                      <p:cBhvr rctx="PPT">
                                        <p:cTn id="37" dur="500" autoRev="1" fill="hold">
                                          <p:stCondLst>
                                            <p:cond delay="0"/>
                                          </p:stCondLst>
                                        </p:cTn>
                                        <p:tgtEl>
                                          <p:spTgt spid="4"/>
                                        </p:tgtEl>
                                        <p:attrNameLst>
                                          <p:attrName>ppt_w</p:attrName>
                                        </p:attrNameLst>
                                      </p:cBhvr>
                                    </p:anim>
                                    <p:anim by="(#ppt_w*0.50)" calcmode="lin" valueType="num">
                                      <p:cBhvr>
                                        <p:cTn id="38" dur="500" decel="50000" autoRev="1" fill="hold">
                                          <p:stCondLst>
                                            <p:cond delay="0"/>
                                          </p:stCondLst>
                                        </p:cTn>
                                        <p:tgtEl>
                                          <p:spTgt spid="4"/>
                                        </p:tgtEl>
                                        <p:attrNameLst>
                                          <p:attrName>ppt_x</p:attrName>
                                        </p:attrNameLst>
                                      </p:cBhvr>
                                    </p:anim>
                                    <p:anim from="(-#ppt_h/2)" to="(#ppt_y)" calcmode="lin" valueType="num">
                                      <p:cBhvr>
                                        <p:cTn id="39" dur="1000" fill="hold">
                                          <p:stCondLst>
                                            <p:cond delay="0"/>
                                          </p:stCondLst>
                                        </p:cTn>
                                        <p:tgtEl>
                                          <p:spTgt spid="4"/>
                                        </p:tgtEl>
                                        <p:attrNameLst>
                                          <p:attrName>ppt_y</p:attrName>
                                        </p:attrNameLst>
                                      </p:cBhvr>
                                    </p:anim>
                                    <p:animRot by="21600000">
                                      <p:cBhvr>
                                        <p:cTn id="4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924800" cy="3877985"/>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তাহলে আজকের পাঠের বিষয়...............</a:t>
            </a:r>
          </a:p>
          <a:p>
            <a:endParaRPr lang="bn-IN" sz="3600" dirty="0">
              <a:latin typeface="NikoshBAN" panose="02000000000000000000" pitchFamily="2" charset="0"/>
              <a:cs typeface="NikoshBAN" panose="02000000000000000000" pitchFamily="2" charset="0"/>
            </a:endParaRPr>
          </a:p>
          <a:p>
            <a:endParaRPr lang="bn-IN" sz="3600" dirty="0" smtClean="0">
              <a:latin typeface="NikoshBAN" panose="02000000000000000000" pitchFamily="2" charset="0"/>
              <a:cs typeface="NikoshBAN" panose="02000000000000000000" pitchFamily="2" charset="0"/>
            </a:endParaRPr>
          </a:p>
          <a:p>
            <a:pPr algn="ctr"/>
            <a:r>
              <a:rPr lang="bn-IN" sz="13800" dirty="0" smtClean="0">
                <a:latin typeface="NikoshBAN" panose="02000000000000000000" pitchFamily="2" charset="0"/>
                <a:cs typeface="NikoshBAN" panose="02000000000000000000" pitchFamily="2" charset="0"/>
              </a:rPr>
              <a:t>বহিপীর</a:t>
            </a:r>
            <a:endParaRPr lang="en-US" sz="13800" dirty="0">
              <a:latin typeface="NikoshBAN" panose="02000000000000000000" pitchFamily="2" charset="0"/>
              <a:cs typeface="NikoshBAN" panose="02000000000000000000" pitchFamily="2" charset="0"/>
            </a:endParaRPr>
          </a:p>
        </p:txBody>
      </p:sp>
      <p:sp>
        <p:nvSpPr>
          <p:cNvPr id="3" name="TextBox 2"/>
          <p:cNvSpPr txBox="1"/>
          <p:nvPr/>
        </p:nvSpPr>
        <p:spPr>
          <a:xfrm>
            <a:off x="4572000" y="5562600"/>
            <a:ext cx="3432350" cy="769441"/>
          </a:xfrm>
          <a:prstGeom prst="rect">
            <a:avLst/>
          </a:prstGeom>
          <a:noFill/>
        </p:spPr>
        <p:txBody>
          <a:bodyPr wrap="none" rtlCol="0">
            <a:spAutoFit/>
          </a:bodyPr>
          <a:lstStyle/>
          <a:p>
            <a:r>
              <a:rPr lang="bn-IN" sz="4400" dirty="0" smtClean="0">
                <a:solidFill>
                  <a:srgbClr val="FF0000"/>
                </a:solidFill>
                <a:latin typeface="NikoshBAN" panose="02000000000000000000" pitchFamily="2" charset="0"/>
                <a:cs typeface="NikoshBAN" panose="02000000000000000000" pitchFamily="2" charset="0"/>
              </a:rPr>
              <a:t>সৈয়দ ওয়ালীউল্লাহ </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933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edge">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800" y="381000"/>
            <a:ext cx="3206799"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শিক্ষনফল</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501699" y="1600200"/>
            <a:ext cx="8153400" cy="304698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এই পাঠ শেষে শির্ক্ষাথীরা</a:t>
            </a:r>
          </a:p>
          <a:p>
            <a:r>
              <a:rPr lang="bn-IN" sz="3200" dirty="0" smtClean="0">
                <a:latin typeface="NikoshBAN" panose="02000000000000000000" pitchFamily="2" charset="0"/>
                <a:cs typeface="NikoshBAN" panose="02000000000000000000" pitchFamily="2" charset="0"/>
              </a:rPr>
              <a:t>১। লেখক পরিচিতি বলতে পারবে।</a:t>
            </a:r>
          </a:p>
          <a:p>
            <a:r>
              <a:rPr lang="bn-IN" sz="3200" dirty="0" smtClean="0">
                <a:latin typeface="NikoshBAN" panose="02000000000000000000" pitchFamily="2" charset="0"/>
                <a:cs typeface="NikoshBAN" panose="02000000000000000000" pitchFamily="2" charset="0"/>
              </a:rPr>
              <a:t>২। বহিপীর বলতে কি বুঝায় তা লিখতে পারবে।</a:t>
            </a:r>
          </a:p>
          <a:p>
            <a:r>
              <a:rPr lang="bn-IN" sz="3200" dirty="0" smtClean="0">
                <a:latin typeface="NikoshBAN" panose="02000000000000000000" pitchFamily="2" charset="0"/>
                <a:cs typeface="NikoshBAN" panose="02000000000000000000" pitchFamily="2" charset="0"/>
              </a:rPr>
              <a:t>৩। অশিক্ষিত মানুষের কাছে পীরেরা কিভাবে </a:t>
            </a:r>
            <a:r>
              <a:rPr lang="bn-IN" sz="3200" dirty="0">
                <a:latin typeface="NikoshBAN" panose="02000000000000000000" pitchFamily="2" charset="0"/>
                <a:cs typeface="NikoshBAN" panose="02000000000000000000" pitchFamily="2" charset="0"/>
              </a:rPr>
              <a:t>ধর্ম ব্যবসা করে তা </a:t>
            </a:r>
            <a:r>
              <a:rPr lang="bn-IN" sz="3200" dirty="0" smtClean="0">
                <a:latin typeface="NikoshBAN" panose="02000000000000000000" pitchFamily="2" charset="0"/>
                <a:cs typeface="NikoshBAN" panose="02000000000000000000" pitchFamily="2" charset="0"/>
              </a:rPr>
              <a:t>ব্যাখ্যা করতে </a:t>
            </a:r>
            <a:r>
              <a:rPr lang="bn-IN" sz="3200" dirty="0">
                <a:latin typeface="NikoshBAN" panose="02000000000000000000" pitchFamily="2" charset="0"/>
                <a:cs typeface="NikoshBAN" panose="02000000000000000000" pitchFamily="2" charset="0"/>
              </a:rPr>
              <a:t>পারবে। </a:t>
            </a:r>
          </a:p>
          <a:p>
            <a:endParaRPr lang="en-US" sz="3200" dirty="0"/>
          </a:p>
        </p:txBody>
      </p:sp>
    </p:spTree>
    <p:extLst>
      <p:ext uri="{BB962C8B-B14F-4D97-AF65-F5344CB8AC3E}">
        <p14:creationId xmlns:p14="http://schemas.microsoft.com/office/powerpoint/2010/main" val="181941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309</TotalTime>
  <Words>487</Words>
  <Application>Microsoft Office PowerPoint</Application>
  <PresentationFormat>On-screen Show (4:3)</PresentationFormat>
  <Paragraphs>91</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Franklin Gothic Book</vt:lpstr>
      <vt:lpstr>Franklin Gothic Medium</vt:lpstr>
      <vt:lpstr>NikoshBAN</vt:lpstr>
      <vt:lpstr>Tunga</vt:lpstr>
      <vt:lpstr>Vrinda</vt:lpstr>
      <vt:lpstr>Wingdings</vt:lpstr>
      <vt:lpstr>Angles</vt:lpstr>
      <vt:lpstr>Package</vt:lpstr>
      <vt:lpstr>PowerPoint Presentation</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126</cp:revision>
  <dcterms:created xsi:type="dcterms:W3CDTF">2006-08-16T00:00:00Z</dcterms:created>
  <dcterms:modified xsi:type="dcterms:W3CDTF">2021-01-01T15:19:47Z</dcterms:modified>
</cp:coreProperties>
</file>