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0"/>
  </p:notesMasterIdLst>
  <p:sldIdLst>
    <p:sldId id="256" r:id="rId2"/>
    <p:sldId id="257" r:id="rId3"/>
    <p:sldId id="258" r:id="rId4"/>
    <p:sldId id="265" r:id="rId5"/>
    <p:sldId id="295" r:id="rId6"/>
    <p:sldId id="259" r:id="rId7"/>
    <p:sldId id="267" r:id="rId8"/>
    <p:sldId id="275" r:id="rId9"/>
    <p:sldId id="292" r:id="rId10"/>
    <p:sldId id="285" r:id="rId11"/>
    <p:sldId id="277" r:id="rId12"/>
    <p:sldId id="283" r:id="rId13"/>
    <p:sldId id="296" r:id="rId14"/>
    <p:sldId id="280" r:id="rId15"/>
    <p:sldId id="297" r:id="rId16"/>
    <p:sldId id="287" r:id="rId17"/>
    <p:sldId id="298" r:id="rId18"/>
    <p:sldId id="2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F0EF6-B105-40E6-9070-DB6CD91839E1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1AF50-BC7F-44BC-9B77-15EDE595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6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A313-F42D-430D-9CB3-340C269DEBB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EABB-54AA-4F58-8133-75C1132E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7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A313-F42D-430D-9CB3-340C269DEBB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EABB-54AA-4F58-8133-75C1132E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81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A313-F42D-430D-9CB3-340C269DEBB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EABB-54AA-4F58-8133-75C1132E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91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A313-F42D-430D-9CB3-340C269DEBB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EABB-54AA-4F58-8133-75C1132E15F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6197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A313-F42D-430D-9CB3-340C269DEBB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EABB-54AA-4F58-8133-75C1132E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463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A313-F42D-430D-9CB3-340C269DEBB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EABB-54AA-4F58-8133-75C1132E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80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A313-F42D-430D-9CB3-340C269DEBB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EABB-54AA-4F58-8133-75C1132E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09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A313-F42D-430D-9CB3-340C269DEBB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EABB-54AA-4F58-8133-75C1132E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095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A313-F42D-430D-9CB3-340C269DEBB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EABB-54AA-4F58-8133-75C1132E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7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A313-F42D-430D-9CB3-340C269DEBB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EABB-54AA-4F58-8133-75C1132E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8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A313-F42D-430D-9CB3-340C269DEBB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EABB-54AA-4F58-8133-75C1132E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A313-F42D-430D-9CB3-340C269DEBB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EABB-54AA-4F58-8133-75C1132E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60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A313-F42D-430D-9CB3-340C269DEBB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EABB-54AA-4F58-8133-75C1132E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89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A313-F42D-430D-9CB3-340C269DEBB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EABB-54AA-4F58-8133-75C1132E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4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A313-F42D-430D-9CB3-340C269DEBB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EABB-54AA-4F58-8133-75C1132E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5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A313-F42D-430D-9CB3-340C269DEBB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EABB-54AA-4F58-8133-75C1132E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03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CA313-F42D-430D-9CB3-340C269DEBB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7EABB-54AA-4F58-8133-75C1132E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06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F0CA313-F42D-430D-9CB3-340C269DEBBD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7EABB-54AA-4F58-8133-75C1132E1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959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2255" y="2080592"/>
            <a:ext cx="4043902" cy="1272208"/>
          </a:xfrm>
        </p:spPr>
        <p:txBody>
          <a:bodyPr>
            <a:normAutofit fontScale="90000"/>
          </a:bodyPr>
          <a:lstStyle/>
          <a:p>
            <a:r>
              <a:rPr lang="bn-BD" sz="8800" dirty="0" smtClean="0"/>
              <a:t/>
            </a:r>
            <a:br>
              <a:rPr lang="bn-BD" sz="8800" dirty="0" smtClean="0"/>
            </a:br>
            <a:r>
              <a:rPr lang="bn-BD" sz="4000" dirty="0"/>
              <a:t/>
            </a:r>
            <a:br>
              <a:rPr lang="bn-BD" sz="4000" dirty="0"/>
            </a:br>
            <a:r>
              <a:rPr lang="bn-BD" sz="4000" dirty="0" smtClean="0"/>
              <a:t/>
            </a:r>
            <a:br>
              <a:rPr lang="bn-BD" sz="4000" dirty="0" smtClean="0"/>
            </a:b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4441945" y="2157929"/>
            <a:ext cx="30139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52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59035"/>
            <a:ext cx="121919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রোগমুক্ত </a:t>
            </a: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উদ্ভিদ উৎপাদন, সোমাক্লোনাল ভেরিয়েশন সৃষ্টি, প্রজনন চক্র সংক্ষিপ্ত করন, বিলুপ্তির হাত থেকে বংশ রক্ষা, ট্রান্সজেনিক </a:t>
            </a:r>
            <a:r>
              <a:rPr lang="bn-BD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উদ্ভি্দ </a:t>
            </a:r>
            <a:r>
              <a:rPr lang="bn-BD" sz="4000" dirty="0">
                <a:latin typeface="Nikosh" panose="02000000000000000000" pitchFamily="2" charset="0"/>
                <a:cs typeface="Nikosh" panose="02000000000000000000" pitchFamily="2" charset="0"/>
              </a:rPr>
              <a:t>উৎপাদন।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32012" y="1319557"/>
            <a:ext cx="12191999" cy="2401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en-US" sz="48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টস্যু</a:t>
            </a:r>
            <a:r>
              <a:rPr lang="bn-BD" sz="48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কালচার প্রযুক্তি ব্যবহারের ক্ষে</a:t>
            </a:r>
            <a:r>
              <a:rPr lang="en-US" sz="48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ত্র</a:t>
            </a:r>
            <a:r>
              <a:rPr lang="bn-BD" sz="48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গুলো বলতে পারবে।</a:t>
            </a:r>
            <a:endParaRPr lang="en-US" sz="48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80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09600" y="2511471"/>
            <a:ext cx="2104373" cy="1991638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টিস্যু কালচার</a:t>
            </a:r>
            <a:r>
              <a:rPr lang="en-US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এক্সপ্লান্ট</a:t>
            </a:r>
            <a:endParaRPr lang="en-US" sz="4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78670" y="1436069"/>
            <a:ext cx="1619626" cy="117460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পাতা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78670" y="2676736"/>
            <a:ext cx="1654220" cy="119289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কান্ডের</a:t>
            </a:r>
            <a:r>
              <a:rPr lang="bn-BD" sz="4400" dirty="0" smtClean="0"/>
              <a:t> </a:t>
            </a:r>
            <a:r>
              <a:rPr lang="bn-BD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অগ্রভাগ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265100" y="120567"/>
            <a:ext cx="1609595" cy="122755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কোষ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13973" y="504966"/>
            <a:ext cx="1979112" cy="1499197"/>
          </a:xfrm>
          <a:prstGeom prst="roundRect">
            <a:avLst/>
          </a:prstGeom>
          <a:solidFill>
            <a:srgbClr val="D35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পরিনত বীজ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593003" y="5003789"/>
            <a:ext cx="1979112" cy="1494872"/>
          </a:xfrm>
          <a:prstGeom prst="roundRect">
            <a:avLst/>
          </a:prstGeom>
          <a:solidFill>
            <a:srgbClr val="D35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অপরিনত বীজ</a:t>
            </a:r>
            <a:endParaRPr lang="en-US" sz="4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333735" y="4033394"/>
            <a:ext cx="1599155" cy="122337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মূলের অগ্রভাগ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323295" y="5505302"/>
            <a:ext cx="1609595" cy="125051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bn-BD" sz="4400" dirty="0" smtClean="0"/>
              <a:t> </a:t>
            </a:r>
            <a:r>
              <a:rPr lang="bn-BD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টিস্যু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cxnSp>
        <p:nvCxnSpPr>
          <p:cNvPr id="3" name="Straight Arrow Connector 2"/>
          <p:cNvCxnSpPr>
            <a:stCxn id="8" idx="3"/>
          </p:cNvCxnSpPr>
          <p:nvPr/>
        </p:nvCxnSpPr>
        <p:spPr>
          <a:xfrm>
            <a:off x="2713973" y="3507290"/>
            <a:ext cx="3411254" cy="2248419"/>
          </a:xfrm>
          <a:prstGeom prst="straightConnector1">
            <a:avLst/>
          </a:prstGeom>
          <a:ln w="76200">
            <a:solidFill>
              <a:srgbClr val="1607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779211" y="3507290"/>
            <a:ext cx="3346016" cy="1146128"/>
          </a:xfrm>
          <a:prstGeom prst="straightConnector1">
            <a:avLst/>
          </a:prstGeom>
          <a:ln w="76200">
            <a:solidFill>
              <a:srgbClr val="1607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727803" y="3469712"/>
            <a:ext cx="3309742" cy="37578"/>
          </a:xfrm>
          <a:prstGeom prst="straightConnector1">
            <a:avLst/>
          </a:prstGeom>
          <a:ln w="76200">
            <a:solidFill>
              <a:srgbClr val="1607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8" idx="3"/>
          </p:cNvCxnSpPr>
          <p:nvPr/>
        </p:nvCxnSpPr>
        <p:spPr>
          <a:xfrm flipV="1">
            <a:off x="2713973" y="2130219"/>
            <a:ext cx="3411254" cy="1377071"/>
          </a:xfrm>
          <a:prstGeom prst="straightConnector1">
            <a:avLst/>
          </a:prstGeom>
          <a:ln w="76200">
            <a:solidFill>
              <a:srgbClr val="1607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3"/>
          </p:cNvCxnSpPr>
          <p:nvPr/>
        </p:nvCxnSpPr>
        <p:spPr>
          <a:xfrm flipV="1">
            <a:off x="2713973" y="914400"/>
            <a:ext cx="3411254" cy="2592890"/>
          </a:xfrm>
          <a:prstGeom prst="straightConnector1">
            <a:avLst/>
          </a:prstGeom>
          <a:ln w="76200">
            <a:solidFill>
              <a:srgbClr val="1607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515905" y="2004165"/>
            <a:ext cx="519569" cy="585594"/>
          </a:xfrm>
          <a:prstGeom prst="straightConnector1">
            <a:avLst/>
          </a:prstGeom>
          <a:ln w="76200">
            <a:solidFill>
              <a:srgbClr val="1607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515905" y="4435002"/>
            <a:ext cx="427711" cy="539010"/>
          </a:xfrm>
          <a:prstGeom prst="straightConnector1">
            <a:avLst/>
          </a:prstGeom>
          <a:ln w="76200">
            <a:solidFill>
              <a:srgbClr val="1607D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64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4157" y="213185"/>
            <a:ext cx="9876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পুষ্টি মাধ্যমে বৃদ্ধিপ্রাপ্ত অনুচারার বিভিন্ন ধাপ</a:t>
            </a:r>
            <a:endParaRPr lang="en-US" sz="5400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00" y="1470992"/>
            <a:ext cx="1964770" cy="23522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907" y="1470989"/>
            <a:ext cx="1961324" cy="23522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42" y="1470989"/>
            <a:ext cx="1992241" cy="23522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480" y="1470989"/>
            <a:ext cx="2040836" cy="2352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139" y="1470990"/>
            <a:ext cx="1945922" cy="2352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4" y="4002154"/>
            <a:ext cx="2994989" cy="29353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04" y="4002153"/>
            <a:ext cx="2972909" cy="2935359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4644894" y="2498036"/>
            <a:ext cx="510986" cy="470632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7017034" y="2511283"/>
            <a:ext cx="578744" cy="50749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>
            <a:off x="2385394" y="2668044"/>
            <a:ext cx="45719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/>
          <p:cNvSpPr/>
          <p:nvPr/>
        </p:nvSpPr>
        <p:spPr>
          <a:xfrm>
            <a:off x="2166999" y="2517736"/>
            <a:ext cx="594080" cy="413353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 Arrow 19"/>
          <p:cNvSpPr/>
          <p:nvPr/>
        </p:nvSpPr>
        <p:spPr>
          <a:xfrm>
            <a:off x="9440126" y="2533554"/>
            <a:ext cx="730256" cy="485219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>
            <a:off x="5361140" y="5260932"/>
            <a:ext cx="1474472" cy="663879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19" grpId="0" animBg="1"/>
      <p:bldP spid="20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57174" y="1216039"/>
            <a:ext cx="6815669" cy="151553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8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63383" y="3051243"/>
            <a:ext cx="47344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smtClean="0">
                <a:ln/>
                <a:latin typeface="Nikosh" panose="02000000000000000000" pitchFamily="2" charset="0"/>
                <a:cs typeface="Nikosh" panose="02000000000000000000" pitchFamily="2" charset="0"/>
              </a:rPr>
              <a:t>১।</a:t>
            </a:r>
            <a:r>
              <a:rPr lang="bn-BD" sz="5400" dirty="0" smtClean="0">
                <a:ln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5400" dirty="0">
                <a:ln/>
                <a:latin typeface="Nikosh" panose="02000000000000000000" pitchFamily="2" charset="0"/>
                <a:cs typeface="Nikosh" panose="02000000000000000000" pitchFamily="2" charset="0"/>
              </a:rPr>
              <a:t>টিস্যু </a:t>
            </a:r>
            <a:r>
              <a:rPr lang="bn-BD" sz="5400" dirty="0" smtClean="0">
                <a:ln/>
                <a:latin typeface="Nikosh" panose="02000000000000000000" pitchFamily="2" charset="0"/>
                <a:cs typeface="Nikosh" panose="02000000000000000000" pitchFamily="2" charset="0"/>
              </a:rPr>
              <a:t>কালচার কি</a:t>
            </a:r>
            <a:r>
              <a:rPr lang="en-US" sz="5400" dirty="0" smtClean="0">
                <a:ln/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bn-BD" sz="5400" dirty="0">
              <a:ln/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sz="5400" dirty="0">
              <a:ln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856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0804" y="3105834"/>
            <a:ext cx="47344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n/>
                <a:latin typeface="Nikosh" panose="02000000000000000000" pitchFamily="2" charset="0"/>
                <a:cs typeface="Nikosh" panose="02000000000000000000" pitchFamily="2" charset="0"/>
              </a:rPr>
              <a:t>১।</a:t>
            </a:r>
            <a:r>
              <a:rPr lang="bn-BD" sz="4000" dirty="0" smtClean="0">
                <a:ln/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4000" dirty="0">
                <a:ln/>
                <a:latin typeface="Nikosh" panose="02000000000000000000" pitchFamily="2" charset="0"/>
                <a:cs typeface="Nikosh" panose="02000000000000000000" pitchFamily="2" charset="0"/>
              </a:rPr>
              <a:t>টিস্যু কালচারে কি ধরনের এক্সপ্লান্ট ব্যবহার করা হয়?</a:t>
            </a:r>
          </a:p>
          <a:p>
            <a:endParaRPr lang="en-US" sz="4000" dirty="0">
              <a:ln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75287" y="1216039"/>
            <a:ext cx="6815669" cy="151553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45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12016" y="1379812"/>
            <a:ext cx="6815669" cy="1515533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8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967335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ln/>
                <a:latin typeface="Nikosh" panose="02000000000000000000" pitchFamily="2" charset="0"/>
                <a:cs typeface="Nikosh" panose="02000000000000000000" pitchFamily="2" charset="0"/>
              </a:rPr>
              <a:t>       </a:t>
            </a:r>
            <a:r>
              <a:rPr lang="bn-BD" sz="4000" b="1" dirty="0" smtClean="0">
                <a:ln/>
                <a:latin typeface="Nikosh" panose="02000000000000000000" pitchFamily="2" charset="0"/>
                <a:cs typeface="Nikosh" panose="02000000000000000000" pitchFamily="2" charset="0"/>
              </a:rPr>
              <a:t>১</a:t>
            </a:r>
            <a:r>
              <a:rPr lang="bn-BD" sz="4000" b="1" dirty="0">
                <a:ln/>
                <a:latin typeface="Nikosh" panose="02000000000000000000" pitchFamily="2" charset="0"/>
                <a:cs typeface="Nikosh" panose="02000000000000000000" pitchFamily="2" charset="0"/>
              </a:rPr>
              <a:t>। টিস্যু কালচার কেন করা হয়?</a:t>
            </a:r>
          </a:p>
          <a:p>
            <a:r>
              <a:rPr lang="en-US" sz="4000" b="1" dirty="0" smtClean="0">
                <a:ln/>
                <a:latin typeface="Nikosh" panose="02000000000000000000" pitchFamily="2" charset="0"/>
                <a:cs typeface="Nikosh" panose="02000000000000000000" pitchFamily="2" charset="0"/>
              </a:rPr>
              <a:t>       </a:t>
            </a:r>
            <a:r>
              <a:rPr lang="bn-BD" sz="4000" b="1" dirty="0" smtClean="0">
                <a:ln/>
                <a:latin typeface="Nikosh" panose="02000000000000000000" pitchFamily="2" charset="0"/>
                <a:cs typeface="Nikosh" panose="02000000000000000000" pitchFamily="2" charset="0"/>
              </a:rPr>
              <a:t>২</a:t>
            </a:r>
            <a:r>
              <a:rPr lang="bn-BD" sz="4000" b="1" dirty="0">
                <a:ln/>
                <a:latin typeface="Nikosh" panose="02000000000000000000" pitchFamily="2" charset="0"/>
                <a:cs typeface="Nikosh" panose="02000000000000000000" pitchFamily="2" charset="0"/>
              </a:rPr>
              <a:t>। টিস্যু কালচারে ব্যবহৃত পুষ্টি মাধ্যমের উপাদান গুলোর প্রয়োজনীয়তা </a:t>
            </a:r>
            <a:r>
              <a:rPr lang="en-US" sz="4000" b="1" dirty="0" smtClean="0">
                <a:ln/>
                <a:latin typeface="Nikosh" panose="02000000000000000000" pitchFamily="2" charset="0"/>
                <a:cs typeface="Nikosh" panose="02000000000000000000" pitchFamily="2" charset="0"/>
              </a:rPr>
              <a:t>    </a:t>
            </a:r>
            <a:r>
              <a:rPr lang="bn-BD" sz="4000" b="1" dirty="0" smtClean="0">
                <a:ln/>
                <a:latin typeface="Nikosh" panose="02000000000000000000" pitchFamily="2" charset="0"/>
                <a:cs typeface="Nikosh" panose="02000000000000000000" pitchFamily="2" charset="0"/>
              </a:rPr>
              <a:t>আলোচনা </a:t>
            </a:r>
            <a:r>
              <a:rPr lang="bn-BD" sz="4000" b="1" dirty="0">
                <a:ln/>
                <a:latin typeface="Nikosh" panose="02000000000000000000" pitchFamily="2" charset="0"/>
                <a:cs typeface="Nikosh" panose="02000000000000000000" pitchFamily="2" charset="0"/>
              </a:rPr>
              <a:t>কর।</a:t>
            </a:r>
            <a:endParaRPr lang="en-US" sz="4000" b="1" dirty="0">
              <a:ln/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82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3705" y="875972"/>
            <a:ext cx="112908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বাড়ির কাজ</a:t>
            </a:r>
            <a:endParaRPr lang="en-US" sz="8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2696" y="2600194"/>
            <a:ext cx="9872870" cy="1921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১। </a:t>
            </a:r>
            <a:r>
              <a:rPr lang="bn-BD" sz="6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বর্তমান প্রেক্ষাপটে</a:t>
            </a:r>
            <a:r>
              <a:rPr lang="bn-BD" sz="6000" b="1" dirty="0">
                <a:ln/>
                <a:latin typeface="Nikosh" panose="02000000000000000000" pitchFamily="2" charset="0"/>
                <a:cs typeface="Nikosh" panose="02000000000000000000" pitchFamily="2" charset="0"/>
              </a:rPr>
              <a:t> টিস্যু </a:t>
            </a:r>
            <a:r>
              <a:rPr lang="bn-BD" sz="6000" b="1" dirty="0" smtClean="0">
                <a:ln/>
                <a:latin typeface="Nikosh" panose="02000000000000000000" pitchFamily="2" charset="0"/>
                <a:cs typeface="Nikosh" panose="02000000000000000000" pitchFamily="2" charset="0"/>
              </a:rPr>
              <a:t>কালচার প্রযুক্তি কৃষি ক্ষেত্রে কীভাবে ভূমিকা রাখতে পারে। </a:t>
            </a:r>
            <a:r>
              <a:rPr lang="bn-BD" sz="6000" b="1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sz="60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29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94456" y="789904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Google Classroom </a:t>
            </a:r>
            <a:r>
              <a:rPr lang="en-US" sz="4800" b="1" dirty="0" err="1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dirty="0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Word File এ </a:t>
            </a:r>
            <a:r>
              <a:rPr lang="en-US" sz="4800" b="1" dirty="0" err="1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800" b="1" dirty="0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b="1" dirty="0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b="1" dirty="0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b="1" dirty="0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800" b="1" dirty="0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solidFill>
                  <a:srgbClr val="E10DA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             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Google Classroom                              </a:t>
            </a:r>
            <a:r>
              <a:rPr lang="en-US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</a:t>
            </a:r>
            <a:r>
              <a:rPr lang="en-US" sz="48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Class code/Link- </a:t>
            </a:r>
            <a:r>
              <a:rPr lang="en-US" sz="4800" b="1" dirty="0"/>
              <a:t>f</a:t>
            </a:r>
            <a:r>
              <a:rPr lang="en-US" sz="4800" b="1" dirty="0" smtClean="0"/>
              <a:t>t6aymr</a:t>
            </a:r>
            <a:endParaRPr lang="en-US" sz="4800" b="1" dirty="0"/>
          </a:p>
          <a:p>
            <a:endParaRPr lang="en-US" sz="4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01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76337" y="-410526"/>
            <a:ext cx="420052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dirty="0" smtClean="0">
                <a:ln w="0"/>
                <a:solidFill>
                  <a:srgbClr val="00FF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NikoshBAN" panose="02000000000000000000" pitchFamily="2" charset="0"/>
              </a:rPr>
              <a:t> </a:t>
            </a:r>
            <a:r>
              <a:rPr lang="bn-BD" sz="13800" b="1" dirty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NikoshBAN" panose="02000000000000000000" pitchFamily="2" charset="0"/>
              </a:rPr>
              <a:t>ধন্যবাদ</a:t>
            </a:r>
            <a:endParaRPr lang="en-US" sz="13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307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5421" y="286604"/>
            <a:ext cx="7182678" cy="2593074"/>
          </a:xfrm>
        </p:spPr>
        <p:txBody>
          <a:bodyPr>
            <a:noAutofit/>
          </a:bodyPr>
          <a:lstStyle/>
          <a:p>
            <a:r>
              <a:rPr lang="bn-BD" sz="8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 পরিচিতি</a:t>
            </a:r>
            <a:br>
              <a:rPr lang="bn-BD" sz="80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</a:br>
            <a:endParaRPr lang="en-US" sz="80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3564" y="2023052"/>
            <a:ext cx="3666813" cy="340875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59320" y="1763744"/>
            <a:ext cx="5323269" cy="42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sz="51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</a:t>
            </a:r>
            <a:r>
              <a:rPr lang="en-US" sz="5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5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8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দেবনাথ</a:t>
            </a:r>
            <a:r>
              <a:rPr lang="en-US" sz="5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জীববিজ্ঞান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 smtClean="0"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রাফেত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ছাতিয়ান,মিরপুর,কুষ্টিয়া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3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০১৭১৮৬১৬৬১১ 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US" sz="36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ই-মেইলঃ</a:t>
            </a:r>
            <a:r>
              <a:rPr lang="en-US" sz="3600" b="1" dirty="0" smtClean="0">
                <a:solidFill>
                  <a:srgbClr val="800000"/>
                </a:solidFill>
              </a:rPr>
              <a:t>gcdn1977@gmail.com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3600" b="1" dirty="0" smtClean="0">
                <a:solidFill>
                  <a:srgbClr val="8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endParaRPr lang="en-US" sz="3600" b="1" dirty="0">
              <a:solidFill>
                <a:srgbClr val="8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01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4480" y="626017"/>
            <a:ext cx="5338451" cy="1339348"/>
          </a:xfrm>
        </p:spPr>
        <p:txBody>
          <a:bodyPr>
            <a:noAutofit/>
          </a:bodyPr>
          <a:lstStyle/>
          <a:p>
            <a:r>
              <a:rPr lang="bn-BD" sz="88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 পরিচিতি</a:t>
            </a:r>
            <a:endParaRPr lang="en-US" sz="88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0" y="2259168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000" b="1" dirty="0" err="1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একাদশ-দ্বাদশ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0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0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১ম</a:t>
            </a:r>
            <a:r>
              <a:rPr lang="en-US" sz="40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পত্র </a:t>
            </a:r>
            <a:endParaRPr lang="bn-IN" sz="40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4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endParaRPr lang="en-US" sz="4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4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0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0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0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bn-IN" sz="40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45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3" y="1816904"/>
            <a:ext cx="5311168" cy="39970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258" y="1816904"/>
            <a:ext cx="5520325" cy="39970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44237" y="218364"/>
            <a:ext cx="7854042" cy="1232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7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নিচের ছবি গুলো লক্ষ্য </a:t>
            </a:r>
            <a:r>
              <a:rPr lang="bn-BD" sz="7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6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16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1404" y="784647"/>
            <a:ext cx="5018618" cy="1325218"/>
          </a:xfrm>
        </p:spPr>
        <p:txBody>
          <a:bodyPr>
            <a:noAutofit/>
          </a:bodyPr>
          <a:lstStyle/>
          <a:p>
            <a:r>
              <a:rPr lang="en-US" sz="88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8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endParaRPr lang="en-US" sz="88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6227" y="2634413"/>
            <a:ext cx="5253795" cy="2819400"/>
          </a:xfrm>
        </p:spPr>
        <p:txBody>
          <a:bodyPr>
            <a:normAutofit/>
          </a:bodyPr>
          <a:lstStyle/>
          <a:p>
            <a:r>
              <a:rPr lang="bn-BD" sz="96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টি</a:t>
            </a:r>
            <a:r>
              <a:rPr lang="en-US" sz="9600" b="1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স্যু</a:t>
            </a:r>
            <a:r>
              <a:rPr lang="bn-BD" sz="96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কালচার</a:t>
            </a:r>
            <a:endParaRPr lang="en-US" sz="9600" b="1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56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9773" y="286603"/>
            <a:ext cx="38828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8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শিখন</a:t>
            </a:r>
            <a:r>
              <a:rPr lang="en-US" sz="88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88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ফল</a:t>
            </a:r>
            <a:endParaRPr lang="en-US" sz="4000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085" y="2995387"/>
            <a:ext cx="118949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১। টি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স্যু</a:t>
            </a:r>
            <a:r>
              <a:rPr lang="bn-BD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কালচার কি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bn-BD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বলতে পারবে।</a:t>
            </a:r>
            <a:endParaRPr lang="en-US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২। টি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স্যু</a:t>
            </a:r>
            <a:r>
              <a:rPr lang="bn-BD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কালচার এর জন্য কোন ধরনের মাধ্যম ব্যবহার করা হয়</a:t>
            </a:r>
            <a:r>
              <a:rPr lang="en-US" sz="32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bn-BD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bn-BD" sz="32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bn-BD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৩। টি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স্যু</a:t>
            </a:r>
            <a:r>
              <a:rPr lang="bn-BD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কালচার প্রযুক্তি ব্যবহারের ক্ষেত্র গুলো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</a:t>
            </a:r>
            <a:r>
              <a:rPr lang="bn-BD" sz="32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বলতে পারবে।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97085" y="1733153"/>
            <a:ext cx="61863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4400" b="1" dirty="0">
                <a:solidFill>
                  <a:srgbClr val="6666FF"/>
                </a:solidFill>
                <a:latin typeface="NikoshBAN" charset="0"/>
                <a:cs typeface="NikoshBAN" charset="0"/>
              </a:rPr>
              <a:t>এই পাঠ শেষে শিক্ষার্থীরা </a:t>
            </a:r>
            <a:r>
              <a:rPr lang="en-US" sz="4400" b="1" dirty="0">
                <a:solidFill>
                  <a:srgbClr val="6666FF"/>
                </a:solidFill>
                <a:latin typeface="NikoshBAN" charset="0"/>
              </a:rPr>
              <a:t>............</a:t>
            </a:r>
          </a:p>
        </p:txBody>
      </p:sp>
    </p:spTree>
    <p:extLst>
      <p:ext uri="{BB962C8B-B14F-4D97-AF65-F5344CB8AC3E}">
        <p14:creationId xmlns:p14="http://schemas.microsoft.com/office/powerpoint/2010/main" val="241962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91521" y="219427"/>
            <a:ext cx="3777889" cy="100474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টিস্যূ কালচার</a:t>
            </a:r>
            <a:endParaRPr lang="en-US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0651" y="2939717"/>
            <a:ext cx="6486383" cy="57871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কাঙ্ক্ষিত এক্সপ্লান্ট সংগ্রহ</a:t>
            </a:r>
            <a:endParaRPr lang="en-US" sz="4800" b="1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7691" y="4081210"/>
            <a:ext cx="1641052" cy="153986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এক্সপ্লান্ট আকৃতি ও</a:t>
            </a:r>
          </a:p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ধৌত করণ</a:t>
            </a:r>
            <a:endParaRPr lang="en-US" sz="28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97346" y="4071473"/>
            <a:ext cx="1799135" cy="1549601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নির্বীজকরণ</a:t>
            </a:r>
            <a:endParaRPr lang="en-US" sz="32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55951" y="4071470"/>
            <a:ext cx="2332185" cy="154960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টিস্যু বা এক্সপ্লান্ট আবাদ মাধ্যমে স্থাপন</a:t>
            </a:r>
            <a:endParaRPr lang="en-US" sz="28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03916" y="4071472"/>
            <a:ext cx="1438922" cy="1549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সংখ্যা বৃদ্ধি</a:t>
            </a:r>
            <a:endParaRPr lang="en-US" sz="32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88537" y="6238719"/>
            <a:ext cx="6516913" cy="61928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চারা গাছ মাঠে স্থানান্তর</a:t>
            </a:r>
            <a:endParaRPr lang="en-US" sz="48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5110810" y="1252070"/>
            <a:ext cx="546064" cy="522514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058080" y="3544098"/>
            <a:ext cx="577828" cy="55212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5073962" y="5635228"/>
            <a:ext cx="546064" cy="610116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88371" y="1802482"/>
            <a:ext cx="5338479" cy="61377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কালচার মাধ্যম তৈরী করণ</a:t>
            </a:r>
            <a:endParaRPr lang="en-US" sz="3200" b="1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110810" y="2418860"/>
            <a:ext cx="546064" cy="522514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02308" y="4071470"/>
            <a:ext cx="1693045" cy="154960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পূর্ণা</a:t>
            </a:r>
            <a:r>
              <a:rPr lang="en-US" sz="32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ঙ্গ</a:t>
            </a:r>
            <a:r>
              <a:rPr lang="bn-BD" sz="32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চারা তৈরী করণ</a:t>
            </a:r>
            <a:endParaRPr lang="en-US" sz="32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54824" y="4071470"/>
            <a:ext cx="1631752" cy="154960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পূর্ণা</a:t>
            </a:r>
            <a:r>
              <a:rPr lang="en-US" sz="2800" dirty="0" err="1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ঙ্গ</a:t>
            </a:r>
            <a:r>
              <a:rPr lang="bn-BD" sz="2800" dirty="0" smtClean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2800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চারা টবে স্থানান্তর</a:t>
            </a:r>
            <a:endParaRPr lang="en-US" sz="2800" dirty="0">
              <a:solidFill>
                <a:srgbClr val="00B05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65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329" y="2213114"/>
            <a:ext cx="117016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টিস্যু</a:t>
            </a:r>
            <a:r>
              <a:rPr lang="bn-BD" sz="60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কালচার বলতে কোনো কৃত্রিম পুষ্টি মাধ্যমে কোনো কোষ , কলা বা অঙ্গানুকে আবাদ বুঝায়।</a:t>
            </a:r>
          </a:p>
          <a:p>
            <a:r>
              <a:rPr lang="bn-BD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19105" y="664908"/>
            <a:ext cx="409919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72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টিস্যু কালচার </a:t>
            </a:r>
          </a:p>
        </p:txBody>
      </p:sp>
    </p:spTree>
    <p:extLst>
      <p:ext uri="{BB962C8B-B14F-4D97-AF65-F5344CB8AC3E}">
        <p14:creationId xmlns:p14="http://schemas.microsoft.com/office/powerpoint/2010/main" val="224260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3260035"/>
            <a:ext cx="12192000" cy="1020417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টিস্যু</a:t>
            </a:r>
            <a:r>
              <a:rPr lang="bn-BD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কালচার এর জন্য কৃ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ত্রি</a:t>
            </a:r>
            <a:r>
              <a:rPr lang="bn-BD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ম পুষ্টি মাধ্যম ব্যবহার হয়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bn-BD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1741968"/>
            <a:ext cx="12026348" cy="16830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4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টিস্যু</a:t>
            </a:r>
            <a:r>
              <a:rPr lang="bn-BD" sz="4800" b="1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কালচার এর জন্য কোন ধরনের মাধ্যম ব্যবহার করা হয়।</a:t>
            </a:r>
          </a:p>
          <a:p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1184</TotalTime>
  <Words>308</Words>
  <Application>Microsoft Office PowerPoint</Application>
  <PresentationFormat>Widescreen</PresentationFormat>
  <Paragraphs>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Century Gothic</vt:lpstr>
      <vt:lpstr>Nikosh</vt:lpstr>
      <vt:lpstr>NikoshBAN</vt:lpstr>
      <vt:lpstr>Vrinda</vt:lpstr>
      <vt:lpstr>Wingdings 3</vt:lpstr>
      <vt:lpstr>Ion</vt:lpstr>
      <vt:lpstr>   </vt:lpstr>
      <vt:lpstr>শিক্ষক পরিচিতি </vt:lpstr>
      <vt:lpstr>পাঠ পরিচিতি</vt:lpstr>
      <vt:lpstr>PowerPoint Presentation</vt:lpstr>
      <vt:lpstr>আজকের পাঠ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DOEL</dc:creator>
  <cp:lastModifiedBy>User</cp:lastModifiedBy>
  <cp:revision>137</cp:revision>
  <dcterms:created xsi:type="dcterms:W3CDTF">2015-01-23T16:06:51Z</dcterms:created>
  <dcterms:modified xsi:type="dcterms:W3CDTF">2021-01-03T02:03:11Z</dcterms:modified>
</cp:coreProperties>
</file>