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6" r:id="rId2"/>
    <p:sldId id="265" r:id="rId3"/>
    <p:sldId id="260" r:id="rId4"/>
    <p:sldId id="271" r:id="rId5"/>
    <p:sldId id="272" r:id="rId6"/>
    <p:sldId id="273" r:id="rId7"/>
    <p:sldId id="261" r:id="rId8"/>
    <p:sldId id="274" r:id="rId9"/>
    <p:sldId id="293" r:id="rId10"/>
    <p:sldId id="283" r:id="rId11"/>
    <p:sldId id="292" r:id="rId12"/>
    <p:sldId id="285" r:id="rId13"/>
    <p:sldId id="270" r:id="rId14"/>
    <p:sldId id="294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FFAAC-7FC7-43DC-9C2B-100B2AB7E18A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DE7AE-86E7-474E-97A9-3D432D3E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DE7AE-86E7-474E-97A9-3D432D3E0F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09599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5" name="Oval 4"/>
          <p:cNvSpPr/>
          <p:nvPr/>
        </p:nvSpPr>
        <p:spPr>
          <a:xfrm>
            <a:off x="2286000" y="1295400"/>
            <a:ext cx="4114800" cy="40386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 </a:t>
            </a:r>
          </a:p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স্বাগতম।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743200"/>
            <a:ext cx="7010400" cy="1524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পরিচালন আয় ও পরিচালন ব্যয়ের একটি তালিকা তৈরি কর।</a:t>
            </a:r>
          </a:p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14400" y="1143000"/>
            <a:ext cx="19050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208" y="2207502"/>
            <a:ext cx="2761460" cy="2276636"/>
            <a:chOff x="2902062" y="1749531"/>
            <a:chExt cx="2761460" cy="2276636"/>
          </a:xfrm>
        </p:grpSpPr>
        <p:sp>
          <p:nvSpPr>
            <p:cNvPr id="51" name="Oval 50"/>
            <p:cNvSpPr/>
            <p:nvPr/>
          </p:nvSpPr>
          <p:spPr>
            <a:xfrm>
              <a:off x="2902062" y="1749531"/>
              <a:ext cx="2761460" cy="227663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al 4"/>
            <p:cNvSpPr/>
            <p:nvPr/>
          </p:nvSpPr>
          <p:spPr>
            <a:xfrm>
              <a:off x="3306469" y="2082936"/>
              <a:ext cx="1952646" cy="1609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/>
              <a:r>
                <a:rPr lang="bn-IN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আর্থিক বিবরণী প্রস্তুতকরণে বিবেচ্য সমন্বয় সমূহ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Oval 8"/>
          <p:cNvSpPr/>
          <p:nvPr/>
        </p:nvSpPr>
        <p:spPr>
          <a:xfrm>
            <a:off x="4052494" y="843388"/>
            <a:ext cx="1065909" cy="10063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900" kern="1200" dirty="0" smtClean="0">
                <a:latin typeface="NikoshBAN" pitchFamily="2" charset="0"/>
                <a:cs typeface="NikoshBAN" pitchFamily="2" charset="0"/>
              </a:rPr>
              <a:t>অনুমতি দান ও তালিকাভুক্তি</a:t>
            </a:r>
            <a:endParaRPr lang="en-US" sz="1900" kern="1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71051" y="2240036"/>
            <a:ext cx="821525" cy="41076"/>
            <a:chOff x="5143905" y="1782065"/>
            <a:chExt cx="821525" cy="41076"/>
          </a:xfrm>
        </p:grpSpPr>
        <p:sp>
          <p:nvSpPr>
            <p:cNvPr id="45" name="Straight Connector 9"/>
            <p:cNvSpPr/>
            <p:nvPr/>
          </p:nvSpPr>
          <p:spPr>
            <a:xfrm rot="19171624">
              <a:off x="5143905" y="1788542"/>
              <a:ext cx="821525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821525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Straight Connector 10"/>
            <p:cNvSpPr/>
            <p:nvPr/>
          </p:nvSpPr>
          <p:spPr>
            <a:xfrm rot="19171624">
              <a:off x="5534130" y="1782065"/>
              <a:ext cx="41076" cy="41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81600" y="381000"/>
            <a:ext cx="2057400" cy="1905000"/>
            <a:chOff x="5714463" y="222677"/>
            <a:chExt cx="1471531" cy="1631553"/>
          </a:xfrm>
        </p:grpSpPr>
        <p:sp>
          <p:nvSpPr>
            <p:cNvPr id="43" name="Oval 42"/>
            <p:cNvSpPr/>
            <p:nvPr/>
          </p:nvSpPr>
          <p:spPr>
            <a:xfrm>
              <a:off x="5714463" y="222677"/>
              <a:ext cx="1471531" cy="163155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12"/>
            <p:cNvSpPr/>
            <p:nvPr/>
          </p:nvSpPr>
          <p:spPr>
            <a:xfrm>
              <a:off x="6041469" y="548988"/>
              <a:ext cx="926520" cy="9789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itchFamily="2" charset="0"/>
                  <a:cs typeface="NikoshBAN" pitchFamily="2" charset="0"/>
                </a:rPr>
                <a:t>১.বকেয়া ব্যয়</a:t>
              </a:r>
              <a:endParaRPr lang="en-US" sz="28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81600" y="4419600"/>
            <a:ext cx="614874" cy="30743"/>
            <a:chOff x="5291581" y="3773041"/>
            <a:chExt cx="614874" cy="30743"/>
          </a:xfrm>
        </p:grpSpPr>
        <p:sp>
          <p:nvSpPr>
            <p:cNvPr id="37" name="Straight Connector 17"/>
            <p:cNvSpPr/>
            <p:nvPr/>
          </p:nvSpPr>
          <p:spPr>
            <a:xfrm rot="2062798">
              <a:off x="5291581" y="3774351"/>
              <a:ext cx="614874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614874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Straight Connector 18"/>
            <p:cNvSpPr/>
            <p:nvPr/>
          </p:nvSpPr>
          <p:spPr>
            <a:xfrm rot="2062798">
              <a:off x="5583646" y="3773041"/>
              <a:ext cx="30743" cy="30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34000" y="4343400"/>
            <a:ext cx="2133600" cy="1905000"/>
            <a:chOff x="5714655" y="3606825"/>
            <a:chExt cx="1603471" cy="1618509"/>
          </a:xfrm>
        </p:grpSpPr>
        <p:sp>
          <p:nvSpPr>
            <p:cNvPr id="35" name="Oval 34"/>
            <p:cNvSpPr/>
            <p:nvPr/>
          </p:nvSpPr>
          <p:spPr>
            <a:xfrm>
              <a:off x="5714655" y="3606825"/>
              <a:ext cx="1603471" cy="161850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36" name="Oval 20"/>
            <p:cNvSpPr/>
            <p:nvPr/>
          </p:nvSpPr>
          <p:spPr>
            <a:xfrm>
              <a:off x="5971210" y="3930527"/>
              <a:ext cx="1154499" cy="1035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৩.বকেয়া/ প্রাপ্য আয়</a:t>
              </a:r>
              <a:endParaRPr lang="en-US" sz="28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 rot="18480263">
            <a:off x="3770380" y="4914924"/>
            <a:ext cx="794047" cy="68889"/>
            <a:chOff x="2310107" y="3798126"/>
            <a:chExt cx="794047" cy="68889"/>
          </a:xfrm>
        </p:grpSpPr>
        <p:sp>
          <p:nvSpPr>
            <p:cNvPr id="29" name="Straight Connector 25"/>
            <p:cNvSpPr/>
            <p:nvPr/>
          </p:nvSpPr>
          <p:spPr>
            <a:xfrm rot="8714692">
              <a:off x="2310107" y="3798126"/>
              <a:ext cx="794047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794047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Straight Connector 26"/>
            <p:cNvSpPr/>
            <p:nvPr/>
          </p:nvSpPr>
          <p:spPr>
            <a:xfrm rot="19514692">
              <a:off x="2880358" y="3827313"/>
              <a:ext cx="39702" cy="39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18392" y="4673666"/>
            <a:ext cx="1758408" cy="1703291"/>
            <a:chOff x="1142997" y="3810003"/>
            <a:chExt cx="1606008" cy="1398491"/>
          </a:xfrm>
        </p:grpSpPr>
        <p:sp>
          <p:nvSpPr>
            <p:cNvPr id="27" name="Oval 26"/>
            <p:cNvSpPr/>
            <p:nvPr/>
          </p:nvSpPr>
          <p:spPr>
            <a:xfrm>
              <a:off x="1142997" y="3810003"/>
              <a:ext cx="1606008" cy="13984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28"/>
            <p:cNvSpPr/>
            <p:nvPr/>
          </p:nvSpPr>
          <p:spPr>
            <a:xfrm>
              <a:off x="1426684" y="4122824"/>
              <a:ext cx="1043938" cy="8758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itchFamily="2" charset="0"/>
                  <a:cs typeface="NikoshBAN" pitchFamily="2" charset="0"/>
                </a:rPr>
                <a:t>৪. অগ্রিম প্রাপ্ত আয়</a:t>
              </a:r>
              <a:endParaRPr lang="en-US" sz="28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 rot="19889491">
            <a:off x="3031089" y="4134355"/>
            <a:ext cx="408388" cy="28123"/>
            <a:chOff x="2499978" y="2754862"/>
            <a:chExt cx="408388" cy="28123"/>
          </a:xfrm>
        </p:grpSpPr>
        <p:sp>
          <p:nvSpPr>
            <p:cNvPr id="25" name="Straight Connector 29"/>
            <p:cNvSpPr/>
            <p:nvPr/>
          </p:nvSpPr>
          <p:spPr>
            <a:xfrm rot="11058495">
              <a:off x="2499978" y="2754862"/>
              <a:ext cx="408388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408388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traight Connector 30"/>
            <p:cNvSpPr/>
            <p:nvPr/>
          </p:nvSpPr>
          <p:spPr>
            <a:xfrm rot="21858495">
              <a:off x="2693963" y="2758714"/>
              <a:ext cx="20419" cy="20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8200" y="3962400"/>
            <a:ext cx="2278430" cy="1828800"/>
            <a:chOff x="533397" y="1904997"/>
            <a:chExt cx="1971657" cy="1549315"/>
          </a:xfrm>
        </p:grpSpPr>
        <p:sp>
          <p:nvSpPr>
            <p:cNvPr id="23" name="Oval 22"/>
            <p:cNvSpPr/>
            <p:nvPr/>
          </p:nvSpPr>
          <p:spPr>
            <a:xfrm>
              <a:off x="533397" y="1904997"/>
              <a:ext cx="1971657" cy="154931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4" name="Oval 32"/>
            <p:cNvSpPr/>
            <p:nvPr/>
          </p:nvSpPr>
          <p:spPr>
            <a:xfrm>
              <a:off x="676254" y="2214986"/>
              <a:ext cx="1676399" cy="9299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itchFamily="2" charset="0"/>
                  <a:cs typeface="NikoshBAN" pitchFamily="2" charset="0"/>
                </a:rPr>
                <a:t>৫.মালিক কর্তৃক পণ্য উত্তোলন</a:t>
              </a:r>
              <a:endParaRPr lang="en-US" sz="28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 rot="2697389">
            <a:off x="3864080" y="1760927"/>
            <a:ext cx="847111" cy="42355"/>
            <a:chOff x="2602254" y="1751924"/>
            <a:chExt cx="847111" cy="42355"/>
          </a:xfrm>
        </p:grpSpPr>
        <p:sp>
          <p:nvSpPr>
            <p:cNvPr id="21" name="Straight Connector 33"/>
            <p:cNvSpPr/>
            <p:nvPr/>
          </p:nvSpPr>
          <p:spPr>
            <a:xfrm rot="13294083">
              <a:off x="2602254" y="1759040"/>
              <a:ext cx="847111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847111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traight Connector 34"/>
            <p:cNvSpPr/>
            <p:nvPr/>
          </p:nvSpPr>
          <p:spPr>
            <a:xfrm rot="24094083">
              <a:off x="3004632" y="1751924"/>
              <a:ext cx="42355" cy="42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52800" y="483330"/>
            <a:ext cx="1752600" cy="1421670"/>
            <a:chOff x="1447801" y="304796"/>
            <a:chExt cx="1447783" cy="1421670"/>
          </a:xfrm>
        </p:grpSpPr>
        <p:sp>
          <p:nvSpPr>
            <p:cNvPr id="19" name="Oval 18"/>
            <p:cNvSpPr/>
            <p:nvPr/>
          </p:nvSpPr>
          <p:spPr>
            <a:xfrm>
              <a:off x="1447801" y="304796"/>
              <a:ext cx="1447783" cy="142167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0" name="Oval 36"/>
            <p:cNvSpPr/>
            <p:nvPr/>
          </p:nvSpPr>
          <p:spPr>
            <a:xfrm>
              <a:off x="1636642" y="583467"/>
              <a:ext cx="1070101" cy="990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kern="1200" dirty="0" smtClean="0"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. অনাদায়ী পাওনা  সঞ্চিতি</a:t>
              </a:r>
              <a:endParaRPr lang="en-US" sz="2400" kern="12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400800" y="2209800"/>
            <a:ext cx="1905000" cy="1847109"/>
            <a:chOff x="5714655" y="3606825"/>
            <a:chExt cx="1603471" cy="1618509"/>
          </a:xfrm>
        </p:grpSpPr>
        <p:sp>
          <p:nvSpPr>
            <p:cNvPr id="54" name="Oval 53"/>
            <p:cNvSpPr/>
            <p:nvPr/>
          </p:nvSpPr>
          <p:spPr>
            <a:xfrm>
              <a:off x="5714655" y="3606825"/>
              <a:ext cx="1603471" cy="161850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55" name="Oval 20"/>
            <p:cNvSpPr/>
            <p:nvPr/>
          </p:nvSpPr>
          <p:spPr>
            <a:xfrm>
              <a:off x="5971210" y="3873904"/>
              <a:ext cx="1154499" cy="106831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kern="1200" dirty="0" smtClean="0">
                  <a:latin typeface="NikoshBAN" pitchFamily="2" charset="0"/>
                  <a:cs typeface="NikoshBAN" pitchFamily="2" charset="0"/>
                </a:rPr>
                <a:t>২. অগ্রিম প্রদত্ত ব্যয়</a:t>
              </a:r>
              <a:endParaRPr lang="en-US" sz="2400" kern="1200" dirty="0"/>
            </a:p>
          </p:txBody>
        </p:sp>
      </p:grpSp>
      <p:grpSp>
        <p:nvGrpSpPr>
          <p:cNvPr id="56" name="Group 55"/>
          <p:cNvGrpSpPr/>
          <p:nvPr/>
        </p:nvGrpSpPr>
        <p:grpSpPr>
          <a:xfrm rot="19201327">
            <a:off x="5867400" y="3356723"/>
            <a:ext cx="614874" cy="30743"/>
            <a:chOff x="5291581" y="3773041"/>
            <a:chExt cx="614874" cy="30743"/>
          </a:xfrm>
        </p:grpSpPr>
        <p:sp>
          <p:nvSpPr>
            <p:cNvPr id="57" name="Straight Connector 17"/>
            <p:cNvSpPr/>
            <p:nvPr/>
          </p:nvSpPr>
          <p:spPr>
            <a:xfrm rot="2062798">
              <a:off x="5291581" y="3774351"/>
              <a:ext cx="614874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614874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Straight Connector 18"/>
            <p:cNvSpPr/>
            <p:nvPr/>
          </p:nvSpPr>
          <p:spPr>
            <a:xfrm rot="2062798">
              <a:off x="5583646" y="3773041"/>
              <a:ext cx="30743" cy="30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42" name="Group 41"/>
          <p:cNvGrpSpPr/>
          <p:nvPr/>
        </p:nvGrpSpPr>
        <p:grpSpPr>
          <a:xfrm rot="1019914">
            <a:off x="2768227" y="3070053"/>
            <a:ext cx="394323" cy="230134"/>
            <a:chOff x="2499978" y="2754862"/>
            <a:chExt cx="408388" cy="28123"/>
          </a:xfrm>
        </p:grpSpPr>
        <p:sp>
          <p:nvSpPr>
            <p:cNvPr id="47" name="Straight Connector 29"/>
            <p:cNvSpPr/>
            <p:nvPr/>
          </p:nvSpPr>
          <p:spPr>
            <a:xfrm rot="11058495">
              <a:off x="2499978" y="2754862"/>
              <a:ext cx="408388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408388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Straight Connector 30"/>
            <p:cNvSpPr/>
            <p:nvPr/>
          </p:nvSpPr>
          <p:spPr>
            <a:xfrm rot="21858495">
              <a:off x="2693963" y="2758714"/>
              <a:ext cx="20419" cy="20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14400" y="2438400"/>
            <a:ext cx="1905001" cy="1371600"/>
            <a:chOff x="533397" y="1904997"/>
            <a:chExt cx="1971657" cy="1549315"/>
          </a:xfrm>
        </p:grpSpPr>
        <p:sp>
          <p:nvSpPr>
            <p:cNvPr id="59" name="Oval 58"/>
            <p:cNvSpPr/>
            <p:nvPr/>
          </p:nvSpPr>
          <p:spPr>
            <a:xfrm>
              <a:off x="533397" y="1904997"/>
              <a:ext cx="1971657" cy="154931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0" name="Oval 32"/>
            <p:cNvSpPr/>
            <p:nvPr/>
          </p:nvSpPr>
          <p:spPr>
            <a:xfrm>
              <a:off x="676254" y="2214987"/>
              <a:ext cx="1513334" cy="92996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itchFamily="2" charset="0"/>
                  <a:cs typeface="NikoshBAN" pitchFamily="2" charset="0"/>
                </a:rPr>
                <a:t>৬. অবচয়</a:t>
              </a:r>
              <a:endParaRPr lang="en-US" sz="2800" kern="1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 rot="457556">
            <a:off x="2766954" y="2274279"/>
            <a:ext cx="847111" cy="42355"/>
            <a:chOff x="2602254" y="1751924"/>
            <a:chExt cx="847111" cy="42355"/>
          </a:xfrm>
        </p:grpSpPr>
        <p:sp>
          <p:nvSpPr>
            <p:cNvPr id="62" name="Straight Connector 33"/>
            <p:cNvSpPr/>
            <p:nvPr/>
          </p:nvSpPr>
          <p:spPr>
            <a:xfrm rot="13294083">
              <a:off x="2602254" y="1759040"/>
              <a:ext cx="847111" cy="28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61"/>
                  </a:moveTo>
                  <a:lnTo>
                    <a:pt x="847111" y="140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Straight Connector 34"/>
            <p:cNvSpPr/>
            <p:nvPr/>
          </p:nvSpPr>
          <p:spPr>
            <a:xfrm rot="24094083">
              <a:off x="3004632" y="1751924"/>
              <a:ext cx="42355" cy="42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371600" y="996682"/>
            <a:ext cx="1970654" cy="1421670"/>
            <a:chOff x="1447801" y="304796"/>
            <a:chExt cx="1447783" cy="1421670"/>
          </a:xfrm>
        </p:grpSpPr>
        <p:sp>
          <p:nvSpPr>
            <p:cNvPr id="65" name="Oval 64"/>
            <p:cNvSpPr/>
            <p:nvPr/>
          </p:nvSpPr>
          <p:spPr>
            <a:xfrm>
              <a:off x="1447801" y="304796"/>
              <a:ext cx="1447783" cy="142167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6" name="Oval 36"/>
            <p:cNvSpPr/>
            <p:nvPr/>
          </p:nvSpPr>
          <p:spPr>
            <a:xfrm>
              <a:off x="1671729" y="507266"/>
              <a:ext cx="1007675" cy="91440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kern="1200" dirty="0" smtClean="0">
                  <a:latin typeface="NikoshBAN" pitchFamily="2" charset="0"/>
                  <a:cs typeface="NikoshBAN" pitchFamily="2" charset="0"/>
                </a:rPr>
                <a:t>৭.অনাদায়ী পাওনা</a:t>
              </a:r>
              <a:endParaRPr lang="en-US" sz="2400" kern="1200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19812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600200"/>
            <a:ext cx="7086600" cy="2286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 বিবরণী প্রস্তুতকরণে যে সকল সমন্বয়সমূহ বিবেচনা করতে হয় তার একটি তালিকা তৈরি কর।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990600"/>
            <a:ext cx="19812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828800"/>
            <a:ext cx="7391400" cy="198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০১. অপরিচালন ব্যয় কী?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০২. কয়েকটি অপরিচালন ব্যয়ের উদাহরণ দাও।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667000"/>
            <a:ext cx="6934200" cy="1981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পরিচালন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আয়-ব্যয় ও অপরিচালন আয়- ব্যয়ের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তালিকা তৈরি করে নিয়ে আসবে।</a:t>
            </a:r>
          </a:p>
          <a:p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505200" y="533400"/>
            <a:ext cx="2667000" cy="1905000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09599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3" name="Oval 2"/>
          <p:cNvSpPr/>
          <p:nvPr/>
        </p:nvSpPr>
        <p:spPr>
          <a:xfrm>
            <a:off x="2286000" y="1295400"/>
            <a:ext cx="4114800" cy="40386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8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ubel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990600"/>
            <a:ext cx="1981200" cy="198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1600200"/>
            <a:ext cx="2819400" cy="838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514600"/>
            <a:ext cx="5867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রুবেল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বি.বি.এস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এম.বি.এস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(১ম-শ্রেণি)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হিঃবিঃ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বিএড(বাউবি),ডিপ্লোমা ইন কম্পিউটার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DYD)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),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দিরাই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বিদ্যালয়,দিরাই,সুনামগঞ্জ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E-mail: dp.rubel15@gmail.com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85800"/>
            <a:ext cx="4343400" cy="762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524000"/>
            <a:ext cx="3162300" cy="762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6973" y="1524000"/>
            <a:ext cx="3169227" cy="762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৯ম-১০ম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514600"/>
            <a:ext cx="3162300" cy="762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429000"/>
            <a:ext cx="3162300" cy="762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599" y="4343400"/>
            <a:ext cx="3155373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নাম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1609" y="2514600"/>
            <a:ext cx="3210791" cy="762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বিজ্ঞান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4682" y="3429000"/>
            <a:ext cx="3217718" cy="762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0047" y="4343400"/>
            <a:ext cx="3328553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5715000"/>
            <a:ext cx="2286000" cy="365125"/>
          </a:xfrm>
          <a:noFill/>
        </p:spPr>
        <p:txBody>
          <a:bodyPr/>
          <a:lstStyle/>
          <a:p>
            <a:r>
              <a:rPr lang="en-US" dirty="0" smtClean="0"/>
              <a:t>E</a:t>
            </a:r>
            <a:r>
              <a:rPr lang="bn-IN" dirty="0" smtClean="0"/>
              <a:t>-</a:t>
            </a:r>
            <a:r>
              <a:rPr lang="en-US" dirty="0" smtClean="0"/>
              <a:t>mail: dp.rubel15@gmail.com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533400"/>
            <a:ext cx="61722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তথ্যটি লক্ষ্য করো।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4495800"/>
            <a:ext cx="6400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তথ্যটি দেখে কী বুঝলে?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1981200"/>
            <a:ext cx="2133600" cy="2133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0" y="1981200"/>
            <a:ext cx="2209800" cy="22098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ক্ষতি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>
            <a:off x="4724400" y="3276600"/>
            <a:ext cx="1447800" cy="533400"/>
          </a:xfrm>
          <a:prstGeom prst="bentConnector3">
            <a:avLst>
              <a:gd name="adj1" fmla="val 50000"/>
            </a:avLst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5400000" flipH="1" flipV="1">
            <a:off x="1600200" y="2209800"/>
            <a:ext cx="1219200" cy="1066800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19200" y="3352800"/>
            <a:ext cx="457200" cy="381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152900" y="3314700"/>
            <a:ext cx="609600" cy="533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67818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আজকে আমাদের আলোচনার বিষয়-</a:t>
            </a:r>
          </a:p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57400" y="1828800"/>
            <a:ext cx="4343400" cy="3429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বিশদ আয় বিবরণী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172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শিখনফলঃ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এইপাঠ শেষে শিক্ষার্থীরা-</a:t>
            </a:r>
          </a:p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১। বিশদ আয় বিবরণী কী-তা সংজ্ঞায়িত করতে পারবে;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২। বিভিন্ন প্রকার আয় ও ব্যয়ের শ্রেণিবিন্যাস করতে পারবে ।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৩। আর্থিক বিবরণী প্রস্তুত করণে বিবেচ্য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করতে পারবে।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57200"/>
            <a:ext cx="8229600" cy="5791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8153400" cy="2438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বিশদ আয় বিবরণীঃ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নির্দিষ্ট সময় শেষে প্রত্যেক প্রতিষ্ঠান তার নীট লাভ বা নীট ক্ষতি জানার জন্য যে হিসাব প্রস্তুত করে তাকে বিশদ আয় বিবরণী বলে ।</a:t>
            </a:r>
          </a:p>
          <a:p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685800"/>
            <a:ext cx="5410200" cy="64633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/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মোট আয়-মোট ব্যয়=নীট মুনাফা।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819400"/>
            <a:ext cx="7315200" cy="1143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বিশদ আয় বিবরণী কী-তা নিজের ভাষায় বলো।</a:t>
            </a:r>
          </a:p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838200"/>
            <a:ext cx="2209800" cy="198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6962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বিশদ আয় বিবরণীতে যে সকল আয়-ব্যয়গুলো অন্তর্ভুক্ত হবে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057400" y="12954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705600" y="12954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1676400"/>
            <a:ext cx="1371600" cy="609600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1676400"/>
            <a:ext cx="1295400" cy="533400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057400" y="2286000"/>
            <a:ext cx="43815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705600" y="2209800"/>
            <a:ext cx="43815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3200400"/>
            <a:ext cx="1447800" cy="838200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পরিচালন আয়</a:t>
            </a: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9000" y="3124200"/>
            <a:ext cx="1295400" cy="990600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অপরিচালন ব্যয়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0" y="3276600"/>
            <a:ext cx="1524000" cy="762000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অপরিচালন আয়</a:t>
            </a: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3124200"/>
            <a:ext cx="1295400" cy="762000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পরিচালন ব্যয়</a:t>
            </a:r>
          </a:p>
        </p:txBody>
      </p:sp>
      <p:sp>
        <p:nvSpPr>
          <p:cNvPr id="16" name="Rectangle 15"/>
          <p:cNvSpPr/>
          <p:nvPr/>
        </p:nvSpPr>
        <p:spPr>
          <a:xfrm flipV="1">
            <a:off x="838200" y="2667000"/>
            <a:ext cx="2971800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838200" y="28194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505200" y="28194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5410200" y="2590800"/>
            <a:ext cx="2971800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5334000" y="27432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924800" y="27432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5800" y="4419600"/>
            <a:ext cx="1676400" cy="1219200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 আয়-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পরোক্ষ আয়-</a:t>
            </a: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838200" y="4038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267200"/>
            <a:ext cx="1371600" cy="762000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 ব্যয়-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পরোক্ষ বয়-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5410200" y="38862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1021</TotalTime>
  <Words>290</Words>
  <Application>Microsoft Office PowerPoint</Application>
  <PresentationFormat>On-screen Show (4:3)</PresentationFormat>
  <Paragraphs>84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Rubel</dc:creator>
  <cp:lastModifiedBy>Rubel</cp:lastModifiedBy>
  <cp:revision>406</cp:revision>
  <dcterms:created xsi:type="dcterms:W3CDTF">2006-08-16T00:00:00Z</dcterms:created>
  <dcterms:modified xsi:type="dcterms:W3CDTF">2021-01-02T09:35:13Z</dcterms:modified>
</cp:coreProperties>
</file>