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65" r:id="rId3"/>
    <p:sldId id="260" r:id="rId4"/>
    <p:sldId id="271" r:id="rId5"/>
    <p:sldId id="272" r:id="rId6"/>
    <p:sldId id="273" r:id="rId7"/>
    <p:sldId id="261" r:id="rId8"/>
    <p:sldId id="274" r:id="rId9"/>
    <p:sldId id="293" r:id="rId10"/>
    <p:sldId id="283" r:id="rId11"/>
    <p:sldId id="294" r:id="rId12"/>
    <p:sldId id="285" r:id="rId13"/>
    <p:sldId id="270" r:id="rId14"/>
    <p:sldId id="295"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FFAAC-7FC7-43DC-9C2B-100B2AB7E18A}" type="datetimeFigureOut">
              <a:rPr lang="en-US" smtClean="0"/>
              <a:pPr/>
              <a:t>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DE7AE-86E7-474E-97A9-3D432D3E0F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DE7AE-86E7-474E-97A9-3D432D3E0F88}"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6000" y="1295400"/>
            <a:ext cx="4114800" cy="4038600"/>
          </a:xfrm>
          <a:prstGeom prst="ellipse">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itchFamily="2" charset="0"/>
                <a:cs typeface="NikoshBAN" pitchFamily="2" charset="0"/>
              </a:rPr>
              <a:t>আজকের ক্লাসে সবাইকে  </a:t>
            </a:r>
          </a:p>
          <a:p>
            <a:pPr algn="ctr"/>
            <a:r>
              <a:rPr lang="bn-IN" sz="4800" b="1" dirty="0" smtClean="0">
                <a:solidFill>
                  <a:srgbClr val="C00000"/>
                </a:solidFill>
                <a:latin typeface="NikoshBAN" pitchFamily="2" charset="0"/>
                <a:cs typeface="NikoshBAN" pitchFamily="2" charset="0"/>
              </a:rPr>
              <a:t>স্বাগতম।</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743200"/>
            <a:ext cx="7772400" cy="1524000"/>
          </a:xfrm>
          <a:prstGeom prst="rect">
            <a:avLst/>
          </a:prstGeom>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3600" dirty="0" smtClean="0">
              <a:solidFill>
                <a:schemeClr val="tx1"/>
              </a:solidFill>
              <a:latin typeface="NikoshBAN" pitchFamily="2" charset="0"/>
              <a:cs typeface="NikoshBAN" pitchFamily="2" charset="0"/>
            </a:endParaRPr>
          </a:p>
          <a:p>
            <a:pPr algn="ctr"/>
            <a:endParaRPr lang="bn-IN" sz="3600" dirty="0" smtClean="0">
              <a:solidFill>
                <a:schemeClr val="tx1"/>
              </a:solidFill>
              <a:latin typeface="NikoshBAN" pitchFamily="2" charset="0"/>
              <a:cs typeface="NikoshBAN" pitchFamily="2" charset="0"/>
            </a:endParaRPr>
          </a:p>
          <a:p>
            <a:pPr algn="ctr"/>
            <a:r>
              <a:rPr lang="bn-IN" sz="3600" b="1" dirty="0" smtClean="0">
                <a:solidFill>
                  <a:schemeClr val="bg1"/>
                </a:solidFill>
                <a:latin typeface="NikoshBAN" pitchFamily="2" charset="0"/>
                <a:cs typeface="NikoshBAN" pitchFamily="2" charset="0"/>
              </a:rPr>
              <a:t>উৎপাদন ব্যয় </a:t>
            </a:r>
            <a:r>
              <a:rPr lang="bn-IN" sz="3600" b="1" dirty="0" smtClean="0">
                <a:solidFill>
                  <a:schemeClr val="bg1"/>
                </a:solidFill>
                <a:latin typeface="NikoshBAN" pitchFamily="2" charset="0"/>
                <a:cs typeface="NikoshBAN" pitchFamily="2" charset="0"/>
              </a:rPr>
              <a:t>নির্ণয়ের আরও কয়েকটি উদ্দেশ্য লিখ</a:t>
            </a:r>
            <a:r>
              <a:rPr lang="bn-IN" sz="3600" dirty="0" smtClean="0">
                <a:solidFill>
                  <a:schemeClr val="bg1"/>
                </a:solidFill>
                <a:latin typeface="NikoshBAN" pitchFamily="2" charset="0"/>
                <a:cs typeface="NikoshBAN" pitchFamily="2" charset="0"/>
              </a:rPr>
              <a:t>।</a:t>
            </a:r>
            <a:endParaRPr lang="bn-IN" sz="3600" dirty="0" smtClean="0">
              <a:solidFill>
                <a:schemeClr val="bg1"/>
              </a:solidFill>
              <a:latin typeface="NikoshBAN" pitchFamily="2" charset="0"/>
              <a:cs typeface="NikoshBAN" pitchFamily="2" charset="0"/>
            </a:endParaRPr>
          </a:p>
          <a:p>
            <a:pPr algn="ctr"/>
            <a:endParaRPr lang="bn-IN" sz="3600" dirty="0" smtClean="0">
              <a:solidFill>
                <a:schemeClr val="tx1"/>
              </a:solidFill>
              <a:latin typeface="NikoshBAN" pitchFamily="2" charset="0"/>
              <a:cs typeface="NikoshBAN" pitchFamily="2" charset="0"/>
            </a:endParaRPr>
          </a:p>
          <a:p>
            <a:pPr algn="ctr"/>
            <a:endParaRPr lang="en-US" sz="3600" dirty="0">
              <a:solidFill>
                <a:schemeClr val="tx1"/>
              </a:solidFill>
              <a:latin typeface="NikoshBAN" pitchFamily="2" charset="0"/>
              <a:cs typeface="NikoshBAN" pitchFamily="2" charset="0"/>
            </a:endParaRPr>
          </a:p>
        </p:txBody>
      </p:sp>
      <p:sp>
        <p:nvSpPr>
          <p:cNvPr id="3" name="Oval 2"/>
          <p:cNvSpPr/>
          <p:nvPr/>
        </p:nvSpPr>
        <p:spPr>
          <a:xfrm>
            <a:off x="914400" y="1143000"/>
            <a:ext cx="1905000" cy="1600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জোড়ায় কাজ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7696200" cy="609600"/>
          </a:xfrm>
          <a:prstGeom prst="rect">
            <a:avLst/>
          </a:prstGeom>
          <a:ln w="38100">
            <a:solidFill>
              <a:srgbClr val="C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3200" b="1" dirty="0" smtClean="0">
                <a:solidFill>
                  <a:schemeClr val="tx1"/>
                </a:solidFill>
                <a:latin typeface="NikoshBAN" pitchFamily="2" charset="0"/>
                <a:cs typeface="NikoshBAN" pitchFamily="2" charset="0"/>
              </a:rPr>
              <a:t>উৎপাদন </a:t>
            </a:r>
            <a:r>
              <a:rPr lang="bn-IN" sz="3200" b="1" dirty="0" smtClean="0">
                <a:solidFill>
                  <a:schemeClr val="tx1"/>
                </a:solidFill>
                <a:latin typeface="NikoshBAN" pitchFamily="2" charset="0"/>
                <a:cs typeface="NikoshBAN" pitchFamily="2" charset="0"/>
              </a:rPr>
              <a:t>ব্যয়ের উপাদান</a:t>
            </a:r>
            <a:endParaRPr lang="en-US" sz="3200" b="1" dirty="0">
              <a:solidFill>
                <a:schemeClr val="tx1"/>
              </a:solidFill>
              <a:latin typeface="NikoshBAN" pitchFamily="2" charset="0"/>
              <a:cs typeface="NikoshBAN" pitchFamily="2" charset="0"/>
            </a:endParaRPr>
          </a:p>
        </p:txBody>
      </p:sp>
      <p:sp>
        <p:nvSpPr>
          <p:cNvPr id="3" name="Down Arrow 2"/>
          <p:cNvSpPr/>
          <p:nvPr/>
        </p:nvSpPr>
        <p:spPr>
          <a:xfrm>
            <a:off x="1143000" y="2209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772400" y="2209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2590800"/>
            <a:ext cx="1219200" cy="5334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কাঁচামাল</a:t>
            </a: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sp>
        <p:nvSpPr>
          <p:cNvPr id="6" name="Rectangle 5"/>
          <p:cNvSpPr/>
          <p:nvPr/>
        </p:nvSpPr>
        <p:spPr>
          <a:xfrm>
            <a:off x="6629400" y="2590800"/>
            <a:ext cx="1905000" cy="9144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itchFamily="2" charset="0"/>
                <a:cs typeface="NikoshBAN" pitchFamily="2" charset="0"/>
              </a:rPr>
              <a:t>উপরিব্যয়/</a:t>
            </a:r>
          </a:p>
          <a:p>
            <a:pPr algn="ctr"/>
            <a:r>
              <a:rPr lang="bn-IN" sz="2000" dirty="0" smtClean="0">
                <a:solidFill>
                  <a:schemeClr val="tx1"/>
                </a:solidFill>
                <a:latin typeface="NikoshBAN" pitchFamily="2" charset="0"/>
                <a:cs typeface="NikoshBAN" pitchFamily="2" charset="0"/>
              </a:rPr>
              <a:t>আরোপণযোগ্য ব্যয়</a:t>
            </a:r>
            <a:endParaRPr lang="bn-IN" sz="2000" dirty="0" smtClean="0">
              <a:solidFill>
                <a:schemeClr val="tx1"/>
              </a:solidFill>
              <a:latin typeface="NikoshBAN" pitchFamily="2" charset="0"/>
              <a:cs typeface="NikoshBAN" pitchFamily="2" charset="0"/>
            </a:endParaRPr>
          </a:p>
        </p:txBody>
      </p:sp>
      <p:sp>
        <p:nvSpPr>
          <p:cNvPr id="7" name="Down Arrow 6"/>
          <p:cNvSpPr/>
          <p:nvPr/>
        </p:nvSpPr>
        <p:spPr>
          <a:xfrm>
            <a:off x="1238250" y="3124200"/>
            <a:ext cx="43815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4038600"/>
            <a:ext cx="11430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itchFamily="2" charset="0"/>
                <a:cs typeface="NikoshBAN" pitchFamily="2" charset="0"/>
              </a:rPr>
              <a:t>প্রত্যক্ষ</a:t>
            </a:r>
            <a:endParaRPr lang="en-US" sz="2400" dirty="0">
              <a:solidFill>
                <a:schemeClr val="tx1"/>
              </a:solidFill>
              <a:latin typeface="NikoshBAN" pitchFamily="2" charset="0"/>
              <a:cs typeface="NikoshBAN" pitchFamily="2" charset="0"/>
            </a:endParaRPr>
          </a:p>
        </p:txBody>
      </p:sp>
      <p:sp>
        <p:nvSpPr>
          <p:cNvPr id="11" name="Rectangle 10"/>
          <p:cNvSpPr/>
          <p:nvPr/>
        </p:nvSpPr>
        <p:spPr>
          <a:xfrm>
            <a:off x="1828800" y="4038600"/>
            <a:ext cx="9906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পরোক্ষ</a:t>
            </a: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sp>
        <p:nvSpPr>
          <p:cNvPr id="13" name="Rectangle 12"/>
          <p:cNvSpPr/>
          <p:nvPr/>
        </p:nvSpPr>
        <p:spPr>
          <a:xfrm flipV="1">
            <a:off x="762000" y="3505200"/>
            <a:ext cx="1752600" cy="15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latin typeface="NikoshBAN" pitchFamily="2" charset="0"/>
              <a:cs typeface="NikoshBAN" pitchFamily="2" charset="0"/>
            </a:endParaRPr>
          </a:p>
        </p:txBody>
      </p:sp>
      <p:sp>
        <p:nvSpPr>
          <p:cNvPr id="14" name="Down Arrow 13"/>
          <p:cNvSpPr/>
          <p:nvPr/>
        </p:nvSpPr>
        <p:spPr>
          <a:xfrm>
            <a:off x="685800" y="3657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209800" y="3657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267200" y="2209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0" y="2590800"/>
            <a:ext cx="1295400" cy="5334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শ্রম/মজুরি</a:t>
            </a: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sp>
        <p:nvSpPr>
          <p:cNvPr id="25" name="Down Arrow 24"/>
          <p:cNvSpPr/>
          <p:nvPr/>
        </p:nvSpPr>
        <p:spPr>
          <a:xfrm>
            <a:off x="4191000" y="3124200"/>
            <a:ext cx="43815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09950" y="4038600"/>
            <a:ext cx="11430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itchFamily="2" charset="0"/>
                <a:cs typeface="NikoshBAN" pitchFamily="2" charset="0"/>
              </a:rPr>
              <a:t>প্রত্যক্ষ</a:t>
            </a:r>
            <a:endParaRPr lang="en-US" sz="2400" dirty="0">
              <a:solidFill>
                <a:schemeClr val="tx1"/>
              </a:solidFill>
              <a:latin typeface="NikoshBAN" pitchFamily="2" charset="0"/>
              <a:cs typeface="NikoshBAN" pitchFamily="2" charset="0"/>
            </a:endParaRPr>
          </a:p>
        </p:txBody>
      </p:sp>
      <p:sp>
        <p:nvSpPr>
          <p:cNvPr id="27" name="Rectangle 26"/>
          <p:cNvSpPr/>
          <p:nvPr/>
        </p:nvSpPr>
        <p:spPr>
          <a:xfrm>
            <a:off x="4781550" y="4038600"/>
            <a:ext cx="9906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পরোক্ষ</a:t>
            </a: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sp>
        <p:nvSpPr>
          <p:cNvPr id="28" name="Rectangle 27"/>
          <p:cNvSpPr/>
          <p:nvPr/>
        </p:nvSpPr>
        <p:spPr>
          <a:xfrm flipV="1">
            <a:off x="3714750" y="3505200"/>
            <a:ext cx="1752600" cy="15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latin typeface="NikoshBAN" pitchFamily="2" charset="0"/>
              <a:cs typeface="NikoshBAN" pitchFamily="2" charset="0"/>
            </a:endParaRPr>
          </a:p>
        </p:txBody>
      </p:sp>
      <p:sp>
        <p:nvSpPr>
          <p:cNvPr id="29" name="Down Arrow 28"/>
          <p:cNvSpPr/>
          <p:nvPr/>
        </p:nvSpPr>
        <p:spPr>
          <a:xfrm>
            <a:off x="3638550" y="3657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5162550" y="3657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6953250" y="3505200"/>
            <a:ext cx="43815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72200" y="4419600"/>
            <a:ext cx="11430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itchFamily="2" charset="0"/>
                <a:cs typeface="NikoshBAN" pitchFamily="2" charset="0"/>
              </a:rPr>
              <a:t>প্রত্যক্ষ</a:t>
            </a:r>
            <a:endParaRPr lang="en-US" sz="2400" dirty="0">
              <a:solidFill>
                <a:schemeClr val="tx1"/>
              </a:solidFill>
              <a:latin typeface="NikoshBAN" pitchFamily="2" charset="0"/>
              <a:cs typeface="NikoshBAN" pitchFamily="2" charset="0"/>
            </a:endParaRPr>
          </a:p>
        </p:txBody>
      </p:sp>
      <p:sp>
        <p:nvSpPr>
          <p:cNvPr id="33" name="Rectangle 32"/>
          <p:cNvSpPr/>
          <p:nvPr/>
        </p:nvSpPr>
        <p:spPr>
          <a:xfrm>
            <a:off x="7543800" y="4419600"/>
            <a:ext cx="990600" cy="457200"/>
          </a:xfrm>
          <a:prstGeom prst="rect">
            <a:avLst/>
          </a:prstGeom>
          <a:solidFill>
            <a:srgbClr val="92D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পরোক্ষ</a:t>
            </a:r>
            <a:endParaRPr lang="bn-IN" sz="2400" dirty="0" smtClean="0">
              <a:solidFill>
                <a:schemeClr val="tx1"/>
              </a:solidFill>
              <a:latin typeface="NikoshBAN" pitchFamily="2" charset="0"/>
              <a:cs typeface="NikoshBAN" pitchFamily="2" charset="0"/>
            </a:endParaRPr>
          </a:p>
          <a:p>
            <a:pPr algn="ctr"/>
            <a:endParaRPr lang="bn-IN"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sp>
        <p:nvSpPr>
          <p:cNvPr id="34" name="Rectangle 33"/>
          <p:cNvSpPr/>
          <p:nvPr/>
        </p:nvSpPr>
        <p:spPr>
          <a:xfrm flipV="1">
            <a:off x="6477000" y="3886200"/>
            <a:ext cx="1752600" cy="15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latin typeface="NikoshBAN" pitchFamily="2" charset="0"/>
              <a:cs typeface="NikoshBAN" pitchFamily="2" charset="0"/>
            </a:endParaRPr>
          </a:p>
        </p:txBody>
      </p:sp>
      <p:sp>
        <p:nvSpPr>
          <p:cNvPr id="35" name="Down Arrow 34"/>
          <p:cNvSpPr/>
          <p:nvPr/>
        </p:nvSpPr>
        <p:spPr>
          <a:xfrm>
            <a:off x="6400800" y="4038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924800" y="4038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19812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rgbClr val="002060"/>
                </a:solidFill>
                <a:latin typeface="NikoshBAN" pitchFamily="2" charset="0"/>
                <a:cs typeface="NikoshBAN" pitchFamily="2" charset="0"/>
              </a:rPr>
              <a:t>দলীয় কাজ</a:t>
            </a:r>
            <a:endParaRPr lang="en-US" sz="3600" dirty="0">
              <a:solidFill>
                <a:srgbClr val="002060"/>
              </a:solidFill>
              <a:latin typeface="NikoshBAN" pitchFamily="2" charset="0"/>
              <a:cs typeface="NikoshBAN" pitchFamily="2" charset="0"/>
            </a:endParaRPr>
          </a:p>
        </p:txBody>
      </p:sp>
      <p:sp>
        <p:nvSpPr>
          <p:cNvPr id="5" name="Rectangle 4"/>
          <p:cNvSpPr/>
          <p:nvPr/>
        </p:nvSpPr>
        <p:spPr>
          <a:xfrm>
            <a:off x="838200" y="1600200"/>
            <a:ext cx="7315200" cy="1752600"/>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r>
              <a:rPr lang="bn-IN" sz="3600" b="1" dirty="0" smtClean="0">
                <a:solidFill>
                  <a:schemeClr val="tx1"/>
                </a:solidFill>
                <a:latin typeface="NikoshBAN" pitchFamily="2" charset="0"/>
                <a:cs typeface="NikoshBAN" pitchFamily="2" charset="0"/>
              </a:rPr>
              <a:t>উৎপাদন ব্যয়ের </a:t>
            </a:r>
            <a:r>
              <a:rPr lang="bn-IN" sz="3600" b="1" dirty="0" smtClean="0">
                <a:solidFill>
                  <a:schemeClr val="tx1"/>
                </a:solidFill>
                <a:latin typeface="NikoshBAN" pitchFamily="2" charset="0"/>
                <a:cs typeface="NikoshBAN" pitchFamily="2" charset="0"/>
              </a:rPr>
              <a:t>উপাদানগুলোর শ্রেণিবিন্যাস দেখাও</a:t>
            </a:r>
            <a:r>
              <a:rPr lang="bn-IN" sz="3600" b="1" dirty="0" smtClean="0">
                <a:solidFill>
                  <a:schemeClr val="tx1"/>
                </a:solidFill>
                <a:latin typeface="NikoshBAN" pitchFamily="2" charset="0"/>
                <a:cs typeface="NikoshBAN" pitchFamily="2" charset="0"/>
              </a:rPr>
              <a:t>।</a:t>
            </a:r>
            <a:endParaRPr lang="en-US" sz="3600" b="1" dirty="0" smtClean="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19812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itchFamily="2" charset="0"/>
                <a:cs typeface="NikoshBAN" pitchFamily="2" charset="0"/>
              </a:rPr>
              <a:t>মূল্যায়নঃ</a:t>
            </a:r>
            <a:endParaRPr lang="en-US" sz="3600" dirty="0">
              <a:solidFill>
                <a:srgbClr val="002060"/>
              </a:solidFill>
              <a:latin typeface="NikoshBAN" pitchFamily="2" charset="0"/>
              <a:cs typeface="NikoshBAN" pitchFamily="2" charset="0"/>
            </a:endParaRPr>
          </a:p>
        </p:txBody>
      </p:sp>
      <p:sp>
        <p:nvSpPr>
          <p:cNvPr id="3" name="Rectangle 2"/>
          <p:cNvSpPr/>
          <p:nvPr/>
        </p:nvSpPr>
        <p:spPr>
          <a:xfrm>
            <a:off x="990600" y="1828800"/>
            <a:ext cx="6705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600" dirty="0" smtClean="0">
                <a:solidFill>
                  <a:schemeClr val="tx1"/>
                </a:solidFill>
                <a:latin typeface="NikoshBAN" pitchFamily="2" charset="0"/>
                <a:cs typeface="NikoshBAN" pitchFamily="2" charset="0"/>
              </a:rPr>
              <a:t>০১. </a:t>
            </a:r>
            <a:r>
              <a:rPr lang="bn-IN" sz="3600" dirty="0" smtClean="0">
                <a:solidFill>
                  <a:schemeClr val="tx1"/>
                </a:solidFill>
                <a:latin typeface="NikoshBAN" pitchFamily="2" charset="0"/>
                <a:cs typeface="NikoshBAN" pitchFamily="2" charset="0"/>
              </a:rPr>
              <a:t>ব্যয় কি?</a:t>
            </a:r>
            <a:endParaRPr lang="bn-IN" sz="3600" dirty="0" smtClean="0">
              <a:solidFill>
                <a:schemeClr val="tx1"/>
              </a:solidFill>
              <a:latin typeface="NikoshBAN" pitchFamily="2" charset="0"/>
              <a:cs typeface="NikoshBAN" pitchFamily="2" charset="0"/>
            </a:endParaRPr>
          </a:p>
          <a:p>
            <a:r>
              <a:rPr lang="bn-IN" sz="3600" dirty="0" smtClean="0">
                <a:solidFill>
                  <a:schemeClr val="tx1"/>
                </a:solidFill>
                <a:latin typeface="NikoshBAN" pitchFamily="2" charset="0"/>
                <a:cs typeface="NikoshBAN" pitchFamily="2" charset="0"/>
              </a:rPr>
              <a:t>০২. </a:t>
            </a:r>
            <a:r>
              <a:rPr lang="bn-IN" sz="3600" dirty="0" smtClean="0">
                <a:solidFill>
                  <a:schemeClr val="tx1"/>
                </a:solidFill>
                <a:latin typeface="NikoshBAN" pitchFamily="2" charset="0"/>
                <a:cs typeface="NikoshBAN" pitchFamily="2" charset="0"/>
              </a:rPr>
              <a:t>ব্যয়ের উপাদান কয়টি ও কি কি</a:t>
            </a:r>
            <a:r>
              <a:rPr lang="bn-IN" sz="3600" dirty="0" smtClean="0">
                <a:solidFill>
                  <a:schemeClr val="tx1"/>
                </a:solidFill>
                <a:latin typeface="NikoshBAN" pitchFamily="2" charset="0"/>
                <a:cs typeface="NikoshBAN" pitchFamily="2" charset="0"/>
              </a:rPr>
              <a:t>?</a:t>
            </a:r>
            <a:endParaRPr lang="bn-IN" sz="3600" dirty="0" smtClean="0">
              <a:solidFill>
                <a:schemeClr val="tx1"/>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667000"/>
            <a:ext cx="6934200" cy="16764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endParaRPr lang="bn-IN" sz="3600" b="1" dirty="0" smtClean="0">
              <a:solidFill>
                <a:schemeClr val="tx1"/>
              </a:solidFill>
              <a:latin typeface="NikoshBAN" pitchFamily="2" charset="0"/>
              <a:cs typeface="NikoshBAN" pitchFamily="2" charset="0"/>
            </a:endParaRPr>
          </a:p>
          <a:p>
            <a:r>
              <a:rPr lang="bn-IN" sz="3600" b="1" dirty="0" smtClean="0">
                <a:solidFill>
                  <a:schemeClr val="tx1"/>
                </a:solidFill>
                <a:latin typeface="NikoshBAN" pitchFamily="2" charset="0"/>
                <a:cs typeface="NikoshBAN" pitchFamily="2" charset="0"/>
              </a:rPr>
              <a:t>উৎপাদন </a:t>
            </a:r>
            <a:r>
              <a:rPr lang="bn-IN" sz="3600" b="1" dirty="0" smtClean="0">
                <a:solidFill>
                  <a:schemeClr val="tx1"/>
                </a:solidFill>
                <a:latin typeface="NikoshBAN" pitchFamily="2" charset="0"/>
                <a:cs typeface="NikoshBAN" pitchFamily="2" charset="0"/>
              </a:rPr>
              <a:t>ব্যয়ের উপাদানগুলোর একটি </a:t>
            </a:r>
            <a:r>
              <a:rPr lang="bn-IN" sz="3600" b="1" dirty="0" smtClean="0">
                <a:solidFill>
                  <a:schemeClr val="tx1"/>
                </a:solidFill>
                <a:latin typeface="NikoshBAN" pitchFamily="2" charset="0"/>
                <a:cs typeface="NikoshBAN" pitchFamily="2" charset="0"/>
              </a:rPr>
              <a:t>তালিকা বাড়ি থেকে </a:t>
            </a:r>
            <a:r>
              <a:rPr lang="bn-IN" sz="3600" b="1" dirty="0" smtClean="0">
                <a:solidFill>
                  <a:schemeClr val="tx1"/>
                </a:solidFill>
                <a:latin typeface="NikoshBAN" pitchFamily="2" charset="0"/>
                <a:cs typeface="NikoshBAN" pitchFamily="2" charset="0"/>
              </a:rPr>
              <a:t>তৈরি করে নিয়ে আসবে।</a:t>
            </a:r>
          </a:p>
          <a:p>
            <a:endParaRPr lang="bn-IN" sz="3600" b="1" dirty="0" smtClean="0">
              <a:solidFill>
                <a:schemeClr val="tx1"/>
              </a:solidFill>
              <a:latin typeface="NikoshBAN" pitchFamily="2" charset="0"/>
              <a:cs typeface="NikoshBAN" pitchFamily="2" charset="0"/>
            </a:endParaRPr>
          </a:p>
        </p:txBody>
      </p:sp>
      <p:sp>
        <p:nvSpPr>
          <p:cNvPr id="3" name="Oval Callout 2"/>
          <p:cNvSpPr/>
          <p:nvPr/>
        </p:nvSpPr>
        <p:spPr>
          <a:xfrm>
            <a:off x="3505200" y="533400"/>
            <a:ext cx="2667000" cy="190500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bg1"/>
                </a:solidFill>
                <a:latin typeface="NikoshBAN" pitchFamily="2" charset="0"/>
                <a:cs typeface="NikoshBAN" pitchFamily="2" charset="0"/>
              </a:rPr>
              <a:t>বাড়ির কাজ</a:t>
            </a:r>
            <a:endParaRPr lang="en-US" sz="3600" b="1" dirty="0">
              <a:solidFill>
                <a:schemeClr val="bg1"/>
              </a:solidFill>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381000"/>
            <a:ext cx="8382000" cy="6095999"/>
          </a:xfrm>
          <a:prstGeom prst="rect">
            <a:avLst/>
          </a:prstGeom>
          <a:ln w="76200">
            <a:solidFill>
              <a:srgbClr val="002060"/>
            </a:solidFill>
          </a:ln>
        </p:spPr>
      </p:pic>
      <p:sp>
        <p:nvSpPr>
          <p:cNvPr id="3" name="Oval 2"/>
          <p:cNvSpPr/>
          <p:nvPr/>
        </p:nvSpPr>
        <p:spPr>
          <a:xfrm>
            <a:off x="2286000" y="1295400"/>
            <a:ext cx="4114800" cy="4038600"/>
          </a:xfrm>
          <a:prstGeom prst="ellipse">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solidFill>
                  <a:schemeClr val="tx1"/>
                </a:solidFill>
                <a:latin typeface="NikoshBAN" pitchFamily="2" charset="0"/>
                <a:cs typeface="NikoshBAN" pitchFamily="2" charset="0"/>
              </a:rPr>
              <a:t>সবাইকে ধন্যবাদ </a:t>
            </a:r>
            <a:endParaRPr lang="en-US" sz="8000" dirty="0" smtClean="0">
              <a:solidFill>
                <a:schemeClr val="tx1"/>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bel pic.jpg"/>
          <p:cNvPicPr>
            <a:picLocks noChangeAspect="1"/>
          </p:cNvPicPr>
          <p:nvPr/>
        </p:nvPicPr>
        <p:blipFill>
          <a:blip r:embed="rId2" cstate="print"/>
          <a:stretch>
            <a:fillRect/>
          </a:stretch>
        </p:blipFill>
        <p:spPr>
          <a:xfrm>
            <a:off x="4191000" y="990600"/>
            <a:ext cx="1981200" cy="1981200"/>
          </a:xfrm>
          <a:prstGeom prst="rect">
            <a:avLst/>
          </a:prstGeom>
        </p:spPr>
      </p:pic>
      <p:sp>
        <p:nvSpPr>
          <p:cNvPr id="5" name="Rectangle 4"/>
          <p:cNvSpPr/>
          <p:nvPr/>
        </p:nvSpPr>
        <p:spPr>
          <a:xfrm>
            <a:off x="1219200" y="1600200"/>
            <a:ext cx="2819400" cy="838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শিক্ষক পরিচিতি</a:t>
            </a:r>
            <a:endParaRPr lang="en-US" sz="3600" b="1" dirty="0">
              <a:solidFill>
                <a:schemeClr val="tx1"/>
              </a:solidFill>
              <a:latin typeface="NikoshBAN" pitchFamily="2" charset="0"/>
              <a:cs typeface="NikoshBAN" pitchFamily="2" charset="0"/>
            </a:endParaRPr>
          </a:p>
        </p:txBody>
      </p:sp>
      <p:sp>
        <p:nvSpPr>
          <p:cNvPr id="6" name="Rectangle 5"/>
          <p:cNvSpPr/>
          <p:nvPr/>
        </p:nvSpPr>
        <p:spPr>
          <a:xfrm>
            <a:off x="1143000" y="2514600"/>
            <a:ext cx="5867400" cy="3200400"/>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bn-IN" sz="4000" b="1" dirty="0" smtClean="0">
                <a:solidFill>
                  <a:schemeClr val="tx1"/>
                </a:solidFill>
                <a:latin typeface="NikoshBAN" pitchFamily="2" charset="0"/>
                <a:cs typeface="NikoshBAN" pitchFamily="2" charset="0"/>
              </a:rPr>
              <a:t>রুবেল</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মিয়া</a:t>
            </a:r>
            <a:endParaRPr lang="en-US" sz="4000" b="1" dirty="0" smtClean="0">
              <a:solidFill>
                <a:schemeClr val="tx1"/>
              </a:solidFill>
              <a:latin typeface="NikoshBAN" pitchFamily="2" charset="0"/>
              <a:cs typeface="NikoshBAN" pitchFamily="2" charset="0"/>
            </a:endParaRPr>
          </a:p>
          <a:p>
            <a:r>
              <a:rPr lang="en-US" sz="2800" b="1" dirty="0" err="1" smtClean="0">
                <a:solidFill>
                  <a:schemeClr val="tx1"/>
                </a:solidFill>
                <a:latin typeface="NikoshBAN" pitchFamily="2" charset="0"/>
                <a:cs typeface="NikoshBAN" pitchFamily="2" charset="0"/>
              </a:rPr>
              <a:t>বি.বি.এস</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অনার্স</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এম.বি.এস</a:t>
            </a:r>
            <a:r>
              <a:rPr lang="en-US" sz="2800" b="1" dirty="0" smtClean="0">
                <a:solidFill>
                  <a:schemeClr val="tx1"/>
                </a:solidFill>
                <a:latin typeface="NikoshBAN" pitchFamily="2" charset="0"/>
                <a:cs typeface="NikoshBAN" pitchFamily="2" charset="0"/>
              </a:rPr>
              <a:t> (১ম-শ্রেণি)</a:t>
            </a:r>
            <a:r>
              <a:rPr lang="en-US" sz="2800" b="1" dirty="0" err="1" smtClean="0">
                <a:solidFill>
                  <a:schemeClr val="tx1"/>
                </a:solidFill>
                <a:latin typeface="NikoshBAN" pitchFamily="2" charset="0"/>
                <a:cs typeface="NikoshBAN" pitchFamily="2" charset="0"/>
              </a:rPr>
              <a:t>হিঃবিঃ</a:t>
            </a:r>
            <a:endParaRPr lang="en-US" sz="2800" b="1" dirty="0" smtClean="0">
              <a:solidFill>
                <a:schemeClr val="tx1"/>
              </a:solidFill>
              <a:latin typeface="NikoshBAN" pitchFamily="2" charset="0"/>
              <a:cs typeface="NikoshBAN" pitchFamily="2" charset="0"/>
            </a:endParaRPr>
          </a:p>
          <a:p>
            <a:r>
              <a:rPr lang="bn-IN" sz="2800" b="1" dirty="0" smtClean="0">
                <a:solidFill>
                  <a:schemeClr val="tx1"/>
                </a:solidFill>
                <a:latin typeface="NikoshBAN" pitchFamily="2" charset="0"/>
                <a:cs typeface="NikoshBAN" pitchFamily="2" charset="0"/>
              </a:rPr>
              <a:t>বিএড(বাউবি),ডিপ্লোমা ইন কম্পিউটার</a:t>
            </a:r>
            <a:r>
              <a:rPr lang="en-US" sz="2800" b="1" dirty="0" smtClean="0">
                <a:solidFill>
                  <a:schemeClr val="tx1"/>
                </a:solidFill>
                <a:latin typeface="NikoshBAN" pitchFamily="2" charset="0"/>
                <a:cs typeface="NikoshBAN" pitchFamily="2" charset="0"/>
              </a:rPr>
              <a:t> </a:t>
            </a:r>
            <a:r>
              <a:rPr lang="bn-IN" sz="2800" b="1" dirty="0" smtClean="0">
                <a:solidFill>
                  <a:schemeClr val="tx1"/>
                </a:solidFill>
                <a:latin typeface="NikoshBAN" pitchFamily="2" charset="0"/>
                <a:cs typeface="NikoshBAN" pitchFamily="2" charset="0"/>
              </a:rPr>
              <a:t>(</a:t>
            </a:r>
            <a:r>
              <a:rPr lang="en-US" sz="2800" b="1" dirty="0" smtClean="0">
                <a:solidFill>
                  <a:schemeClr val="tx1"/>
                </a:solidFill>
                <a:latin typeface="NikoshBAN" pitchFamily="2" charset="0"/>
                <a:cs typeface="NikoshBAN" pitchFamily="2" charset="0"/>
              </a:rPr>
              <a:t>DYD)</a:t>
            </a:r>
            <a:r>
              <a:rPr lang="bn-IN" sz="2800" b="1" dirty="0" smtClean="0">
                <a:solidFill>
                  <a:schemeClr val="tx1"/>
                </a:solidFill>
                <a:latin typeface="NikoshBAN" pitchFamily="2" charset="0"/>
                <a:cs typeface="NikoshBAN" pitchFamily="2" charset="0"/>
              </a:rPr>
              <a:t>,</a:t>
            </a:r>
          </a:p>
          <a:p>
            <a:r>
              <a:rPr lang="bn-IN" sz="2800" b="1" dirty="0" smtClean="0">
                <a:solidFill>
                  <a:schemeClr val="tx1"/>
                </a:solidFill>
                <a:latin typeface="NikoshBAN" pitchFamily="2" charset="0"/>
                <a:cs typeface="NikoshBAN" pitchFamily="2" charset="0"/>
              </a:rPr>
              <a:t>সহকারি শিক্ষক</a:t>
            </a:r>
            <a:r>
              <a:rPr lang="en-US" sz="2800" b="1" dirty="0" smtClean="0">
                <a:solidFill>
                  <a:schemeClr val="tx1"/>
                </a:solidFill>
                <a:latin typeface="NikoshBAN" pitchFamily="2" charset="0"/>
                <a:cs typeface="NikoshBAN" pitchFamily="2" charset="0"/>
              </a:rPr>
              <a:t> (</a:t>
            </a:r>
            <a:r>
              <a:rPr lang="bn-IN" sz="2800" b="1" dirty="0" smtClean="0">
                <a:solidFill>
                  <a:schemeClr val="tx1"/>
                </a:solidFill>
                <a:latin typeface="NikoshBAN" pitchFamily="2" charset="0"/>
                <a:cs typeface="NikoshBAN" pitchFamily="2" charset="0"/>
              </a:rPr>
              <a:t>আইসিটি</a:t>
            </a:r>
            <a:r>
              <a:rPr lang="en-US" sz="2800" b="1" dirty="0" smtClean="0">
                <a:solidFill>
                  <a:schemeClr val="tx1"/>
                </a:solidFill>
                <a:latin typeface="NikoshBAN" pitchFamily="2" charset="0"/>
                <a:cs typeface="NikoshBAN" pitchFamily="2" charset="0"/>
              </a:rPr>
              <a:t>),</a:t>
            </a:r>
          </a:p>
          <a:p>
            <a:r>
              <a:rPr lang="en-US" sz="2800" b="1" dirty="0" err="1" smtClean="0">
                <a:solidFill>
                  <a:schemeClr val="tx1"/>
                </a:solidFill>
                <a:latin typeface="NikoshBAN" pitchFamily="2" charset="0"/>
                <a:cs typeface="NikoshBAN" pitchFamily="2" charset="0"/>
              </a:rPr>
              <a:t>দিরাই</a:t>
            </a:r>
            <a:r>
              <a:rPr lang="bn-IN"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উচ্চ</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বিদ্যালয়,দিরাই,সুনামগঞ্জ</a:t>
            </a:r>
            <a:r>
              <a:rPr lang="en-US" sz="2800" b="1" dirty="0" smtClean="0">
                <a:solidFill>
                  <a:schemeClr val="tx1"/>
                </a:solidFill>
                <a:latin typeface="NikoshBAN" pitchFamily="2" charset="0"/>
                <a:cs typeface="NikoshBAN" pitchFamily="2" charset="0"/>
              </a:rPr>
              <a:t>।</a:t>
            </a:r>
          </a:p>
          <a:p>
            <a:r>
              <a:rPr lang="en-US" sz="2800" b="1" dirty="0" smtClean="0">
                <a:solidFill>
                  <a:schemeClr val="tx1"/>
                </a:solidFill>
                <a:latin typeface="Times New Roman" pitchFamily="18" charset="0"/>
                <a:cs typeface="Times New Roman" pitchFamily="18" charset="0"/>
              </a:rPr>
              <a:t>E-mail: dp.rubel15@gmail.com</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4343400" cy="762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b="1" dirty="0" smtClean="0">
                <a:solidFill>
                  <a:schemeClr val="tx1"/>
                </a:solidFill>
                <a:latin typeface="NikoshBAN" pitchFamily="2" charset="0"/>
                <a:cs typeface="NikoshBAN" pitchFamily="2" charset="0"/>
              </a:rPr>
              <a:t>পাঠ পরিচিতি</a:t>
            </a:r>
            <a:endParaRPr lang="en-US" sz="4000" b="1" dirty="0" smtClean="0">
              <a:latin typeface="NikoshBAN" pitchFamily="2" charset="0"/>
              <a:cs typeface="NikoshBAN" pitchFamily="2" charset="0"/>
            </a:endParaRPr>
          </a:p>
        </p:txBody>
      </p:sp>
      <p:sp>
        <p:nvSpPr>
          <p:cNvPr id="3" name="Rectangle 2"/>
          <p:cNvSpPr/>
          <p:nvPr/>
        </p:nvSpPr>
        <p:spPr>
          <a:xfrm>
            <a:off x="1371600" y="1524000"/>
            <a:ext cx="3162300"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শ্রেণি</a:t>
            </a:r>
            <a:endParaRPr lang="en-US" sz="3600" b="1" dirty="0" smtClean="0">
              <a:solidFill>
                <a:schemeClr val="tx1"/>
              </a:solidFill>
              <a:latin typeface="NikoshBAN" pitchFamily="2" charset="0"/>
              <a:cs typeface="NikoshBAN" pitchFamily="2" charset="0"/>
            </a:endParaRPr>
          </a:p>
        </p:txBody>
      </p:sp>
      <p:sp>
        <p:nvSpPr>
          <p:cNvPr id="4" name="Rectangle 3"/>
          <p:cNvSpPr/>
          <p:nvPr/>
        </p:nvSpPr>
        <p:spPr>
          <a:xfrm>
            <a:off x="4526973" y="1524000"/>
            <a:ext cx="3169227"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৯ম-১০ম</a:t>
            </a:r>
            <a:endParaRPr lang="en-US" sz="3600" b="1" dirty="0" smtClean="0">
              <a:solidFill>
                <a:schemeClr val="tx1"/>
              </a:solidFill>
              <a:latin typeface="NikoshBAN" pitchFamily="2" charset="0"/>
              <a:cs typeface="NikoshBAN" pitchFamily="2" charset="0"/>
            </a:endParaRPr>
          </a:p>
        </p:txBody>
      </p:sp>
      <p:sp>
        <p:nvSpPr>
          <p:cNvPr id="5" name="Rectangle 4"/>
          <p:cNvSpPr/>
          <p:nvPr/>
        </p:nvSpPr>
        <p:spPr>
          <a:xfrm>
            <a:off x="1371600" y="2514600"/>
            <a:ext cx="3162300"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বিষয়</a:t>
            </a:r>
            <a:endParaRPr lang="en-US" sz="3600" b="1" dirty="0" smtClean="0">
              <a:solidFill>
                <a:schemeClr val="tx1"/>
              </a:solidFill>
              <a:latin typeface="NikoshBAN" pitchFamily="2" charset="0"/>
              <a:cs typeface="NikoshBAN" pitchFamily="2" charset="0"/>
            </a:endParaRPr>
          </a:p>
        </p:txBody>
      </p:sp>
      <p:sp>
        <p:nvSpPr>
          <p:cNvPr id="6" name="Rectangle 5"/>
          <p:cNvSpPr/>
          <p:nvPr/>
        </p:nvSpPr>
        <p:spPr>
          <a:xfrm>
            <a:off x="1371600" y="3429000"/>
            <a:ext cx="3162300"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অধ্যায়</a:t>
            </a:r>
            <a:endParaRPr lang="en-US" sz="3600" b="1" dirty="0" smtClean="0">
              <a:solidFill>
                <a:schemeClr val="tx1"/>
              </a:solidFill>
              <a:latin typeface="NikoshBAN" pitchFamily="2" charset="0"/>
              <a:cs typeface="NikoshBAN" pitchFamily="2" charset="0"/>
            </a:endParaRPr>
          </a:p>
        </p:txBody>
      </p:sp>
      <p:sp>
        <p:nvSpPr>
          <p:cNvPr id="7" name="Rectangle 6"/>
          <p:cNvSpPr/>
          <p:nvPr/>
        </p:nvSpPr>
        <p:spPr>
          <a:xfrm>
            <a:off x="1371599" y="4343400"/>
            <a:ext cx="3155373" cy="914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পাঠের নাম</a:t>
            </a:r>
            <a:endParaRPr lang="en-US" sz="3600" b="1" dirty="0" smtClean="0">
              <a:solidFill>
                <a:schemeClr val="tx1"/>
              </a:solidFill>
              <a:latin typeface="NikoshBAN" pitchFamily="2" charset="0"/>
              <a:cs typeface="NikoshBAN" pitchFamily="2" charset="0"/>
            </a:endParaRPr>
          </a:p>
        </p:txBody>
      </p:sp>
      <p:sp>
        <p:nvSpPr>
          <p:cNvPr id="8" name="Rectangle 7"/>
          <p:cNvSpPr/>
          <p:nvPr/>
        </p:nvSpPr>
        <p:spPr>
          <a:xfrm>
            <a:off x="4561609" y="2514600"/>
            <a:ext cx="3210791"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হিসাব বিজ্ঞান</a:t>
            </a:r>
            <a:endParaRPr lang="en-US" sz="3600" b="1" dirty="0" smtClean="0">
              <a:solidFill>
                <a:schemeClr val="tx1"/>
              </a:solidFill>
              <a:latin typeface="NikoshBAN" pitchFamily="2" charset="0"/>
              <a:cs typeface="NikoshBAN" pitchFamily="2" charset="0"/>
            </a:endParaRPr>
          </a:p>
        </p:txBody>
      </p:sp>
      <p:sp>
        <p:nvSpPr>
          <p:cNvPr id="9" name="Rectangle 8"/>
          <p:cNvSpPr/>
          <p:nvPr/>
        </p:nvSpPr>
        <p:spPr>
          <a:xfrm>
            <a:off x="4554682" y="3429000"/>
            <a:ext cx="3217718"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b="1" dirty="0" smtClean="0">
                <a:solidFill>
                  <a:schemeClr val="tx1"/>
                </a:solidFill>
                <a:latin typeface="NikoshBAN" pitchFamily="2" charset="0"/>
                <a:cs typeface="NikoshBAN" pitchFamily="2" charset="0"/>
              </a:rPr>
              <a:t>একাদশ</a:t>
            </a:r>
            <a:endParaRPr lang="en-US" sz="3600" b="1" dirty="0" smtClean="0">
              <a:solidFill>
                <a:schemeClr val="tx1"/>
              </a:solidFill>
              <a:latin typeface="NikoshBAN" pitchFamily="2" charset="0"/>
              <a:cs typeface="NikoshBAN" pitchFamily="2" charset="0"/>
            </a:endParaRPr>
          </a:p>
        </p:txBody>
      </p:sp>
      <p:sp>
        <p:nvSpPr>
          <p:cNvPr id="10" name="Rectangle 9"/>
          <p:cNvSpPr/>
          <p:nvPr/>
        </p:nvSpPr>
        <p:spPr>
          <a:xfrm>
            <a:off x="4520047" y="4343400"/>
            <a:ext cx="3328553" cy="914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2800" b="1" dirty="0" smtClean="0">
                <a:solidFill>
                  <a:schemeClr val="tx1"/>
                </a:solidFill>
                <a:latin typeface="NikoshBAN" pitchFamily="2" charset="0"/>
                <a:cs typeface="NikoshBAN" pitchFamily="2" charset="0"/>
              </a:rPr>
              <a:t>পণ্যের ক্রয়মূল্য, উৎপাদন ব্যয় ও বিক্রয়মূল্য </a:t>
            </a:r>
            <a:endParaRPr lang="bn-IN" sz="2800" b="1" dirty="0" smtClean="0">
              <a:solidFill>
                <a:schemeClr val="tx1"/>
              </a:solidFill>
              <a:latin typeface="NikoshBAN" pitchFamily="2" charset="0"/>
              <a:cs typeface="NikoshBAN" pitchFamily="2" charset="0"/>
            </a:endParaRPr>
          </a:p>
        </p:txBody>
      </p:sp>
      <p:sp>
        <p:nvSpPr>
          <p:cNvPr id="14" name="Footer Placeholder 3"/>
          <p:cNvSpPr>
            <a:spLocks noGrp="1"/>
          </p:cNvSpPr>
          <p:nvPr>
            <p:ph type="ftr" sz="quarter" idx="11"/>
          </p:nvPr>
        </p:nvSpPr>
        <p:spPr>
          <a:xfrm>
            <a:off x="762000" y="5715000"/>
            <a:ext cx="2286000" cy="365125"/>
          </a:xfrm>
          <a:noFill/>
        </p:spPr>
        <p:txBody>
          <a:bodyPr/>
          <a:lstStyle/>
          <a:p>
            <a:r>
              <a:rPr lang="en-US" dirty="0" smtClean="0"/>
              <a:t>E</a:t>
            </a:r>
            <a:r>
              <a:rPr lang="bn-IN" dirty="0" smtClean="0"/>
              <a:t>-</a:t>
            </a:r>
            <a:r>
              <a:rPr lang="en-US" dirty="0" smtClean="0"/>
              <a:t>mail: dp.rubel15@gmail.com</a:t>
            </a:r>
            <a:endParaRPr lang="en-US" dirty="0"/>
          </a:p>
        </p:txBody>
      </p:sp>
      <p:sp>
        <p:nvSpPr>
          <p:cNvPr id="15" name="Slide Number Placeholder 4"/>
          <p:cNvSpPr>
            <a:spLocks noGrp="1"/>
          </p:cNvSpPr>
          <p:nvPr>
            <p:ph type="sldNum" sz="quarter" idx="12"/>
          </p:nvPr>
        </p:nvSpPr>
        <p:spPr>
          <a:noFill/>
        </p:spPr>
        <p:txBody>
          <a:bodyPr/>
          <a:lstStyle/>
          <a:p>
            <a:fld id="{B6F15528-21DE-4FAA-801E-634DDDAF4B2B}" type="slidenum">
              <a:rPr lang="en-US" smtClean="0"/>
              <a:pPr/>
              <a:t>3</a:t>
            </a:fld>
            <a:endParaRPr lang="en-US"/>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533400"/>
            <a:ext cx="61722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smtClean="0">
                <a:solidFill>
                  <a:schemeClr val="tx1"/>
                </a:solidFill>
                <a:latin typeface="NikoshBAN" pitchFamily="2" charset="0"/>
                <a:cs typeface="NikoshBAN" pitchFamily="2" charset="0"/>
              </a:rPr>
              <a:t>নিচের </a:t>
            </a:r>
            <a:r>
              <a:rPr lang="bn-IN" sz="3600" dirty="0" smtClean="0">
                <a:solidFill>
                  <a:schemeClr val="tx1"/>
                </a:solidFill>
                <a:latin typeface="NikoshBAN" pitchFamily="2" charset="0"/>
                <a:cs typeface="NikoshBAN" pitchFamily="2" charset="0"/>
              </a:rPr>
              <a:t>ছবিটি </a:t>
            </a:r>
            <a:r>
              <a:rPr lang="bn-IN" sz="3600" dirty="0" smtClean="0">
                <a:solidFill>
                  <a:schemeClr val="tx1"/>
                </a:solidFill>
                <a:latin typeface="NikoshBAN" pitchFamily="2" charset="0"/>
                <a:cs typeface="NikoshBAN" pitchFamily="2" charset="0"/>
              </a:rPr>
              <a:t>লক্ষ্য করো।</a:t>
            </a:r>
            <a:endParaRPr lang="en-US" sz="3600" dirty="0">
              <a:solidFill>
                <a:schemeClr val="tx1"/>
              </a:solidFill>
              <a:latin typeface="NikoshBAN" pitchFamily="2" charset="0"/>
              <a:cs typeface="NikoshBAN" pitchFamily="2" charset="0"/>
            </a:endParaRPr>
          </a:p>
        </p:txBody>
      </p:sp>
      <p:sp>
        <p:nvSpPr>
          <p:cNvPr id="4" name="Rectangle 3"/>
          <p:cNvSpPr/>
          <p:nvPr/>
        </p:nvSpPr>
        <p:spPr>
          <a:xfrm>
            <a:off x="1371600" y="4495800"/>
            <a:ext cx="6400800" cy="1295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dirty="0" smtClean="0">
                <a:solidFill>
                  <a:schemeClr val="tx1"/>
                </a:solidFill>
                <a:latin typeface="NikoshBAN" pitchFamily="2" charset="0"/>
                <a:cs typeface="NikoshBAN" pitchFamily="2" charset="0"/>
              </a:rPr>
              <a:t>ছবিটি </a:t>
            </a:r>
            <a:r>
              <a:rPr lang="bn-IN" sz="3600" dirty="0" smtClean="0">
                <a:solidFill>
                  <a:schemeClr val="tx1"/>
                </a:solidFill>
                <a:latin typeface="NikoshBAN" pitchFamily="2" charset="0"/>
                <a:cs typeface="NikoshBAN" pitchFamily="2" charset="0"/>
              </a:rPr>
              <a:t>দেখে কী বুঝলে? </a:t>
            </a:r>
            <a:endParaRPr lang="en-US" sz="3600" dirty="0">
              <a:solidFill>
                <a:schemeClr val="tx1"/>
              </a:solidFill>
              <a:latin typeface="NikoshBAN" pitchFamily="2" charset="0"/>
              <a:cs typeface="NikoshBAN" pitchFamily="2" charset="0"/>
            </a:endParaRPr>
          </a:p>
        </p:txBody>
      </p:sp>
      <p:pic>
        <p:nvPicPr>
          <p:cNvPr id="12" name="Picture 11" descr="acc 11.jpg"/>
          <p:cNvPicPr>
            <a:picLocks noChangeAspect="1"/>
          </p:cNvPicPr>
          <p:nvPr/>
        </p:nvPicPr>
        <p:blipFill>
          <a:blip r:embed="rId2"/>
          <a:stretch>
            <a:fillRect/>
          </a:stretch>
        </p:blipFill>
        <p:spPr>
          <a:xfrm>
            <a:off x="2286000" y="1828800"/>
            <a:ext cx="4343400" cy="2443163"/>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62200" y="2819400"/>
            <a:ext cx="3505200" cy="2971800"/>
          </a:xfrm>
          <a:prstGeom prst="ellipse">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bg1"/>
                </a:solidFill>
                <a:latin typeface="NikoshBAN" pitchFamily="2" charset="0"/>
                <a:cs typeface="NikoshBAN" pitchFamily="2" charset="0"/>
              </a:rPr>
              <a:t>উৎপাদন ব্যয়</a:t>
            </a:r>
            <a:endParaRPr lang="en-US" sz="3600" dirty="0">
              <a:solidFill>
                <a:schemeClr val="bg1"/>
              </a:solidFill>
              <a:latin typeface="NikoshBAN" pitchFamily="2" charset="0"/>
              <a:cs typeface="NikoshBAN" pitchFamily="2" charset="0"/>
            </a:endParaRPr>
          </a:p>
        </p:txBody>
      </p:sp>
      <p:sp>
        <p:nvSpPr>
          <p:cNvPr id="7" name="Oval Callout 6"/>
          <p:cNvSpPr/>
          <p:nvPr/>
        </p:nvSpPr>
        <p:spPr>
          <a:xfrm>
            <a:off x="3962400" y="381000"/>
            <a:ext cx="3581400" cy="2438400"/>
          </a:xfrm>
          <a:prstGeom prst="wedgeEllipseCallout">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তাহলে আজকে আমাদের আলোচনার বিষয়-</a:t>
            </a: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72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smtClean="0">
                <a:solidFill>
                  <a:srgbClr val="C00000"/>
                </a:solidFill>
                <a:latin typeface="NikoshBAN" pitchFamily="2" charset="0"/>
                <a:cs typeface="NikoshBAN" pitchFamily="2" charset="0"/>
              </a:rPr>
              <a:t>  শিখনফলঃ</a:t>
            </a:r>
            <a:r>
              <a:rPr lang="bn-IN" sz="3200" b="1" dirty="0" smtClean="0">
                <a:solidFill>
                  <a:srgbClr val="002060"/>
                </a:solidFill>
                <a:latin typeface="NikoshBAN" pitchFamily="2" charset="0"/>
                <a:cs typeface="NikoshBAN" pitchFamily="2" charset="0"/>
              </a:rPr>
              <a:t> এইপাঠ শেষে শিক্ষার্থীরা-</a:t>
            </a:r>
          </a:p>
          <a:p>
            <a:r>
              <a:rPr lang="bn-IN" sz="2800" b="1" dirty="0" smtClean="0">
                <a:solidFill>
                  <a:schemeClr val="tx1"/>
                </a:solidFill>
                <a:latin typeface="NikoshBAN" pitchFamily="2" charset="0"/>
                <a:cs typeface="NikoshBAN" pitchFamily="2" charset="0"/>
              </a:rPr>
              <a:t> </a:t>
            </a:r>
          </a:p>
          <a:p>
            <a:r>
              <a:rPr lang="bn-IN" sz="3600" b="1" dirty="0" smtClean="0">
                <a:solidFill>
                  <a:schemeClr val="tx1"/>
                </a:solidFill>
                <a:latin typeface="NikoshBAN" pitchFamily="2" charset="0"/>
                <a:cs typeface="NikoshBAN" pitchFamily="2" charset="0"/>
              </a:rPr>
              <a:t> ১। </a:t>
            </a:r>
            <a:r>
              <a:rPr lang="bn-IN" sz="3600" b="1" dirty="0" smtClean="0">
                <a:solidFill>
                  <a:schemeClr val="tx1"/>
                </a:solidFill>
                <a:latin typeface="NikoshBAN" pitchFamily="2" charset="0"/>
                <a:cs typeface="NikoshBAN" pitchFamily="2" charset="0"/>
              </a:rPr>
              <a:t>উৎপাদন ব্যয় কী-তা </a:t>
            </a:r>
            <a:r>
              <a:rPr lang="bn-IN" sz="3600" b="1" dirty="0" smtClean="0">
                <a:solidFill>
                  <a:schemeClr val="tx1"/>
                </a:solidFill>
                <a:latin typeface="NikoshBAN" pitchFamily="2" charset="0"/>
                <a:cs typeface="NikoshBAN" pitchFamily="2" charset="0"/>
              </a:rPr>
              <a:t>সংজ্ঞায়িত করতে পারবে;</a:t>
            </a:r>
          </a:p>
          <a:p>
            <a:r>
              <a:rPr lang="bn-IN" sz="3600" b="1" dirty="0" smtClean="0">
                <a:solidFill>
                  <a:schemeClr val="tx1"/>
                </a:solidFill>
                <a:latin typeface="NikoshBAN" pitchFamily="2" charset="0"/>
                <a:cs typeface="NikoshBAN" pitchFamily="2" charset="0"/>
              </a:rPr>
              <a:t> ২। </a:t>
            </a:r>
            <a:r>
              <a:rPr lang="bn-IN" sz="3600" b="1" dirty="0" smtClean="0">
                <a:solidFill>
                  <a:schemeClr val="tx1"/>
                </a:solidFill>
                <a:latin typeface="NikoshBAN" pitchFamily="2" charset="0"/>
                <a:cs typeface="NikoshBAN" pitchFamily="2" charset="0"/>
              </a:rPr>
              <a:t>উৎপাদন ব্যয় </a:t>
            </a:r>
            <a:r>
              <a:rPr lang="bn-IN" sz="3600" b="1" dirty="0" smtClean="0">
                <a:solidFill>
                  <a:schemeClr val="tx1"/>
                </a:solidFill>
                <a:latin typeface="NikoshBAN" pitchFamily="2" charset="0"/>
                <a:cs typeface="NikoshBAN" pitchFamily="2" charset="0"/>
              </a:rPr>
              <a:t>নির্ণয়ের উদ্দেশ্যগুলো </a:t>
            </a:r>
            <a:r>
              <a:rPr lang="bn-IN" sz="3600" b="1" dirty="0" smtClean="0">
                <a:solidFill>
                  <a:schemeClr val="tx1"/>
                </a:solidFill>
                <a:latin typeface="NikoshBAN" pitchFamily="2" charset="0"/>
                <a:cs typeface="NikoshBAN" pitchFamily="2" charset="0"/>
              </a:rPr>
              <a:t>ব্যাখ্যা </a:t>
            </a:r>
            <a:r>
              <a:rPr lang="bn-IN" sz="3600" b="1" dirty="0" smtClean="0">
                <a:solidFill>
                  <a:schemeClr val="tx1"/>
                </a:solidFill>
                <a:latin typeface="NikoshBAN" pitchFamily="2" charset="0"/>
                <a:cs typeface="NikoshBAN" pitchFamily="2" charset="0"/>
              </a:rPr>
              <a:t>করতে </a:t>
            </a:r>
          </a:p>
          <a:p>
            <a:r>
              <a:rPr lang="bn-IN" sz="3600" b="1" dirty="0" smtClean="0">
                <a:solidFill>
                  <a:schemeClr val="tx1"/>
                </a:solidFill>
                <a:latin typeface="NikoshBAN" pitchFamily="2" charset="0"/>
                <a:cs typeface="NikoshBAN" pitchFamily="2" charset="0"/>
              </a:rPr>
              <a:t> </a:t>
            </a:r>
            <a:r>
              <a:rPr lang="bn-IN" sz="3600" b="1" dirty="0" smtClean="0">
                <a:solidFill>
                  <a:schemeClr val="tx1"/>
                </a:solidFill>
                <a:latin typeface="NikoshBAN" pitchFamily="2" charset="0"/>
                <a:cs typeface="NikoshBAN" pitchFamily="2" charset="0"/>
              </a:rPr>
              <a:t>    </a:t>
            </a:r>
            <a:r>
              <a:rPr lang="bn-IN" sz="3600" b="1" dirty="0" smtClean="0">
                <a:solidFill>
                  <a:schemeClr val="tx1"/>
                </a:solidFill>
                <a:latin typeface="NikoshBAN" pitchFamily="2" charset="0"/>
                <a:cs typeface="NikoshBAN" pitchFamily="2" charset="0"/>
              </a:rPr>
              <a:t>পারবে</a:t>
            </a:r>
            <a:r>
              <a:rPr lang="bn-IN" sz="3600" b="1" dirty="0" smtClean="0">
                <a:solidFill>
                  <a:schemeClr val="tx1"/>
                </a:solidFill>
                <a:latin typeface="NikoshBAN" pitchFamily="2" charset="0"/>
                <a:cs typeface="NikoshBAN" pitchFamily="2" charset="0"/>
              </a:rPr>
              <a:t>। </a:t>
            </a:r>
          </a:p>
          <a:p>
            <a:r>
              <a:rPr lang="bn-IN" sz="3600" b="1" dirty="0" smtClean="0">
                <a:solidFill>
                  <a:schemeClr val="tx1"/>
                </a:solidFill>
                <a:latin typeface="NikoshBAN" pitchFamily="2" charset="0"/>
                <a:cs typeface="NikoshBAN" pitchFamily="2" charset="0"/>
              </a:rPr>
              <a:t> ৩</a:t>
            </a:r>
            <a:r>
              <a:rPr lang="bn-IN" sz="3600" b="1" dirty="0" smtClean="0">
                <a:solidFill>
                  <a:schemeClr val="tx1"/>
                </a:solidFill>
                <a:latin typeface="NikoshBAN" pitchFamily="2" charset="0"/>
                <a:cs typeface="NikoshBAN" pitchFamily="2" charset="0"/>
              </a:rPr>
              <a:t>। উৎপাদন </a:t>
            </a:r>
            <a:r>
              <a:rPr lang="bn-IN" sz="3600" b="1" dirty="0" smtClean="0">
                <a:solidFill>
                  <a:schemeClr val="tx1"/>
                </a:solidFill>
                <a:latin typeface="NikoshBAN" pitchFamily="2" charset="0"/>
                <a:cs typeface="NikoshBAN" pitchFamily="2" charset="0"/>
              </a:rPr>
              <a:t>ব্যয়ের উপাদানগুলো বর্ণনা </a:t>
            </a:r>
            <a:r>
              <a:rPr lang="bn-IN" sz="3600" b="1" dirty="0" smtClean="0">
                <a:solidFill>
                  <a:schemeClr val="tx1"/>
                </a:solidFill>
                <a:latin typeface="NikoshBAN" pitchFamily="2" charset="0"/>
                <a:cs typeface="NikoshBAN" pitchFamily="2" charset="0"/>
              </a:rPr>
              <a:t>করতে পারবে।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229600" cy="57912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chemeClr val="tx1"/>
              </a:solidFill>
              <a:latin typeface="NikoshBAN" pitchFamily="2" charset="0"/>
              <a:cs typeface="NikoshBAN" pitchFamily="2" charset="0"/>
            </a:endParaRPr>
          </a:p>
        </p:txBody>
      </p:sp>
      <p:sp>
        <p:nvSpPr>
          <p:cNvPr id="4" name="Rectangle 3"/>
          <p:cNvSpPr/>
          <p:nvPr/>
        </p:nvSpPr>
        <p:spPr>
          <a:xfrm>
            <a:off x="533400" y="2667000"/>
            <a:ext cx="8001000" cy="3657600"/>
          </a:xfrm>
          <a:prstGeom prst="rect">
            <a:avLst/>
          </a:prstGeom>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endParaRPr lang="bn-IN" sz="3600" dirty="0" smtClean="0">
              <a:solidFill>
                <a:schemeClr val="tx1"/>
              </a:solidFill>
              <a:latin typeface="NikoshBAN" pitchFamily="2" charset="0"/>
              <a:cs typeface="NikoshBAN" pitchFamily="2" charset="0"/>
            </a:endParaRPr>
          </a:p>
          <a:p>
            <a:r>
              <a:rPr lang="bn-IN" sz="3600" u="sng" dirty="0" smtClean="0">
                <a:solidFill>
                  <a:srgbClr val="C00000"/>
                </a:solidFill>
                <a:latin typeface="NikoshBAN" pitchFamily="2" charset="0"/>
                <a:cs typeface="NikoshBAN" pitchFamily="2" charset="0"/>
              </a:rPr>
              <a:t>উৎপাদন ব্যয়ঃ</a:t>
            </a:r>
            <a:r>
              <a:rPr lang="bn-IN" sz="3600" dirty="0" smtClean="0">
                <a:solidFill>
                  <a:schemeClr val="tx1"/>
                </a:solidFill>
                <a:latin typeface="NikoshBAN" pitchFamily="2" charset="0"/>
                <a:cs typeface="NikoshBAN" pitchFamily="2" charset="0"/>
              </a:rPr>
              <a:t> কোন পণ্য উৎপাদন করতে যে ব্যয় হয় তার সমষ্টিকেই উৎপাদন ব্যয় বলে।</a:t>
            </a:r>
            <a:r>
              <a:rPr lang="bn-IN"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অন্যভাবে, কোন অর্থনৈতিক সম্পদ অর্জনের জন্য যে মূল্য ত্যাগ করতে হয় তাকে উৎপাদন ব্যয় বলে।সহজ ভাষায়,কোন পণ্য বা সেবা উৎপাদন বা সৃষ্টি করতে যে মূল্য ত্যাগ করতে হয় তাকে ব্যয় বা উৎপাদন ব্যয় বলে।</a:t>
            </a:r>
            <a:endParaRPr lang="bn-IN" sz="3600" dirty="0" smtClean="0">
              <a:solidFill>
                <a:schemeClr val="tx1"/>
              </a:solidFill>
              <a:latin typeface="NikoshBAN" pitchFamily="2" charset="0"/>
              <a:cs typeface="NikoshBAN" pitchFamily="2" charset="0"/>
            </a:endParaRPr>
          </a:p>
          <a:p>
            <a:endParaRPr lang="en-US" sz="3600" dirty="0">
              <a:solidFill>
                <a:schemeClr val="tx1"/>
              </a:solidFill>
              <a:latin typeface="NikoshBAN" pitchFamily="2" charset="0"/>
              <a:cs typeface="NikoshBAN" pitchFamily="2" charset="0"/>
            </a:endParaRPr>
          </a:p>
        </p:txBody>
      </p:sp>
      <p:pic>
        <p:nvPicPr>
          <p:cNvPr id="7" name="Picture 6" descr="acc 11.jpg"/>
          <p:cNvPicPr>
            <a:picLocks noChangeAspect="1"/>
          </p:cNvPicPr>
          <p:nvPr/>
        </p:nvPicPr>
        <p:blipFill>
          <a:blip r:embed="rId3"/>
          <a:stretch>
            <a:fillRect/>
          </a:stretch>
        </p:blipFill>
        <p:spPr>
          <a:xfrm>
            <a:off x="2362199" y="457200"/>
            <a:ext cx="3810001" cy="2143126"/>
          </a:xfrm>
          <a:prstGeom prst="rect">
            <a:avLst/>
          </a:prstGeom>
          <a:ln w="38100">
            <a:solidFill>
              <a:srgbClr val="C00000"/>
            </a:solidFill>
          </a:ln>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819400"/>
            <a:ext cx="7315200" cy="1143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3600" dirty="0" smtClean="0">
              <a:solidFill>
                <a:schemeClr val="tx1"/>
              </a:solidFill>
              <a:latin typeface="NikoshBAN" pitchFamily="2" charset="0"/>
              <a:cs typeface="NikoshBAN" pitchFamily="2" charset="0"/>
            </a:endParaRPr>
          </a:p>
          <a:p>
            <a:pPr algn="ctr"/>
            <a:endParaRPr lang="bn-IN" sz="3600" dirty="0" smtClean="0">
              <a:solidFill>
                <a:schemeClr val="tx1"/>
              </a:solidFill>
              <a:latin typeface="NikoshBAN" pitchFamily="2" charset="0"/>
              <a:cs typeface="NikoshBAN" pitchFamily="2" charset="0"/>
            </a:endParaRPr>
          </a:p>
          <a:p>
            <a:pPr algn="ctr"/>
            <a:r>
              <a:rPr lang="bn-IN" sz="3600" dirty="0" smtClean="0">
                <a:solidFill>
                  <a:schemeClr val="tx1"/>
                </a:solidFill>
                <a:latin typeface="NikoshBAN" pitchFamily="2" charset="0"/>
                <a:cs typeface="NikoshBAN" pitchFamily="2" charset="0"/>
              </a:rPr>
              <a:t>উৎপাদন ব্যয় কী-তা </a:t>
            </a:r>
            <a:r>
              <a:rPr lang="bn-IN" sz="3600" dirty="0" smtClean="0">
                <a:solidFill>
                  <a:schemeClr val="tx1"/>
                </a:solidFill>
                <a:latin typeface="NikoshBAN" pitchFamily="2" charset="0"/>
                <a:cs typeface="NikoshBAN" pitchFamily="2" charset="0"/>
              </a:rPr>
              <a:t>নিজের ভাষায় বলো।</a:t>
            </a:r>
          </a:p>
          <a:p>
            <a:pPr algn="ctr"/>
            <a:endParaRPr lang="bn-IN" sz="3600" dirty="0" smtClean="0">
              <a:solidFill>
                <a:schemeClr val="tx1"/>
              </a:solidFill>
              <a:latin typeface="NikoshBAN" pitchFamily="2" charset="0"/>
              <a:cs typeface="NikoshBAN" pitchFamily="2" charset="0"/>
            </a:endParaRPr>
          </a:p>
          <a:p>
            <a:pPr algn="ctr"/>
            <a:endParaRPr lang="en-US" sz="3600" dirty="0">
              <a:solidFill>
                <a:schemeClr val="tx1"/>
              </a:solidFill>
              <a:latin typeface="NikoshBAN" pitchFamily="2" charset="0"/>
              <a:cs typeface="NikoshBAN" pitchFamily="2" charset="0"/>
            </a:endParaRPr>
          </a:p>
        </p:txBody>
      </p:sp>
      <p:sp>
        <p:nvSpPr>
          <p:cNvPr id="3" name="Oval 2"/>
          <p:cNvSpPr/>
          <p:nvPr/>
        </p:nvSpPr>
        <p:spPr>
          <a:xfrm>
            <a:off x="838200" y="838200"/>
            <a:ext cx="2209800" cy="1981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একক কাজ</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29208" y="2207502"/>
            <a:ext cx="2761460" cy="2516898"/>
            <a:chOff x="2902062" y="1749531"/>
            <a:chExt cx="2761460" cy="2276636"/>
          </a:xfrm>
          <a:solidFill>
            <a:srgbClr val="002060"/>
          </a:solidFill>
        </p:grpSpPr>
        <p:sp>
          <p:nvSpPr>
            <p:cNvPr id="3" name="Oval 2"/>
            <p:cNvSpPr/>
            <p:nvPr/>
          </p:nvSpPr>
          <p:spPr>
            <a:xfrm>
              <a:off x="2902062" y="1749531"/>
              <a:ext cx="2761460" cy="2276636"/>
            </a:xfrm>
            <a:prstGeom prst="ellipse">
              <a:avLst/>
            </a:prstGeom>
            <a:grpFill/>
            <a:ln>
              <a:noFill/>
            </a:ln>
          </p:spPr>
          <p:style>
            <a:lnRef idx="1">
              <a:schemeClr val="accent4"/>
            </a:lnRef>
            <a:fillRef idx="3">
              <a:schemeClr val="accent4"/>
            </a:fillRef>
            <a:effectRef idx="2">
              <a:schemeClr val="accent4"/>
            </a:effectRef>
            <a:fontRef idx="minor">
              <a:schemeClr val="lt1"/>
            </a:fontRef>
          </p:style>
        </p:sp>
        <p:sp>
          <p:nvSpPr>
            <p:cNvPr id="4" name="Oval 4"/>
            <p:cNvSpPr/>
            <p:nvPr/>
          </p:nvSpPr>
          <p:spPr>
            <a:xfrm>
              <a:off x="3278055" y="2096239"/>
              <a:ext cx="1905000" cy="1516372"/>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3200" b="1" dirty="0" smtClean="0">
                  <a:solidFill>
                    <a:schemeClr val="bg1"/>
                  </a:solidFill>
                  <a:latin typeface="NikoshBAN" pitchFamily="2" charset="0"/>
                  <a:cs typeface="NikoshBAN" pitchFamily="2" charset="0"/>
                </a:rPr>
                <a:t>উৎপাদন ব্যয় নির্ণয়ের </a:t>
              </a:r>
              <a:r>
                <a:rPr lang="bn-IN" sz="3200" b="1" dirty="0" smtClean="0">
                  <a:solidFill>
                    <a:schemeClr val="bg1"/>
                  </a:solidFill>
                  <a:latin typeface="NikoshBAN" pitchFamily="2" charset="0"/>
                  <a:cs typeface="NikoshBAN" pitchFamily="2" charset="0"/>
                </a:rPr>
                <a:t>উদ্দেশ্যসমূহ</a:t>
              </a:r>
              <a:endParaRPr lang="en-US" sz="3200" kern="1200" dirty="0">
                <a:solidFill>
                  <a:schemeClr val="bg1"/>
                </a:solidFill>
              </a:endParaRPr>
            </a:p>
          </p:txBody>
        </p:sp>
      </p:grpSp>
      <p:grpSp>
        <p:nvGrpSpPr>
          <p:cNvPr id="5" name="Group 4"/>
          <p:cNvGrpSpPr/>
          <p:nvPr/>
        </p:nvGrpSpPr>
        <p:grpSpPr>
          <a:xfrm>
            <a:off x="3352800" y="533400"/>
            <a:ext cx="1676400" cy="1447800"/>
            <a:chOff x="4546727" y="-81775"/>
            <a:chExt cx="1507422" cy="1423216"/>
          </a:xfrm>
        </p:grpSpPr>
        <p:sp>
          <p:nvSpPr>
            <p:cNvPr id="6" name="Oval 5"/>
            <p:cNvSpPr/>
            <p:nvPr/>
          </p:nvSpPr>
          <p:spPr>
            <a:xfrm>
              <a:off x="4546727" y="-81775"/>
              <a:ext cx="1507422" cy="1423216"/>
            </a:xfrm>
            <a:prstGeom prst="ellipse">
              <a:avLst/>
            </a:prstGeom>
          </p:spPr>
          <p:style>
            <a:lnRef idx="1">
              <a:schemeClr val="accent4"/>
            </a:lnRef>
            <a:fillRef idx="3">
              <a:schemeClr val="accent4"/>
            </a:fillRef>
            <a:effectRef idx="2">
              <a:schemeClr val="accent4"/>
            </a:effectRef>
            <a:fontRef idx="minor">
              <a:schemeClr val="lt1"/>
            </a:fontRef>
          </p:style>
        </p:sp>
        <p:sp>
          <p:nvSpPr>
            <p:cNvPr id="7" name="Oval 8"/>
            <p:cNvSpPr/>
            <p:nvPr/>
          </p:nvSpPr>
          <p:spPr>
            <a:xfrm>
              <a:off x="4683765" y="176992"/>
              <a:ext cx="1180108" cy="1006366"/>
            </a:xfrm>
            <a:prstGeom prst="rect">
              <a:avLst/>
            </a:prstGeom>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IN" sz="2800" dirty="0" smtClean="0">
                  <a:solidFill>
                    <a:schemeClr val="tx1"/>
                  </a:solidFill>
                  <a:latin typeface="NikoshBAN" pitchFamily="2" charset="0"/>
                  <a:cs typeface="NikoshBAN" pitchFamily="2" charset="0"/>
                </a:rPr>
                <a:t>১. লাভ ক্ষতি নির্ণয়</a:t>
              </a:r>
              <a:endParaRPr lang="en-US" sz="2800" kern="1200" dirty="0">
                <a:solidFill>
                  <a:schemeClr val="tx1"/>
                </a:solidFill>
                <a:latin typeface="NikoshBAN" pitchFamily="2" charset="0"/>
                <a:cs typeface="NikoshBAN" pitchFamily="2" charset="0"/>
              </a:endParaRPr>
            </a:p>
          </p:txBody>
        </p:sp>
      </p:grpSp>
      <p:grpSp>
        <p:nvGrpSpPr>
          <p:cNvPr id="8" name="Group 7"/>
          <p:cNvGrpSpPr/>
          <p:nvPr/>
        </p:nvGrpSpPr>
        <p:grpSpPr>
          <a:xfrm rot="340228">
            <a:off x="5828251" y="2519488"/>
            <a:ext cx="1182149" cy="299912"/>
            <a:chOff x="5143905" y="1782065"/>
            <a:chExt cx="821525" cy="41076"/>
          </a:xfrm>
        </p:grpSpPr>
        <p:sp>
          <p:nvSpPr>
            <p:cNvPr id="9" name="Straight Connector 9"/>
            <p:cNvSpPr/>
            <p:nvPr/>
          </p:nvSpPr>
          <p:spPr>
            <a:xfrm rot="19171624">
              <a:off x="5143905" y="1788542"/>
              <a:ext cx="821525" cy="28123"/>
            </a:xfrm>
            <a:custGeom>
              <a:avLst/>
              <a:gdLst/>
              <a:ahLst/>
              <a:cxnLst/>
              <a:rect l="0" t="0" r="0" b="0"/>
              <a:pathLst>
                <a:path>
                  <a:moveTo>
                    <a:pt x="0" y="14061"/>
                  </a:moveTo>
                  <a:lnTo>
                    <a:pt x="821525" y="1406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Straight Connector 10"/>
            <p:cNvSpPr/>
            <p:nvPr/>
          </p:nvSpPr>
          <p:spPr>
            <a:xfrm rot="19171624">
              <a:off x="5534130" y="1782065"/>
              <a:ext cx="41076" cy="410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1" name="Group 10"/>
          <p:cNvGrpSpPr/>
          <p:nvPr/>
        </p:nvGrpSpPr>
        <p:grpSpPr>
          <a:xfrm>
            <a:off x="6248400" y="1214048"/>
            <a:ext cx="2133600" cy="1757752"/>
            <a:chOff x="5714463" y="222677"/>
            <a:chExt cx="1471531" cy="1631553"/>
          </a:xfrm>
          <a:solidFill>
            <a:schemeClr val="tx1"/>
          </a:solidFill>
        </p:grpSpPr>
        <p:sp>
          <p:nvSpPr>
            <p:cNvPr id="12" name="Oval 11"/>
            <p:cNvSpPr/>
            <p:nvPr/>
          </p:nvSpPr>
          <p:spPr>
            <a:xfrm>
              <a:off x="5714463" y="222677"/>
              <a:ext cx="1471531" cy="1631553"/>
            </a:xfrm>
            <a:prstGeom prst="ellipse">
              <a:avLst/>
            </a:prstGeom>
            <a:grpFill/>
            <a:ln>
              <a:solidFill>
                <a:schemeClr val="bg1"/>
              </a:solidFill>
            </a:ln>
          </p:spPr>
          <p:style>
            <a:lnRef idx="3">
              <a:schemeClr val="lt1"/>
            </a:lnRef>
            <a:fillRef idx="1">
              <a:schemeClr val="accent4"/>
            </a:fillRef>
            <a:effectRef idx="1">
              <a:schemeClr val="accent4"/>
            </a:effectRef>
            <a:fontRef idx="minor">
              <a:schemeClr val="lt1"/>
            </a:fontRef>
          </p:style>
        </p:sp>
        <p:sp>
          <p:nvSpPr>
            <p:cNvPr id="13" name="Oval 12"/>
            <p:cNvSpPr/>
            <p:nvPr/>
          </p:nvSpPr>
          <p:spPr>
            <a:xfrm>
              <a:off x="5891047" y="461612"/>
              <a:ext cx="1118364" cy="1153683"/>
            </a:xfrm>
            <a:prstGeom prst="rect">
              <a:avLst/>
            </a:prstGeom>
            <a:grpFill/>
            <a:ln>
              <a:solidFill>
                <a:schemeClr val="bg1"/>
              </a:solidFill>
            </a:ln>
          </p:spPr>
          <p:style>
            <a:lnRef idx="3">
              <a:schemeClr val="lt1"/>
            </a:lnRef>
            <a:fillRef idx="1">
              <a:schemeClr val="accent4"/>
            </a:fillRef>
            <a:effectRef idx="1">
              <a:schemeClr val="accent4"/>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IN" sz="2800" kern="1200" dirty="0" smtClean="0">
                  <a:solidFill>
                    <a:schemeClr val="bg1"/>
                  </a:solidFill>
                  <a:latin typeface="NikoshBAN" pitchFamily="2" charset="0"/>
                  <a:cs typeface="NikoshBAN" pitchFamily="2" charset="0"/>
                </a:rPr>
                <a:t>২. মজুদপণ্যের মূল্য নির্ণয়</a:t>
              </a:r>
              <a:endParaRPr lang="en-US" sz="2800" kern="1200" dirty="0">
                <a:solidFill>
                  <a:schemeClr val="bg1"/>
                </a:solidFill>
              </a:endParaRPr>
            </a:p>
          </p:txBody>
        </p:sp>
      </p:grpSp>
      <p:grpSp>
        <p:nvGrpSpPr>
          <p:cNvPr id="14" name="Group 13"/>
          <p:cNvGrpSpPr/>
          <p:nvPr/>
        </p:nvGrpSpPr>
        <p:grpSpPr>
          <a:xfrm>
            <a:off x="5486400" y="4465057"/>
            <a:ext cx="614874" cy="30743"/>
            <a:chOff x="5291581" y="3773041"/>
            <a:chExt cx="614874" cy="30743"/>
          </a:xfrm>
        </p:grpSpPr>
        <p:sp>
          <p:nvSpPr>
            <p:cNvPr id="15" name="Straight Connector 17"/>
            <p:cNvSpPr/>
            <p:nvPr/>
          </p:nvSpPr>
          <p:spPr>
            <a:xfrm rot="2062798">
              <a:off x="5291581" y="3774351"/>
              <a:ext cx="614874" cy="28123"/>
            </a:xfrm>
            <a:custGeom>
              <a:avLst/>
              <a:gdLst/>
              <a:ahLst/>
              <a:cxnLst/>
              <a:rect l="0" t="0" r="0" b="0"/>
              <a:pathLst>
                <a:path>
                  <a:moveTo>
                    <a:pt x="0" y="14061"/>
                  </a:moveTo>
                  <a:lnTo>
                    <a:pt x="614874" y="1406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Straight Connector 18"/>
            <p:cNvSpPr/>
            <p:nvPr/>
          </p:nvSpPr>
          <p:spPr>
            <a:xfrm rot="2062798">
              <a:off x="5583646" y="3773041"/>
              <a:ext cx="30743" cy="30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7" name="Group 16"/>
          <p:cNvGrpSpPr/>
          <p:nvPr/>
        </p:nvGrpSpPr>
        <p:grpSpPr>
          <a:xfrm rot="20734788">
            <a:off x="2127071" y="4455990"/>
            <a:ext cx="1613031" cy="765419"/>
            <a:chOff x="2503185" y="3827313"/>
            <a:chExt cx="794047" cy="39702"/>
          </a:xfrm>
        </p:grpSpPr>
        <p:sp>
          <p:nvSpPr>
            <p:cNvPr id="18" name="Straight Connector 25"/>
            <p:cNvSpPr/>
            <p:nvPr/>
          </p:nvSpPr>
          <p:spPr>
            <a:xfrm rot="8714692">
              <a:off x="2503185" y="3833103"/>
              <a:ext cx="794047" cy="28123"/>
            </a:xfrm>
            <a:custGeom>
              <a:avLst/>
              <a:gdLst/>
              <a:ahLst/>
              <a:cxnLst/>
              <a:rect l="0" t="0" r="0" b="0"/>
              <a:pathLst>
                <a:path>
                  <a:moveTo>
                    <a:pt x="0" y="14061"/>
                  </a:moveTo>
                  <a:lnTo>
                    <a:pt x="794047" y="1406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9" name="Straight Connector 26"/>
            <p:cNvSpPr/>
            <p:nvPr/>
          </p:nvSpPr>
          <p:spPr>
            <a:xfrm rot="19514692">
              <a:off x="2880358" y="3827313"/>
              <a:ext cx="39702" cy="397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0" name="Group 19"/>
          <p:cNvGrpSpPr/>
          <p:nvPr/>
        </p:nvGrpSpPr>
        <p:grpSpPr>
          <a:xfrm>
            <a:off x="1371600" y="4267201"/>
            <a:ext cx="2209573" cy="2133600"/>
            <a:chOff x="1142997" y="3810003"/>
            <a:chExt cx="1606008" cy="1398491"/>
          </a:xfrm>
        </p:grpSpPr>
        <p:sp>
          <p:nvSpPr>
            <p:cNvPr id="21" name="Oval 20"/>
            <p:cNvSpPr/>
            <p:nvPr/>
          </p:nvSpPr>
          <p:spPr>
            <a:xfrm>
              <a:off x="1142997" y="3810003"/>
              <a:ext cx="1606008" cy="1398491"/>
            </a:xfrm>
            <a:prstGeom prst="ellipse">
              <a:avLst/>
            </a:prstGeom>
          </p:spPr>
          <p:style>
            <a:lnRef idx="1">
              <a:schemeClr val="accent2"/>
            </a:lnRef>
            <a:fillRef idx="3">
              <a:schemeClr val="accent2"/>
            </a:fillRef>
            <a:effectRef idx="2">
              <a:schemeClr val="accent2"/>
            </a:effectRef>
            <a:fontRef idx="minor">
              <a:schemeClr val="lt1"/>
            </a:fontRef>
          </p:style>
        </p:sp>
        <p:sp>
          <p:nvSpPr>
            <p:cNvPr id="22" name="Oval 28"/>
            <p:cNvSpPr/>
            <p:nvPr/>
          </p:nvSpPr>
          <p:spPr>
            <a:xfrm>
              <a:off x="1378192" y="4014807"/>
              <a:ext cx="1135618" cy="988883"/>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৪. বাজেট প্রণয়ন</a:t>
              </a:r>
              <a:endParaRPr lang="en-US" sz="2800" kern="1200" dirty="0">
                <a:solidFill>
                  <a:schemeClr val="tx1"/>
                </a:solidFill>
              </a:endParaRPr>
            </a:p>
          </p:txBody>
        </p:sp>
      </p:grpSp>
      <p:grpSp>
        <p:nvGrpSpPr>
          <p:cNvPr id="23" name="Group 22"/>
          <p:cNvGrpSpPr/>
          <p:nvPr/>
        </p:nvGrpSpPr>
        <p:grpSpPr>
          <a:xfrm rot="740610">
            <a:off x="653246" y="2019178"/>
            <a:ext cx="2568225" cy="686044"/>
            <a:chOff x="2499978" y="2754862"/>
            <a:chExt cx="408388" cy="28123"/>
          </a:xfrm>
        </p:grpSpPr>
        <p:sp>
          <p:nvSpPr>
            <p:cNvPr id="24" name="Straight Connector 29"/>
            <p:cNvSpPr/>
            <p:nvPr/>
          </p:nvSpPr>
          <p:spPr>
            <a:xfrm rot="11058495">
              <a:off x="2499978" y="2754862"/>
              <a:ext cx="408388" cy="28123"/>
            </a:xfrm>
            <a:custGeom>
              <a:avLst/>
              <a:gdLst/>
              <a:ahLst/>
              <a:cxnLst/>
              <a:rect l="0" t="0" r="0" b="0"/>
              <a:pathLst>
                <a:path>
                  <a:moveTo>
                    <a:pt x="0" y="14061"/>
                  </a:moveTo>
                  <a:lnTo>
                    <a:pt x="408388" y="1406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5" name="Straight Connector 30"/>
            <p:cNvSpPr/>
            <p:nvPr/>
          </p:nvSpPr>
          <p:spPr>
            <a:xfrm rot="21858495">
              <a:off x="2693963" y="2758714"/>
              <a:ext cx="20419" cy="20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6" name="Group 25"/>
          <p:cNvGrpSpPr/>
          <p:nvPr/>
        </p:nvGrpSpPr>
        <p:grpSpPr>
          <a:xfrm>
            <a:off x="533400" y="1752601"/>
            <a:ext cx="2133600" cy="1904999"/>
            <a:chOff x="533397" y="1904997"/>
            <a:chExt cx="1971657" cy="1549315"/>
          </a:xfrm>
        </p:grpSpPr>
        <p:sp>
          <p:nvSpPr>
            <p:cNvPr id="27" name="Oval 26"/>
            <p:cNvSpPr/>
            <p:nvPr/>
          </p:nvSpPr>
          <p:spPr>
            <a:xfrm>
              <a:off x="533397" y="1904997"/>
              <a:ext cx="1971657" cy="1549315"/>
            </a:xfrm>
            <a:prstGeom prst="ellipse">
              <a:avLst/>
            </a:prstGeom>
          </p:spPr>
          <p:style>
            <a:lnRef idx="1">
              <a:schemeClr val="accent3"/>
            </a:lnRef>
            <a:fillRef idx="2">
              <a:schemeClr val="accent3"/>
            </a:fillRef>
            <a:effectRef idx="1">
              <a:schemeClr val="accent3"/>
            </a:effectRef>
            <a:fontRef idx="minor">
              <a:schemeClr val="dk1"/>
            </a:fontRef>
          </p:style>
        </p:sp>
        <p:sp>
          <p:nvSpPr>
            <p:cNvPr id="28" name="Oval 32"/>
            <p:cNvSpPr/>
            <p:nvPr/>
          </p:nvSpPr>
          <p:spPr>
            <a:xfrm>
              <a:off x="822140" y="2131889"/>
              <a:ext cx="1394171" cy="1095531"/>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৫. প্রকল্প মূল্যায়ন</a:t>
              </a:r>
              <a:endParaRPr lang="en-US" sz="2800" kern="1200" dirty="0">
                <a:solidFill>
                  <a:schemeClr val="tx1"/>
                </a:solidFill>
              </a:endParaRPr>
            </a:p>
          </p:txBody>
        </p:sp>
      </p:grpSp>
      <p:grpSp>
        <p:nvGrpSpPr>
          <p:cNvPr id="32" name="Group 31"/>
          <p:cNvGrpSpPr/>
          <p:nvPr/>
        </p:nvGrpSpPr>
        <p:grpSpPr>
          <a:xfrm>
            <a:off x="5638800" y="4191000"/>
            <a:ext cx="2362200" cy="1981200"/>
            <a:chOff x="5714463" y="222677"/>
            <a:chExt cx="1471531" cy="1631553"/>
          </a:xfrm>
        </p:grpSpPr>
        <p:sp>
          <p:nvSpPr>
            <p:cNvPr id="33" name="Oval 32"/>
            <p:cNvSpPr/>
            <p:nvPr/>
          </p:nvSpPr>
          <p:spPr>
            <a:xfrm>
              <a:off x="5714463" y="222677"/>
              <a:ext cx="1471531" cy="1631553"/>
            </a:xfrm>
            <a:prstGeom prst="ellipse">
              <a:avLst/>
            </a:prstGeom>
          </p:spPr>
          <p:style>
            <a:lnRef idx="1">
              <a:schemeClr val="accent4"/>
            </a:lnRef>
            <a:fillRef idx="2">
              <a:schemeClr val="accent4"/>
            </a:fillRef>
            <a:effectRef idx="1">
              <a:schemeClr val="accent4"/>
            </a:effectRef>
            <a:fontRef idx="minor">
              <a:schemeClr val="dk1"/>
            </a:fontRef>
          </p:style>
        </p:sp>
        <p:sp>
          <p:nvSpPr>
            <p:cNvPr id="34" name="Oval 12"/>
            <p:cNvSpPr/>
            <p:nvPr/>
          </p:nvSpPr>
          <p:spPr>
            <a:xfrm>
              <a:off x="5929964" y="461612"/>
              <a:ext cx="1040529" cy="1153683"/>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৩.বিক্রয়মূল্য নির্ধারণ</a:t>
              </a:r>
              <a:endParaRPr lang="en-US" sz="2800" kern="1200" dirty="0">
                <a:solidFill>
                  <a:schemeClr val="tx1"/>
                </a:solidFill>
              </a:endParaRPr>
            </a:p>
          </p:txBody>
        </p:sp>
      </p:grpSp>
      <p:cxnSp>
        <p:nvCxnSpPr>
          <p:cNvPr id="36" name="Straight Connector 35"/>
          <p:cNvCxnSpPr>
            <a:stCxn id="6" idx="4"/>
          </p:cNvCxnSpPr>
          <p:nvPr/>
        </p:nvCxnSpPr>
        <p:spPr>
          <a:xfrm rot="16200000" flipH="1">
            <a:off x="4076700" y="2095499"/>
            <a:ext cx="228601"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1043</TotalTime>
  <Words>267</Words>
  <Application>Microsoft Office PowerPoint</Application>
  <PresentationFormat>On-screen Show (4:3)</PresentationFormat>
  <Paragraphs>77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Rubel</dc:creator>
  <cp:lastModifiedBy>Rubel</cp:lastModifiedBy>
  <cp:revision>407</cp:revision>
  <dcterms:created xsi:type="dcterms:W3CDTF">2006-08-16T00:00:00Z</dcterms:created>
  <dcterms:modified xsi:type="dcterms:W3CDTF">2021-01-02T14:25:28Z</dcterms:modified>
</cp:coreProperties>
</file>