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9" r:id="rId2"/>
    <p:sldId id="280" r:id="rId3"/>
    <p:sldId id="281" r:id="rId4"/>
    <p:sldId id="282" r:id="rId5"/>
    <p:sldId id="283" r:id="rId6"/>
    <p:sldId id="285" r:id="rId7"/>
    <p:sldId id="284" r:id="rId8"/>
    <p:sldId id="265" r:id="rId9"/>
    <p:sldId id="264" r:id="rId10"/>
    <p:sldId id="270" r:id="rId11"/>
    <p:sldId id="271" r:id="rId12"/>
    <p:sldId id="286" r:id="rId13"/>
    <p:sldId id="272" r:id="rId14"/>
    <p:sldId id="289" r:id="rId15"/>
    <p:sldId id="28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14CDF8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788C9-E126-41C9-A631-4BA98733A737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37119B-CBDB-4317-8C86-C64E50A4E4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F9482-871C-49AD-92F0-251F900D321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9274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DE19-9B50-4123-A900-93A9C0FDDAC8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D101-37D6-46C7-8664-FCDDDD5B7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DE19-9B50-4123-A900-93A9C0FDDAC8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D101-37D6-46C7-8664-FCDDDD5B7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DE19-9B50-4123-A900-93A9C0FDDAC8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D101-37D6-46C7-8664-FCDDDD5B7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DE19-9B50-4123-A900-93A9C0FDDAC8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D101-37D6-46C7-8664-FCDDDD5B7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DE19-9B50-4123-A900-93A9C0FDDAC8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D101-37D6-46C7-8664-FCDDDD5B7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DE19-9B50-4123-A900-93A9C0FDDAC8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D101-37D6-46C7-8664-FCDDDD5B7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DE19-9B50-4123-A900-93A9C0FDDAC8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D101-37D6-46C7-8664-FCDDDD5B7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DE19-9B50-4123-A900-93A9C0FDDAC8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D101-37D6-46C7-8664-FCDDDD5B7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DE19-9B50-4123-A900-93A9C0FDDAC8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D101-37D6-46C7-8664-FCDDDD5B7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DE19-9B50-4123-A900-93A9C0FDDAC8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D101-37D6-46C7-8664-FCDDDD5B7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DE19-9B50-4123-A900-93A9C0FDDAC8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D101-37D6-46C7-8664-FCDDDD5B7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0DE19-9B50-4123-A900-93A9C0FDDAC8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0D101-37D6-46C7-8664-FCDDDD5B7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18" Type="http://schemas.openxmlformats.org/officeDocument/2006/relationships/image" Target="../media/image29.jpeg"/><Relationship Id="rId3" Type="http://schemas.openxmlformats.org/officeDocument/2006/relationships/image" Target="../media/image14.gif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17" Type="http://schemas.openxmlformats.org/officeDocument/2006/relationships/image" Target="../media/image28.jpeg"/><Relationship Id="rId2" Type="http://schemas.openxmlformats.org/officeDocument/2006/relationships/image" Target="../media/image13.jpeg"/><Relationship Id="rId16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5" Type="http://schemas.openxmlformats.org/officeDocument/2006/relationships/image" Target="../media/image26.png"/><Relationship Id="rId10" Type="http://schemas.openxmlformats.org/officeDocument/2006/relationships/image" Target="../media/image21.jpeg"/><Relationship Id="rId19" Type="http://schemas.openxmlformats.org/officeDocument/2006/relationships/image" Target="../media/image30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36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1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 descr="cnidaria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28600"/>
            <a:ext cx="2362201" cy="1769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porifera_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90800" y="304800"/>
            <a:ext cx="18288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porifera_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5800" y="381000"/>
            <a:ext cx="1924050" cy="1439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 descr="butterfly_1.jpg"/>
          <p:cNvPicPr>
            <a:picLocks noChangeAspect="1"/>
          </p:cNvPicPr>
          <p:nvPr/>
        </p:nvPicPr>
        <p:blipFill>
          <a:blip r:embed="rId6" cstate="print"/>
          <a:srcRect b="10956"/>
          <a:stretch>
            <a:fillRect/>
          </a:stretch>
        </p:blipFill>
        <p:spPr>
          <a:xfrm>
            <a:off x="3810000" y="2057400"/>
            <a:ext cx="2514600" cy="2167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 descr="deer.jpg"/>
          <p:cNvPicPr>
            <a:picLocks noChangeAspect="1"/>
          </p:cNvPicPr>
          <p:nvPr/>
        </p:nvPicPr>
        <p:blipFill>
          <a:blip r:embed="rId7" cstate="print"/>
          <a:srcRect l="20837" r="11443"/>
          <a:stretch>
            <a:fillRect/>
          </a:stretch>
        </p:blipFill>
        <p:spPr>
          <a:xfrm>
            <a:off x="6477000" y="2209800"/>
            <a:ext cx="2286000" cy="1843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 descr="praw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62076" y="304800"/>
            <a:ext cx="2528342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 descr="tiger_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4800" y="2133600"/>
            <a:ext cx="3581400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extBox 20"/>
          <p:cNvSpPr txBox="1"/>
          <p:nvPr/>
        </p:nvSpPr>
        <p:spPr>
          <a:xfrm>
            <a:off x="533400" y="4876800"/>
            <a:ext cx="46762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সুপ্রিয় </a:t>
            </a:r>
            <a:r>
              <a:rPr lang="bn-BD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১২শ শ্রেণির </a:t>
            </a:r>
            <a:r>
              <a:rPr lang="bn-BD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শিক্ষার্থীবৃন্দ,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1000" y="5334000"/>
            <a:ext cx="787587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জীববিজ্ঞান ক্লাসে তোমাদেরকে </a:t>
            </a:r>
            <a:r>
              <a:rPr lang="bn-BD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223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152400" y="990600"/>
            <a:ext cx="1600200" cy="1905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800" y="1219200"/>
            <a:ext cx="13257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b="1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/>
                <a:cs typeface="NikoshBAN" pitchFamily="2" charset="0"/>
              </a:rPr>
              <a:t>২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828800" y="836474"/>
            <a:ext cx="7086600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3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দেহের অভ্যন্তরে </a:t>
            </a:r>
            <a:r>
              <a:rPr lang="bn-BD" sz="36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সিলেন্টেরন বা গ্যাস্ট্রোভাস্কুলার </a:t>
            </a:r>
            <a:r>
              <a:rPr lang="bn-BD" sz="3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গহ্বর রয়েছে যা একটি মাত্র ছিদ্রের মাধ্যমে দেহের বাইরে উন্মুক্ত।</a:t>
            </a:r>
          </a:p>
        </p:txBody>
      </p:sp>
      <p:pic>
        <p:nvPicPr>
          <p:cNvPr id="18" name="Picture 3" descr="E:\Animal diversity\cnidaria\f31.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65" t="1839" r="3513"/>
          <a:stretch/>
        </p:blipFill>
        <p:spPr bwMode="auto">
          <a:xfrm>
            <a:off x="1600200" y="2612920"/>
            <a:ext cx="4147783" cy="4092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Connector 18"/>
          <p:cNvCxnSpPr/>
          <p:nvPr/>
        </p:nvCxnSpPr>
        <p:spPr>
          <a:xfrm flipV="1">
            <a:off x="4117075" y="4876800"/>
            <a:ext cx="1935708" cy="2274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842983" y="2514600"/>
            <a:ext cx="0" cy="2107441"/>
          </a:xfrm>
          <a:prstGeom prst="straightConnector1">
            <a:avLst/>
          </a:prstGeom>
          <a:ln w="381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3995383" y="2438400"/>
            <a:ext cx="25020" cy="2183641"/>
          </a:xfrm>
          <a:prstGeom prst="straightConnector1">
            <a:avLst/>
          </a:prstGeom>
          <a:ln w="38100">
            <a:solidFill>
              <a:schemeClr val="tx2">
                <a:lumMod val="10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096000" y="4572000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সিলেন্টেরন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0" y="76200"/>
            <a:ext cx="6477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Cnidaria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tonnyMJ" pitchFamily="2" charset="0"/>
              </a:rPr>
              <a:t> </a:t>
            </a:r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পর্বের বৈশিষ্ট্যঃ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152400" y="990600"/>
            <a:ext cx="1600200" cy="1905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800" y="1219200"/>
            <a:ext cx="13257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b="1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/>
                <a:cs typeface="NikoshBAN" pitchFamily="2" charset="0"/>
              </a:rPr>
              <a:t>৩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05000" y="1371600"/>
            <a:ext cx="6934200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4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দেহত্বকে অসংখ্য নিডোব্লাস্ট কোষ থাকে যা নিমাটোসিস্ট বহন করে।</a:t>
            </a:r>
          </a:p>
        </p:txBody>
      </p:sp>
      <p:pic>
        <p:nvPicPr>
          <p:cNvPr id="12" name="Picture 2" descr="E:\Animal diversity\cnidaria\33_06HydraCnidocyte-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07" t="2034" r="-1635" b="7262"/>
          <a:stretch/>
        </p:blipFill>
        <p:spPr bwMode="auto">
          <a:xfrm>
            <a:off x="457200" y="3515412"/>
            <a:ext cx="5090347" cy="33425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/>
          <p:cNvCxnSpPr/>
          <p:nvPr/>
        </p:nvCxnSpPr>
        <p:spPr>
          <a:xfrm flipH="1">
            <a:off x="1051747" y="5725212"/>
            <a:ext cx="1068000" cy="645615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871147" y="4542027"/>
            <a:ext cx="0" cy="1660288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495" y="3856227"/>
            <a:ext cx="3121025" cy="543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371600" y="5257800"/>
            <a:ext cx="1983515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bn-BD" sz="2400" b="1" dirty="0">
                <a:ln w="50800"/>
                <a:latin typeface="NikoshBAN" pitchFamily="2" charset="0"/>
                <a:cs typeface="NikoshBAN" pitchFamily="2" charset="0"/>
              </a:rPr>
              <a:t>নিডোব্লাস্ট কোষ </a:t>
            </a:r>
            <a:endParaRPr lang="en-US" sz="2400" b="1" dirty="0">
              <a:ln w="5080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200400" y="4038600"/>
            <a:ext cx="1447800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নিমাটোসিস্ট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0" y="228600"/>
            <a:ext cx="6477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Cnidaria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tonnyMJ" pitchFamily="2" charset="0"/>
              </a:rPr>
              <a:t> </a:t>
            </a:r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পর্বের বৈশিষ্ট্যঃ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7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770" decel="100000"/>
                                        <p:tgtEl>
                                          <p:spTgt spid="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irect Access Storage 5"/>
          <p:cNvSpPr/>
          <p:nvPr/>
        </p:nvSpPr>
        <p:spPr>
          <a:xfrm>
            <a:off x="457200" y="1371600"/>
            <a:ext cx="8382000" cy="5257800"/>
          </a:xfrm>
          <a:prstGeom prst="flowChartMagneticDrum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71800" y="2286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19200" y="1524000"/>
            <a:ext cx="579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কোন পর্বের প্রাণীরা </a:t>
            </a:r>
            <a:r>
              <a:rPr lang="bn-BD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জেলিফিশ </a:t>
            </a:r>
            <a:endParaRPr lang="bn-BD" sz="40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নামে </a:t>
            </a:r>
            <a:r>
              <a:rPr lang="bn-BD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পরিচিত?</a:t>
            </a:r>
            <a:endParaRPr 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2743200"/>
            <a:ext cx="411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 পর্বের </a:t>
            </a:r>
            <a:r>
              <a:rPr lang="bn-BD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প্রাণীদের </a:t>
            </a:r>
          </a:p>
          <a:p>
            <a:r>
              <a:rPr lang="bn-BD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দ্বিস্তরী প্রাণী বলা হয়?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4267200"/>
            <a:ext cx="5486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Cnidaria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পর্বের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প্রাণীদের  </a:t>
            </a:r>
            <a:endParaRPr lang="bn-BD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কোন কোষ </a:t>
            </a:r>
            <a:r>
              <a:rPr lang="bn-BD" sz="4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নিমাটোসিস্ট </a:t>
            </a:r>
          </a:p>
          <a:p>
            <a:r>
              <a:rPr lang="bn-BD" sz="4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বহন </a:t>
            </a:r>
            <a:r>
              <a:rPr lang="bn-BD" sz="4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990600" y="1066800"/>
            <a:ext cx="990600" cy="1066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14400" y="762000"/>
            <a:ext cx="13257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b="1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/>
                <a:cs typeface="NikoshBAN" pitchFamily="2" charset="0"/>
              </a:rPr>
              <a:t>১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24400" y="228600"/>
            <a:ext cx="175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উদাহরণ</a:t>
            </a:r>
            <a:endParaRPr 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324600" y="990600"/>
            <a:ext cx="990600" cy="1066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248400" y="685800"/>
            <a:ext cx="13257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b="1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/>
                <a:cs typeface="NikoshBAN" pitchFamily="2" charset="0"/>
              </a:rPr>
              <a:t>২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2000" y="58674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600" b="1" i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Hydra </a:t>
            </a:r>
            <a:r>
              <a:rPr lang="en-US" sz="3600" b="1" i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viridis</a:t>
            </a:r>
            <a:endParaRPr lang="en-US" sz="3600" b="1" i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05400" y="58674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600" b="1" i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Obelia</a:t>
            </a:r>
            <a:r>
              <a:rPr lang="en-US" sz="3600" b="1" i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geniculata</a:t>
            </a:r>
            <a:endParaRPr lang="en-US" sz="3600" b="1" i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72488"/>
            <a:ext cx="3948281" cy="3389163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6845" y="2372487"/>
            <a:ext cx="3772355" cy="3423799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09600" y="228600"/>
            <a:ext cx="6477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Cnidaria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tonnyMJ" pitchFamily="2" charset="0"/>
              </a:rPr>
              <a:t> </a:t>
            </a:r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পর্বের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62000" y="5191542"/>
            <a:ext cx="8077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চিত্রের প্রাণি দু’টি যে পর্বের সে পর্বের ৩টি </a:t>
            </a:r>
            <a:r>
              <a:rPr lang="bn-BD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বৈশিষ্ট্য </a:t>
            </a:r>
            <a:r>
              <a:rPr lang="bn-BD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 কর এবং ২টি উদাহরণ দাও।</a:t>
            </a:r>
            <a:endParaRPr lang="en-US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0" y="1066800"/>
            <a:ext cx="807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tonnyMJ" pitchFamily="2" charset="0"/>
              </a:rPr>
              <a:t>Cnidaria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tonnyMJ" pitchFamily="2" charset="0"/>
              </a:rPr>
              <a:t> </a:t>
            </a:r>
            <a:r>
              <a:rPr lang="bn-BD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পর্বের প্রাণিদের </a:t>
            </a:r>
            <a:r>
              <a:rPr lang="bn-BD" sz="4400" b="1" dirty="0" smtClean="0">
                <a:ln w="11430"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দ্বিস্তরী প্রাণি </a:t>
            </a:r>
            <a:r>
              <a:rPr lang="bn-BD" sz="4400" b="1" dirty="0" smtClean="0">
                <a:ln w="11430"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বলার </a:t>
            </a:r>
            <a:r>
              <a:rPr lang="bn-BD" sz="4400" b="1" dirty="0" smtClean="0">
                <a:ln w="11430"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 ব্যাখ্যা কর।</a:t>
            </a:r>
            <a:r>
              <a:rPr lang="bn-BD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nidaria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2590800"/>
            <a:ext cx="3352800" cy="2235662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675828"/>
            <a:ext cx="2514600" cy="2282258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48000" y="3048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00400"/>
            <a:ext cx="8001000" cy="334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399633"/>
            <a:ext cx="8610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এতক্ষণ মনোযোগ সহকারে, </a:t>
            </a:r>
          </a:p>
          <a:p>
            <a:r>
              <a:rPr lang="bn-BD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দ্বিস্তরী</a:t>
            </a:r>
            <a:r>
              <a:rPr lang="bn-BD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প্রাণী  অর্থাৎ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Cnidaria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পর্বের </a:t>
            </a:r>
            <a:r>
              <a:rPr lang="bn-BD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প্রাণীদের 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সনাক্তকারি </a:t>
            </a:r>
            <a:r>
              <a:rPr lang="bn-BD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 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bn-BD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উদাহরণ নিয়ে আলোচিত ক্লাসে উপস্থিত থাকার জন্য তোমাদেরকে-</a:t>
            </a:r>
            <a:endParaRPr 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ron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228600"/>
            <a:ext cx="4376058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410200" y="480060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সাবান দিয়ে উত্তমরূপে </a:t>
            </a:r>
          </a:p>
          <a:p>
            <a:r>
              <a:rPr lang="bn-BD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হাত ধৌত করবে।</a:t>
            </a:r>
            <a:endParaRPr lang="en-US" sz="36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hand wash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2590800"/>
            <a:ext cx="2968052" cy="19751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228600"/>
            <a:ext cx="419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করোনা মহামারির </a:t>
            </a:r>
          </a:p>
          <a:p>
            <a:r>
              <a:rPr lang="bn-BD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সময়ে তোমরা---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4800600"/>
            <a:ext cx="4191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বাইরে গেলে অবশ্যই মাস্ক ব্যবহার করবে।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face musk_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2438400"/>
            <a:ext cx="2362200" cy="2362200"/>
          </a:xfrm>
          <a:prstGeom prst="rect">
            <a:avLst/>
          </a:prstGeom>
        </p:spPr>
      </p:pic>
      <p:pic>
        <p:nvPicPr>
          <p:cNvPr id="9" name="Picture 8" descr="social distance_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6800" y="2057400"/>
            <a:ext cx="6934200" cy="43228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" y="6150114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বাইরে গেলে অবশ্যই </a:t>
            </a:r>
            <a:r>
              <a:rPr lang="en-US" sz="4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দুর</a:t>
            </a:r>
            <a:r>
              <a:rPr lang="bn-BD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ত্ব</a:t>
            </a:r>
            <a:r>
              <a:rPr 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বজায়</a:t>
            </a:r>
            <a:r>
              <a:rPr 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রাখবে</a:t>
            </a:r>
            <a:r>
              <a:rPr 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|</a:t>
            </a:r>
            <a:endParaRPr 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7" grpId="0"/>
      <p:bldP spid="7" grpId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SC04321.JPG"/>
          <p:cNvPicPr>
            <a:picLocks noChangeAspect="1"/>
          </p:cNvPicPr>
          <p:nvPr/>
        </p:nvPicPr>
        <p:blipFill>
          <a:blip r:embed="rId3" cstate="print">
            <a:lum bright="20000" contrast="40000"/>
          </a:blip>
          <a:srcRect l="40042"/>
          <a:stretch>
            <a:fillRect/>
          </a:stretch>
        </p:blipFill>
        <p:spPr>
          <a:xfrm>
            <a:off x="4953000" y="166251"/>
            <a:ext cx="3962400" cy="5275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57200" y="4572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পরিচিতিঃ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57800" y="5604175"/>
            <a:ext cx="3200400" cy="533400"/>
          </a:xfrm>
          <a:prstGeom prst="rect">
            <a:avLst/>
          </a:prstGeom>
          <a:solidFill>
            <a:srgbClr val="66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মোবাইলঃ ০১৭১১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২০৭৯১৪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76800" y="6213775"/>
            <a:ext cx="4114800" cy="381000"/>
          </a:xfrm>
          <a:prstGeom prst="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+mj-lt"/>
                <a:cs typeface="SutonnyMJ" pitchFamily="2" charset="0"/>
              </a:rPr>
              <a:t>e-mail: golammostofaap@gmail.com</a:t>
            </a:r>
            <a:endParaRPr lang="en-US" sz="2000" b="1" dirty="0">
              <a:solidFill>
                <a:srgbClr val="FF0000"/>
              </a:solidFill>
              <a:latin typeface="+mj-lt"/>
              <a:cs typeface="SutonnyMJ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28600" y="1447800"/>
            <a:ext cx="4572000" cy="33528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81461" y="3134380"/>
            <a:ext cx="35333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সহকারি অধ্যাপক (জীববিজ্ঞান)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152400" y="2445605"/>
            <a:ext cx="44196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bn-BD" sz="4800" b="1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 গোলাম মোস্তফা</a:t>
            </a:r>
            <a:endParaRPr lang="en-US" sz="3200" b="1" cap="none" spc="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4800600"/>
            <a:ext cx="47244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bn-BD" sz="3600" b="1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বেগুনহাটি ফাজিল ডিগ্রি মাদ্রাসা</a:t>
            </a:r>
            <a:endParaRPr lang="en-US" sz="2000" b="1" cap="none" spc="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4383" y="5486400"/>
            <a:ext cx="32223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bn-BD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কাপাসিয়া,গাজীপুর।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1" grpId="0" animBg="1"/>
      <p:bldP spid="13" grpId="0"/>
      <p:bldP spid="17" grpId="0"/>
      <p:bldP spid="10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791200" y="4724400"/>
            <a:ext cx="3124200" cy="1828800"/>
            <a:chOff x="367352" y="4572000"/>
            <a:chExt cx="8366646" cy="1981200"/>
          </a:xfrm>
        </p:grpSpPr>
        <p:pic>
          <p:nvPicPr>
            <p:cNvPr id="6" name="Picture 6" descr="E:\Animal diversity\platyhelminthes\800px-Prostheceraeus_giesbrechtii_Schmarda,_1859_4_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0347" y="4572000"/>
              <a:ext cx="2747749" cy="194656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up 2"/>
            <p:cNvGrpSpPr/>
            <p:nvPr/>
          </p:nvGrpSpPr>
          <p:grpSpPr>
            <a:xfrm>
              <a:off x="367352" y="4572000"/>
              <a:ext cx="8366646" cy="1981200"/>
              <a:chOff x="367352" y="4572000"/>
              <a:chExt cx="8366646" cy="1981200"/>
            </a:xfrm>
          </p:grpSpPr>
          <p:pic>
            <p:nvPicPr>
              <p:cNvPr id="8" name="Picture 5" descr="E:\Animal diversity\platyhelminthes\dugesia.gi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7352" y="4572000"/>
                <a:ext cx="2743200" cy="1981200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7" descr="E:\Animal diversity\platyhelminthes\110781-004-E88A0AA2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90798" y="4572000"/>
                <a:ext cx="2743200" cy="1940256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0" name="TextBox 9"/>
          <p:cNvSpPr txBox="1"/>
          <p:nvPr/>
        </p:nvSpPr>
        <p:spPr>
          <a:xfrm>
            <a:off x="2743200" y="2362200"/>
            <a:ext cx="304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04800" y="4648200"/>
            <a:ext cx="2739474" cy="1946897"/>
            <a:chOff x="3276600" y="2407694"/>
            <a:chExt cx="2739474" cy="1946897"/>
          </a:xfrm>
        </p:grpSpPr>
        <p:grpSp>
          <p:nvGrpSpPr>
            <p:cNvPr id="12" name="Group 6"/>
            <p:cNvGrpSpPr/>
            <p:nvPr/>
          </p:nvGrpSpPr>
          <p:grpSpPr>
            <a:xfrm>
              <a:off x="3276600" y="3181182"/>
              <a:ext cx="2739474" cy="1173409"/>
              <a:chOff x="3276600" y="3181182"/>
              <a:chExt cx="2739474" cy="1173409"/>
            </a:xfrm>
          </p:grpSpPr>
          <p:pic>
            <p:nvPicPr>
              <p:cNvPr id="14" name="Picture 12" descr="E:\Animal diversity\Annelida\phylum-annelida-2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6600" y="3181182"/>
                <a:ext cx="1372551" cy="1144611"/>
              </a:xfrm>
              <a:prstGeom prst="ellipse">
                <a:avLst/>
              </a:prstGeom>
              <a:ln w="28575" cap="rnd">
                <a:solidFill>
                  <a:srgbClr val="FF0000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13" descr="E:\Animal diversity\Annelida\nereis250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4474" y="3245884"/>
                <a:ext cx="1371600" cy="1108707"/>
              </a:xfrm>
              <a:prstGeom prst="ellipse">
                <a:avLst/>
              </a:prstGeom>
              <a:ln w="28575" cap="rnd">
                <a:solidFill>
                  <a:srgbClr val="FF0000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3" name="Picture 14" descr="E:\Animal diversity\Annelida\Nerr0328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400" y="2407694"/>
              <a:ext cx="1447801" cy="961765"/>
            </a:xfrm>
            <a:prstGeom prst="ellipse">
              <a:avLst/>
            </a:prstGeom>
            <a:ln w="28575" cap="rnd">
              <a:solidFill>
                <a:srgbClr val="FF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76200" y="69553"/>
            <a:ext cx="2895600" cy="2216447"/>
            <a:chOff x="2971800" y="2133601"/>
            <a:chExt cx="2895600" cy="2216447"/>
          </a:xfrm>
        </p:grpSpPr>
        <p:pic>
          <p:nvPicPr>
            <p:cNvPr id="17" name="Picture 3" descr="E:\Animal diversity\spongilla locustris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14291"/>
            <a:stretch/>
          </p:blipFill>
          <p:spPr bwMode="auto">
            <a:xfrm>
              <a:off x="4495800" y="3067826"/>
              <a:ext cx="1371600" cy="1282222"/>
            </a:xfrm>
            <a:prstGeom prst="ellipse">
              <a:avLst/>
            </a:prstGeom>
            <a:ln w="28575" cap="rnd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8" name="Group 1"/>
            <p:cNvGrpSpPr/>
            <p:nvPr/>
          </p:nvGrpSpPr>
          <p:grpSpPr>
            <a:xfrm>
              <a:off x="2971800" y="2133601"/>
              <a:ext cx="2192740" cy="2130755"/>
              <a:chOff x="2971800" y="2133601"/>
              <a:chExt cx="2192740" cy="2130755"/>
            </a:xfrm>
          </p:grpSpPr>
          <p:pic>
            <p:nvPicPr>
              <p:cNvPr id="19" name="Picture 2" descr="E:\Animal diversity\Iansponge1_jpg.jp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1800" y="2971799"/>
                <a:ext cx="1524000" cy="1292557"/>
              </a:xfrm>
              <a:prstGeom prst="ellipse">
                <a:avLst/>
              </a:prstGeom>
              <a:ln w="28575" cap="rnd">
                <a:solidFill>
                  <a:schemeClr val="accent6">
                    <a:lumMod val="60000"/>
                    <a:lumOff val="40000"/>
                  </a:schemeClr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4" descr="E:\Animal diversity\porifera-orange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75794" y="2133601"/>
                <a:ext cx="1388746" cy="1221580"/>
              </a:xfrm>
              <a:prstGeom prst="ellipse">
                <a:avLst/>
              </a:prstGeom>
              <a:ln w="28575" cap="rnd">
                <a:solidFill>
                  <a:schemeClr val="accent6">
                    <a:lumMod val="60000"/>
                    <a:lumOff val="40000"/>
                  </a:schemeClr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1" name="Group 3"/>
          <p:cNvGrpSpPr/>
          <p:nvPr/>
        </p:nvGrpSpPr>
        <p:grpSpPr>
          <a:xfrm>
            <a:off x="3124199" y="0"/>
            <a:ext cx="2895601" cy="2190072"/>
            <a:chOff x="3200400" y="2246957"/>
            <a:chExt cx="2895601" cy="2190072"/>
          </a:xfrm>
        </p:grpSpPr>
        <p:pic>
          <p:nvPicPr>
            <p:cNvPr id="22" name="Picture 5" descr="E:\Animal diversity\cnidaria\271-5-L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3137073"/>
              <a:ext cx="1489794" cy="1188720"/>
            </a:xfrm>
            <a:prstGeom prst="ellipse">
              <a:avLst/>
            </a:prstGeom>
            <a:ln w="28575" cap="rnd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" descr="E:\Animal diversity\cnidaria\208463image011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1" y="3181183"/>
              <a:ext cx="1371600" cy="1255846"/>
            </a:xfrm>
            <a:prstGeom prst="ellipse">
              <a:avLst/>
            </a:prstGeom>
            <a:ln w="28575" cap="rnd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7" descr="E:\Animal diversity\cnidaria\maxresdefault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1129" y="2246957"/>
              <a:ext cx="1315276" cy="1133231"/>
            </a:xfrm>
            <a:prstGeom prst="ellipse">
              <a:avLst/>
            </a:prstGeom>
            <a:ln w="28575" cap="rnd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oup 28"/>
          <p:cNvGrpSpPr/>
          <p:nvPr/>
        </p:nvGrpSpPr>
        <p:grpSpPr>
          <a:xfrm>
            <a:off x="228600" y="2743200"/>
            <a:ext cx="2541684" cy="1984531"/>
            <a:chOff x="3264756" y="2332697"/>
            <a:chExt cx="2541684" cy="1984531"/>
          </a:xfrm>
        </p:grpSpPr>
        <p:pic>
          <p:nvPicPr>
            <p:cNvPr id="30" name="Picture 11" descr="E:\Animal diversity\nematod\nematoda22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2332697"/>
              <a:ext cx="1463040" cy="1137347"/>
            </a:xfrm>
            <a:prstGeom prst="ellipse">
              <a:avLst/>
            </a:prstGeom>
            <a:ln w="28575" cap="rnd">
              <a:solidFill>
                <a:srgbClr val="FFFF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4" descr="loa_loa_eye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264756" y="3085155"/>
              <a:ext cx="1451824" cy="1232073"/>
            </a:xfrm>
            <a:prstGeom prst="ellipse">
              <a:avLst/>
            </a:prstGeom>
            <a:ln w="28575" cap="rnd">
              <a:solidFill>
                <a:srgbClr val="FFFF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32" name="Picture 31" descr="mollusca_1.jpg"/>
          <p:cNvPicPr>
            <a:picLocks noChangeAspect="1"/>
          </p:cNvPicPr>
          <p:nvPr/>
        </p:nvPicPr>
        <p:blipFill>
          <a:blip r:embed="rId16" cstate="print">
            <a:lum/>
          </a:blip>
          <a:stretch>
            <a:fillRect/>
          </a:stretch>
        </p:blipFill>
        <p:spPr>
          <a:xfrm>
            <a:off x="6096000" y="152400"/>
            <a:ext cx="2362200" cy="1574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3" name="Picture 32" descr="arthropoda-1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505200" y="5410200"/>
            <a:ext cx="1981200" cy="1371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4" name="Picture 33" descr="echinodermata_1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581400" y="3581400"/>
            <a:ext cx="1752600" cy="16668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5" name="Picture 34" descr="living things 6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6096000" y="2514600"/>
            <a:ext cx="2466975" cy="1847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457200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হ্যাঁ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আলোচ্য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1219200"/>
            <a:ext cx="586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প্রাণিজগতের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শ্রেণিবিন্যাস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4080808"/>
            <a:ext cx="8077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 </a:t>
            </a:r>
            <a:r>
              <a:rPr lang="bn-BD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১টি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পর্বের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অর্থাৎ </a:t>
            </a:r>
            <a:r>
              <a:rPr lang="en-US" sz="3600" b="1" dirty="0" err="1" smtClean="0">
                <a:cs typeface="SutonnyMJ" pitchFamily="2" charset="0"/>
              </a:rPr>
              <a:t>Cnidaria</a:t>
            </a:r>
            <a:r>
              <a:rPr lang="bn-BD" sz="3600" b="1" dirty="0" smtClean="0">
                <a:cs typeface="SutonnyMJ" pitchFamily="2" charset="0"/>
              </a:rPr>
              <a:t>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পর্বের সনাক্তকারি </a:t>
            </a:r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নিয়ে আলোচনা করবো, ইনশাআল্লাহ।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2819400"/>
            <a:ext cx="5867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প্রাণিজগতের</a:t>
            </a: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 </a:t>
            </a:r>
            <a:r>
              <a:rPr lang="bn-BD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 </a:t>
            </a:r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৯টি</a:t>
            </a:r>
            <a:endParaRPr lang="en-US" sz="6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28800" y="152400"/>
            <a:ext cx="9989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 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4" name="Picture 3" descr="cnidaria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133" y="1066800"/>
            <a:ext cx="8771467" cy="4933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3200" y="7620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tonnyMJ" pitchFamily="2" charset="0"/>
              </a:rPr>
              <a:t>2. </a:t>
            </a:r>
            <a:r>
              <a:rPr lang="en-US" sz="4800" b="1" dirty="0" err="1" smtClean="0">
                <a:cs typeface="SutonnyMJ" pitchFamily="2" charset="0"/>
              </a:rPr>
              <a:t>Cnidaria</a:t>
            </a:r>
            <a:endParaRPr lang="en-US" sz="4800" b="1" dirty="0"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200400" y="7620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 ফলঃ</a:t>
            </a:r>
            <a:endParaRPr lang="en-US" sz="5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4724400"/>
            <a:ext cx="807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</a:t>
            </a:r>
            <a:r>
              <a:rPr lang="bn-BD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 smtClean="0">
                <a:cs typeface="SutonnyMJ" pitchFamily="2" charset="0"/>
              </a:rPr>
              <a:t>Cnidaria</a:t>
            </a:r>
            <a:r>
              <a:rPr lang="en-US" sz="2400" b="1" dirty="0" smtClean="0">
                <a:solidFill>
                  <a:srgbClr val="0000FF"/>
                </a:solidFill>
                <a:cs typeface="SutonnyMJ" pitchFamily="2" charset="0"/>
              </a:rPr>
              <a:t> </a:t>
            </a:r>
            <a:r>
              <a:rPr lang="bn-BD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পর্বের প্রাণীদের </a:t>
            </a:r>
            <a:r>
              <a:rPr lang="bn-BD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২টি উদাহরণ বা বৈজ্ঞানিক নাম লিখতে পারবে।</a:t>
            </a: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22860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প্রত্যাশা করা যায় যে, আজকের পাঠ শেষে শিক্ষার্থীরা---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29718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bn-BD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 smtClean="0">
                <a:cs typeface="SutonnyMJ" pitchFamily="2" charset="0"/>
              </a:rPr>
              <a:t>Cnidaria</a:t>
            </a:r>
            <a:r>
              <a:rPr lang="en-US" sz="2400" b="1" dirty="0" smtClean="0">
                <a:solidFill>
                  <a:srgbClr val="FF0000"/>
                </a:solidFill>
                <a:cs typeface="SutonnyMJ" pitchFamily="2" charset="0"/>
              </a:rPr>
              <a:t> </a:t>
            </a:r>
            <a:r>
              <a:rPr lang="bn-BD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পর্বের প্রাণীদের 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দ্বিস্তরী প্রাণী /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Diploblastic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 </a:t>
            </a:r>
            <a:r>
              <a:rPr lang="bn-BD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বলার </a:t>
            </a:r>
            <a:r>
              <a:rPr lang="bn-BD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 ব্যাখ্যা করতে পারবে;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38862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BD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 smtClean="0">
                <a:cs typeface="SutonnyMJ" pitchFamily="2" charset="0"/>
              </a:rPr>
              <a:t>Cnidaria</a:t>
            </a:r>
            <a:r>
              <a:rPr lang="en-US" sz="2400" b="1" dirty="0" smtClean="0">
                <a:solidFill>
                  <a:srgbClr val="0000FF"/>
                </a:solidFill>
                <a:cs typeface="SutonnyMJ" pitchFamily="2" charset="0"/>
              </a:rPr>
              <a:t> </a:t>
            </a:r>
            <a:r>
              <a:rPr lang="bn-BD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পর্বের প্রাণীদের সনাক্তকারি বৈশিষ্ট্য বর্ণনা করতে পারবে;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33399" y="838200"/>
            <a:ext cx="8077201" cy="2022541"/>
            <a:chOff x="656322" y="291545"/>
            <a:chExt cx="7950485" cy="1750153"/>
          </a:xfrm>
        </p:grpSpPr>
        <p:pic>
          <p:nvPicPr>
            <p:cNvPr id="10" name="Picture 2" descr="E:\Animal diversity\cnidaria\9_11-seeanemonen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322" y="291545"/>
              <a:ext cx="2743200" cy="1750152"/>
            </a:xfrm>
            <a:prstGeom prst="rect">
              <a:avLst/>
            </a:prstGeom>
            <a:ln w="88900" cap="sq" cmpd="thickThin">
              <a:solidFill>
                <a:srgbClr val="00B0F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 descr="E:\Animal diversity\cnidaria\208463image01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291546"/>
              <a:ext cx="2743200" cy="1750152"/>
            </a:xfrm>
            <a:prstGeom prst="rect">
              <a:avLst/>
            </a:prstGeom>
            <a:ln w="88900" cap="sq" cmpd="thickThin">
              <a:solidFill>
                <a:srgbClr val="00B0F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E:\Animal diversity\cnidaria\maxresdefault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1126" y="297634"/>
              <a:ext cx="2175681" cy="1744063"/>
            </a:xfrm>
            <a:prstGeom prst="rect">
              <a:avLst/>
            </a:prstGeom>
            <a:ln w="88900" cap="sq" cmpd="thickThin">
              <a:solidFill>
                <a:srgbClr val="00B0F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457199" y="4306900"/>
            <a:ext cx="8223914" cy="1833801"/>
            <a:chOff x="457199" y="4463651"/>
            <a:chExt cx="8223914" cy="2048833"/>
          </a:xfrm>
        </p:grpSpPr>
        <p:pic>
          <p:nvPicPr>
            <p:cNvPr id="14" name="Picture 5" descr="E:\Animal diversity\cnidaria\Obelia_geniculata,I_MWS95399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199" y="4463652"/>
              <a:ext cx="2737513" cy="2048831"/>
            </a:xfrm>
            <a:prstGeom prst="rect">
              <a:avLst/>
            </a:prstGeom>
            <a:ln w="88900" cap="sq" cmpd="thickThin">
              <a:solidFill>
                <a:srgbClr val="00B0F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" descr="E:\Animal diversity\cnidaria\jelly03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4713" y="4463652"/>
              <a:ext cx="2743200" cy="2048832"/>
            </a:xfrm>
            <a:prstGeom prst="rect">
              <a:avLst/>
            </a:prstGeom>
            <a:ln w="88900" cap="sq" cmpd="thickThin">
              <a:solidFill>
                <a:srgbClr val="00B0F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7" descr="E:\Animal diversity\cnidaria\Ccolorata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7913" y="4463651"/>
              <a:ext cx="2743200" cy="2048833"/>
            </a:xfrm>
            <a:prstGeom prst="rect">
              <a:avLst/>
            </a:prstGeom>
            <a:ln w="88900" cap="sq" cmpd="thickThin">
              <a:solidFill>
                <a:srgbClr val="00B0F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Box 16"/>
          <p:cNvSpPr txBox="1"/>
          <p:nvPr/>
        </p:nvSpPr>
        <p:spPr>
          <a:xfrm>
            <a:off x="3048000" y="2826603"/>
            <a:ext cx="28194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Cnidaria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0600" y="3562782"/>
            <a:ext cx="7620000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 Gr. </a:t>
            </a:r>
            <a:r>
              <a:rPr lang="en-US" sz="2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Knide</a:t>
            </a: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= nettle + L. aria = connected with)</a:t>
            </a:r>
            <a:endParaRPr lang="en-US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28800" y="76200"/>
            <a:ext cx="701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এরা দ্বিস্তরী বা </a:t>
            </a:r>
            <a:r>
              <a:rPr lang="en-US" sz="4000" b="1" dirty="0" err="1" smtClean="0"/>
              <a:t>Diploblastic</a:t>
            </a:r>
            <a:r>
              <a:rPr lang="en-US" sz="4000" b="1" dirty="0" smtClean="0"/>
              <a:t> </a:t>
            </a:r>
            <a:r>
              <a:rPr lang="bn-BD" sz="4000" b="1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প্রাণী। </a:t>
            </a:r>
            <a:endParaRPr lang="en-US" sz="4000" dirty="0"/>
          </a:p>
        </p:txBody>
      </p:sp>
      <p:sp>
        <p:nvSpPr>
          <p:cNvPr id="20" name="Rectangle 19"/>
          <p:cNvSpPr/>
          <p:nvPr/>
        </p:nvSpPr>
        <p:spPr>
          <a:xfrm>
            <a:off x="1828800" y="6248400"/>
            <a:ext cx="58689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সামুদ্রিক </a:t>
            </a:r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জেলিফিশগুলো </a:t>
            </a:r>
            <a:r>
              <a:rPr lang="bn-BD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পর্বেরই সদস্য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28600"/>
            <a:ext cx="6477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Cnidaria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tonnyMJ" pitchFamily="2" charset="0"/>
              </a:rPr>
              <a:t> </a:t>
            </a:r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পর্বের বৈশিষ্ট্যঃ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81000" y="1002696"/>
            <a:ext cx="1600200" cy="1905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3400" y="1219200"/>
            <a:ext cx="13257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b="1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/>
                <a:cs typeface="NikoshBAN" pitchFamily="2" charset="0"/>
              </a:rPr>
              <a:t>১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57400" y="1371600"/>
            <a:ext cx="6629400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3200" b="1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এরা দ্বিস্তরী প্রাণী। এসব প্রাণির ভ্রুণদেহে এক্টোডার্ম ও এন্ডোডার্ম নামক দুটো কোষস্তর থাকে। স্তরদুটোর মধ্যবর্তী স্থানে মেসোগ্লিয়া </a:t>
            </a:r>
            <a:r>
              <a:rPr lang="bn-BD" sz="3200" b="1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উপস্থিত।</a:t>
            </a:r>
            <a:endParaRPr lang="en-US" sz="3200" b="1" dirty="0">
              <a:ln w="11430">
                <a:noFill/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2" descr="E:\Animal diversity\cnidaria\dn9131-1_3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89910"/>
            <a:ext cx="234315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urved Connector 12"/>
          <p:cNvCxnSpPr/>
          <p:nvPr/>
        </p:nvCxnSpPr>
        <p:spPr>
          <a:xfrm flipV="1">
            <a:off x="1476375" y="4502286"/>
            <a:ext cx="2281309" cy="883452"/>
          </a:xfrm>
          <a:prstGeom prst="curvedConnector3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E:\Animal diversity\cnidaria\kebo104_page2_image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409" r="53614" b="12673"/>
          <a:stretch/>
        </p:blipFill>
        <p:spPr bwMode="auto">
          <a:xfrm>
            <a:off x="3810000" y="3352800"/>
            <a:ext cx="2667000" cy="32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5377786" y="3711853"/>
            <a:ext cx="1714500" cy="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638800" y="5042510"/>
            <a:ext cx="1371600" cy="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524500" y="4356710"/>
            <a:ext cx="1714500" cy="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092286" y="3352800"/>
            <a:ext cx="14991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এক্টোডার্ম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079775" y="4724400"/>
            <a:ext cx="17524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এন্ডোডার্ম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122807" y="4038600"/>
            <a:ext cx="16401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মেসোগ্লিয়া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flipH="1" flipV="1">
            <a:off x="908714" y="5257800"/>
            <a:ext cx="561976" cy="3621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7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70" decel="100000"/>
                                        <p:tgtEl>
                                          <p:spTgt spid="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349</Words>
  <Application>Microsoft Office PowerPoint</Application>
  <PresentationFormat>On-screen Show (4:3)</PresentationFormat>
  <Paragraphs>66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104</cp:revision>
  <dcterms:created xsi:type="dcterms:W3CDTF">2020-11-26T01:33:26Z</dcterms:created>
  <dcterms:modified xsi:type="dcterms:W3CDTF">2021-01-02T16:35:39Z</dcterms:modified>
</cp:coreProperties>
</file>