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F559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5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6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2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8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1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4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A42-2729-4201-B304-34E844BF0E67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8945-347B-494B-AB25-377C4449F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4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jp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2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331571" y="0"/>
            <a:ext cx="7772400" cy="15763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83642"/>
            <a:ext cx="12192000" cy="467435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865" y="2869442"/>
            <a:ext cx="4599294" cy="3302757"/>
          </a:xfrm>
          <a:prstGeom prst="rect">
            <a:avLst/>
          </a:prstGeom>
        </p:spPr>
      </p:pic>
      <p:pic>
        <p:nvPicPr>
          <p:cNvPr id="6" name="Picture 5" descr="pkbir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5946" y="0"/>
            <a:ext cx="1806054" cy="17878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067818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7295"/>
            <a:ext cx="12192000" cy="63709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dirty="0" err="1" smtClean="0"/>
              <a:t>সাধারণ</a:t>
            </a:r>
            <a:r>
              <a:rPr lang="en-US" sz="4400" dirty="0" smtClean="0"/>
              <a:t> </a:t>
            </a:r>
            <a:r>
              <a:rPr lang="en-US" sz="4400" dirty="0" err="1" smtClean="0"/>
              <a:t>হরবিশিষ্ট</a:t>
            </a:r>
            <a:r>
              <a:rPr lang="en-US" sz="4400" dirty="0" smtClean="0"/>
              <a:t> </a:t>
            </a:r>
            <a:r>
              <a:rPr lang="en-US" sz="4400" dirty="0" err="1" smtClean="0"/>
              <a:t>ভগ্নাংশে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প্রকাশ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করঃ</a:t>
            </a:r>
            <a:endParaRPr lang="en-US" sz="4400" dirty="0" smtClean="0"/>
          </a:p>
          <a:p>
            <a:r>
              <a:rPr lang="en-US" sz="4400" dirty="0" err="1" smtClean="0"/>
              <a:t>সমাধানঃ</a:t>
            </a:r>
            <a:r>
              <a:rPr lang="en-US" sz="4400" dirty="0" smtClean="0"/>
              <a:t> </a:t>
            </a:r>
          </a:p>
          <a:p>
            <a:r>
              <a:rPr lang="en-US" sz="3200" dirty="0" err="1" smtClean="0"/>
              <a:t>হর</a:t>
            </a:r>
            <a:r>
              <a:rPr lang="en-US" sz="3200" dirty="0" smtClean="0"/>
              <a:t>  4x 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          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 </a:t>
            </a:r>
            <a:r>
              <a:rPr lang="en-US" sz="3200" dirty="0" err="1" smtClean="0"/>
              <a:t>ল.সা.গু</a:t>
            </a:r>
            <a:r>
              <a:rPr lang="en-US" sz="3200" dirty="0" smtClean="0"/>
              <a:t>.= </a:t>
            </a:r>
          </a:p>
          <a:p>
            <a:endParaRPr lang="en-US" sz="3200" dirty="0"/>
          </a:p>
          <a:p>
            <a:r>
              <a:rPr lang="en-US" sz="3200" dirty="0" err="1" smtClean="0"/>
              <a:t>অতএব</a:t>
            </a:r>
            <a:r>
              <a:rPr lang="en-US" sz="3200" dirty="0" smtClean="0"/>
              <a:t>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সাধারণ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হরবিশিষ্ট</a:t>
            </a:r>
            <a:r>
              <a:rPr lang="en-US" sz="3200" dirty="0" smtClean="0"/>
              <a:t> </a:t>
            </a:r>
            <a:r>
              <a:rPr lang="en-US" sz="3200" dirty="0" err="1" smtClean="0"/>
              <a:t>ভগ্নাংশ</a:t>
            </a:r>
            <a:r>
              <a:rPr lang="en-US" sz="3200" dirty="0" smtClean="0"/>
              <a:t> </a:t>
            </a:r>
            <a:r>
              <a:rPr lang="en-US" sz="3200" dirty="0" err="1" smtClean="0"/>
              <a:t>দুইটি</a:t>
            </a:r>
            <a:r>
              <a:rPr lang="en-US" sz="3200" dirty="0" smtClean="0"/>
              <a:t> </a:t>
            </a:r>
          </a:p>
          <a:p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417057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197291"/>
              </p:ext>
            </p:extLst>
          </p:nvPr>
        </p:nvGraphicFramePr>
        <p:xfrm>
          <a:off x="6026150" y="3211513"/>
          <a:ext cx="13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3" name="Equation" r:id="rId5" imgW="139680" imgH="431640" progId="Equation.3">
                  <p:embed/>
                </p:oleObj>
              </mc:Choice>
              <mc:Fallback>
                <p:oleObj name="Equation" r:id="rId5" imgW="1396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26150" y="3211513"/>
                        <a:ext cx="1397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309202"/>
              </p:ext>
            </p:extLst>
          </p:nvPr>
        </p:nvGraphicFramePr>
        <p:xfrm>
          <a:off x="9728104" y="-149981"/>
          <a:ext cx="1899787" cy="92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4" name="Equation" r:id="rId7" imgW="596880" imgH="393480" progId="Equation.3">
                  <p:embed/>
                </p:oleObj>
              </mc:Choice>
              <mc:Fallback>
                <p:oleObj name="Equation" r:id="rId7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28104" y="-149981"/>
                        <a:ext cx="1899787" cy="922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419060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5" name="Equation" r:id="rId9" imgW="114120" imgH="215640" progId="Equation.3">
                  <p:embed/>
                </p:oleObj>
              </mc:Choice>
              <mc:Fallback>
                <p:oleObj name="Equation" r:id="rId9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463836"/>
              </p:ext>
            </p:extLst>
          </p:nvPr>
        </p:nvGraphicFramePr>
        <p:xfrm>
          <a:off x="2242924" y="1270597"/>
          <a:ext cx="890327" cy="584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6" name="Equation" r:id="rId10" imgW="253800" imgH="203040" progId="Equation.3">
                  <p:embed/>
                </p:oleObj>
              </mc:Choice>
              <mc:Fallback>
                <p:oleObj name="Equation" r:id="rId10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42924" y="1270597"/>
                        <a:ext cx="890327" cy="584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105099"/>
              </p:ext>
            </p:extLst>
          </p:nvPr>
        </p:nvGraphicFramePr>
        <p:xfrm>
          <a:off x="1748618" y="1916246"/>
          <a:ext cx="3441131" cy="1241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7" name="Equation" r:id="rId12" imgW="1168200" imgH="393480" progId="Equation.3">
                  <p:embed/>
                </p:oleObj>
              </mc:Choice>
              <mc:Fallback>
                <p:oleObj name="Equation" r:id="rId12" imgW="11682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48618" y="1916246"/>
                        <a:ext cx="3441131" cy="1241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628603"/>
              </p:ext>
            </p:extLst>
          </p:nvPr>
        </p:nvGraphicFramePr>
        <p:xfrm>
          <a:off x="5693367" y="1343294"/>
          <a:ext cx="944966" cy="497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Equation" r:id="rId14" imgW="253800" imgH="203040" progId="Equation.3">
                  <p:embed/>
                </p:oleObj>
              </mc:Choice>
              <mc:Fallback>
                <p:oleObj name="Equation" r:id="rId14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93367" y="1343294"/>
                        <a:ext cx="944966" cy="497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665598"/>
              </p:ext>
            </p:extLst>
          </p:nvPr>
        </p:nvGraphicFramePr>
        <p:xfrm>
          <a:off x="1539305" y="3535363"/>
          <a:ext cx="3709349" cy="104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Equation" r:id="rId16" imgW="1295280" imgH="393480" progId="Equation.3">
                  <p:embed/>
                </p:oleObj>
              </mc:Choice>
              <mc:Fallback>
                <p:oleObj name="Equation" r:id="rId16" imgW="1295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39305" y="3535363"/>
                        <a:ext cx="3709349" cy="1044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777515"/>
              </p:ext>
            </p:extLst>
          </p:nvPr>
        </p:nvGraphicFramePr>
        <p:xfrm>
          <a:off x="5248654" y="4774061"/>
          <a:ext cx="2253681" cy="104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Equation" r:id="rId18" imgW="622080" imgH="393480" progId="Equation.3">
                  <p:embed/>
                </p:oleObj>
              </mc:Choice>
              <mc:Fallback>
                <p:oleObj name="Equation" r:id="rId18" imgW="622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248654" y="4774061"/>
                        <a:ext cx="2253681" cy="1044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2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1999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                           </a:t>
            </a:r>
            <a:r>
              <a:rPr lang="en-US" sz="4400" dirty="0" err="1" smtClean="0"/>
              <a:t>জোড়ায়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14901"/>
            <a:ext cx="1219199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4800" dirty="0" err="1" smtClean="0"/>
              <a:t>সাধারণ</a:t>
            </a:r>
            <a:r>
              <a:rPr lang="en-US" sz="4800" dirty="0" smtClean="0"/>
              <a:t> </a:t>
            </a:r>
            <a:r>
              <a:rPr lang="en-US" sz="4800" dirty="0" err="1" smtClean="0"/>
              <a:t>হরবিশিষ্ট</a:t>
            </a:r>
            <a:r>
              <a:rPr lang="en-US" sz="4800" dirty="0" smtClean="0"/>
              <a:t> </a:t>
            </a:r>
            <a:r>
              <a:rPr lang="en-US" sz="4800" dirty="0" err="1" smtClean="0"/>
              <a:t>ভগ্নাংশে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প্রকাশ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করঃ</a:t>
            </a:r>
            <a:r>
              <a:rPr lang="en-US" sz="4800" dirty="0" smtClean="0"/>
              <a:t>  </a:t>
            </a:r>
            <a:endParaRPr lang="en-US" sz="4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596972"/>
              </p:ext>
            </p:extLst>
          </p:nvPr>
        </p:nvGraphicFramePr>
        <p:xfrm>
          <a:off x="10345760" y="1514901"/>
          <a:ext cx="1596031" cy="790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507960" imgH="393480" progId="Equation.3">
                  <p:embed/>
                </p:oleObj>
              </mc:Choice>
              <mc:Fallback>
                <p:oleObj name="Equation" r:id="rId3" imgW="507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45760" y="1514901"/>
                        <a:ext cx="1596031" cy="790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063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8675" y="354842"/>
            <a:ext cx="8720919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    </a:t>
            </a:r>
            <a:r>
              <a:rPr lang="en-US" sz="6000" dirty="0" err="1" smtClean="0"/>
              <a:t>মূল্যায়ন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78675" y="2162131"/>
            <a:ext cx="754721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বীজগণিতীয়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ভগ্নাংশ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8675" y="3524884"/>
            <a:ext cx="8475259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বীজগণিতীয়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ভগ্নাংশের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একটি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উদাহরণ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বল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678676" y="4887637"/>
            <a:ext cx="9471546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</a:t>
            </a:r>
            <a:r>
              <a:rPr lang="en-US" sz="3200" dirty="0" err="1" smtClean="0"/>
              <a:t>সাধারণ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হর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বিশিষ্ট</a:t>
            </a:r>
            <a:r>
              <a:rPr lang="en-US" sz="3200" dirty="0" smtClean="0"/>
              <a:t>  </a:t>
            </a:r>
            <a:r>
              <a:rPr lang="en-US" sz="3200" dirty="0" err="1" smtClean="0"/>
              <a:t>ভগ্নাংশের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অপর</a:t>
            </a:r>
            <a:r>
              <a:rPr lang="en-US" sz="3200" dirty="0" smtClean="0"/>
              <a:t> </a:t>
            </a:r>
            <a:r>
              <a:rPr lang="en-US" sz="3200" dirty="0" err="1" smtClean="0"/>
              <a:t>নাম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907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9242" y="354842"/>
            <a:ext cx="9389659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   </a:t>
            </a:r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24836"/>
            <a:ext cx="12192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 ও                  </a:t>
            </a:r>
            <a:r>
              <a:rPr lang="en-US" sz="4000" dirty="0" err="1" smtClean="0"/>
              <a:t>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লঘিষ্ঠ</a:t>
            </a:r>
            <a:r>
              <a:rPr lang="en-US" sz="4000" dirty="0" smtClean="0"/>
              <a:t> </a:t>
            </a:r>
            <a:r>
              <a:rPr lang="en-US" sz="4000" dirty="0" err="1" smtClean="0"/>
              <a:t>আকারে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প্রকাশ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 </a:t>
            </a:r>
            <a:endParaRPr lang="en-US" sz="4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410460"/>
              </p:ext>
            </p:extLst>
          </p:nvPr>
        </p:nvGraphicFramePr>
        <p:xfrm>
          <a:off x="2317372" y="2524836"/>
          <a:ext cx="1353876" cy="666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596880" imgH="393480" progId="Equation.3">
                  <p:embed/>
                </p:oleObj>
              </mc:Choice>
              <mc:Fallback>
                <p:oleObj name="Equation" r:id="rId3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7372" y="2524836"/>
                        <a:ext cx="1353876" cy="666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329024"/>
              </p:ext>
            </p:extLst>
          </p:nvPr>
        </p:nvGraphicFramePr>
        <p:xfrm>
          <a:off x="313896" y="2452638"/>
          <a:ext cx="1187357" cy="85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355320" imgH="419040" progId="Equation.3">
                  <p:embed/>
                </p:oleObj>
              </mc:Choice>
              <mc:Fallback>
                <p:oleObj name="Equation" r:id="rId5" imgW="355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896" y="2452638"/>
                        <a:ext cx="1187357" cy="852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49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96787" y="0"/>
            <a:ext cx="8720920" cy="172644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numCol="1">
            <a:prstTxWarp prst="textChevron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47164"/>
            <a:ext cx="12192000" cy="48108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076" y="2688610"/>
            <a:ext cx="3575715" cy="350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16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52400" y="2669639"/>
            <a:ext cx="5579660" cy="32739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অনিরুদ্ধ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বৈরাগী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শিক্ষক(গণিত)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মহেশ্বরপাশা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kumimoji="0" lang="bn-B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বিদ্যালয়,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কুয়েট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,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খুলনা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irag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81200" cy="2133600"/>
          </a:xfrm>
          <a:prstGeom prst="rect">
            <a:avLst/>
          </a:prstGeom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1981200" y="0"/>
            <a:ext cx="102108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পরিচিতি</a:t>
            </a:r>
            <a:r>
              <a:rPr kumimoji="0" lang="bn-BD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LightBAN" pitchFamily="2" charset="0"/>
                <a:cs typeface="NikoshLightBAN" pitchFamily="2" charset="0"/>
              </a:rPr>
              <a:t>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2060" y="2669639"/>
            <a:ext cx="6459940" cy="31700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শ্রেণিঃ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4000" kern="0" dirty="0" err="1" smtClean="0"/>
              <a:t>সপ্তম</a:t>
            </a: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বিষয়ঃ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4000" kern="0" dirty="0" err="1" smtClean="0"/>
              <a:t>গণিত</a:t>
            </a:r>
            <a:endParaRPr kumimoji="0" lang="bn-BD" sz="4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অধ্যায়ঃ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4000" kern="0" dirty="0" err="1" smtClean="0"/>
              <a:t>ষষ্ঠ</a:t>
            </a:r>
            <a:endParaRPr lang="bn-BD" sz="4000" kern="0" noProof="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000" kern="0" dirty="0" smtClean="0"/>
              <a:t>পাঠঃ </a:t>
            </a:r>
            <a:r>
              <a:rPr lang="en-US" sz="4000" kern="0" dirty="0" err="1" smtClean="0"/>
              <a:t>বীজগণিতীয়</a:t>
            </a:r>
            <a:r>
              <a:rPr lang="en-US" sz="4000" kern="0" dirty="0" smtClean="0"/>
              <a:t> </a:t>
            </a:r>
            <a:r>
              <a:rPr lang="en-US" sz="4000" kern="0" dirty="0" err="1" smtClean="0"/>
              <a:t>ভগ্নাংশ</a:t>
            </a:r>
            <a:endParaRPr lang="en-US" sz="4000" kern="0" noProof="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সময়ঃ</a:t>
            </a:r>
            <a:r>
              <a:rPr kumimoji="0" lang="bn-BD" sz="40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 ৫০ মিনিট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7200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6" y="0"/>
            <a:ext cx="7369791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   </a:t>
            </a:r>
            <a:r>
              <a:rPr lang="bn-BD" sz="5400" dirty="0" smtClean="0"/>
              <a:t>শিখনফল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68490" y="1156630"/>
            <a:ext cx="8338782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এই পাঠ শেষে শিক্ষা</a:t>
            </a:r>
            <a:r>
              <a:rPr lang="en-US" sz="4400" dirty="0" err="1" smtClean="0"/>
              <a:t>র্থীরা</a:t>
            </a:r>
            <a:r>
              <a:rPr lang="en-US" sz="4000" dirty="0" smtClean="0"/>
              <a:t>…………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325904"/>
            <a:ext cx="121920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বীজগণিতীয়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ভগ্নাংশ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ব্যাখ্যা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36849"/>
            <a:ext cx="12192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বীজগণিতীয়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ভগ্নাংশের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লঘুকরণ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974021"/>
            <a:ext cx="1219200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বীজগণিতীয়</a:t>
            </a:r>
            <a:r>
              <a:rPr lang="bn-BD" sz="3200" dirty="0" smtClean="0"/>
              <a:t> ভগ্নাংশ</a:t>
            </a:r>
            <a:r>
              <a:rPr lang="en-US" sz="3200" dirty="0" err="1" smtClean="0"/>
              <a:t>ের</a:t>
            </a:r>
            <a:r>
              <a:rPr lang="bn-BD" sz="3200" dirty="0" smtClean="0"/>
              <a:t> </a:t>
            </a:r>
            <a:r>
              <a:rPr lang="en-US" sz="3200" dirty="0" err="1" smtClean="0"/>
              <a:t>সাধারণ</a:t>
            </a:r>
            <a:r>
              <a:rPr lang="en-US" sz="3200" dirty="0" smtClean="0"/>
              <a:t> </a:t>
            </a:r>
            <a:r>
              <a:rPr lang="en-US" sz="3200" dirty="0" err="1" smtClean="0"/>
              <a:t>হর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বিশিষ্টকরণ</a:t>
            </a:r>
            <a:r>
              <a:rPr lang="en-US" sz="3200" dirty="0" smtClean="0"/>
              <a:t> </a:t>
            </a:r>
            <a:r>
              <a:rPr lang="bn-BD" sz="3200" dirty="0" smtClean="0"/>
              <a:t>করতে পারবে।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551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শিক্ষার্থী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বন্ধুরা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তোমরা</a:t>
            </a:r>
            <a:r>
              <a:rPr lang="en-US" sz="4000" dirty="0" smtClean="0"/>
              <a:t> </a:t>
            </a:r>
            <a:r>
              <a:rPr lang="bn-BD" sz="4000" dirty="0" smtClean="0"/>
              <a:t>নিচর চিত্রগুলো </a:t>
            </a:r>
            <a:r>
              <a:rPr lang="en-US" sz="4000" dirty="0" err="1" smtClean="0"/>
              <a:t>লক্ষ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bn-BD" sz="4000" dirty="0" smtClean="0"/>
              <a:t>-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94179"/>
            <a:ext cx="12192000" cy="56638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252" y="1343451"/>
            <a:ext cx="3800900" cy="33240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03" y="1343450"/>
            <a:ext cx="4162568" cy="3324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977936"/>
            <a:ext cx="12192000" cy="13849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আবির একটি আপেল সমান দুইভাগে ভাগ করে এক ভাগ তার ভাই কবিরকে দিল। তাহলে দুই ভাইয়ের প্রত্যেকে পেল আপেলটির অর্ধেক, অর্থাৎ       অংশ। এই       একটি ভগ্নাংশ।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77296"/>
              </p:ext>
            </p:extLst>
          </p:nvPr>
        </p:nvGraphicFramePr>
        <p:xfrm>
          <a:off x="9089409" y="5336275"/>
          <a:ext cx="600501" cy="68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89409" y="5336275"/>
                        <a:ext cx="600501" cy="682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595101"/>
              </p:ext>
            </p:extLst>
          </p:nvPr>
        </p:nvGraphicFramePr>
        <p:xfrm>
          <a:off x="11451608" y="5336275"/>
          <a:ext cx="740392" cy="645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51608" y="5336275"/>
                        <a:ext cx="740392" cy="645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003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81886"/>
            <a:ext cx="12192000" cy="65713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" y="3534772"/>
            <a:ext cx="12191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আবার ধরা যাক, টিনা একটি বৃত্তের 4 ভাগের 3 ভাগ </a:t>
            </a:r>
            <a:r>
              <a:rPr lang="en-US" sz="2800" dirty="0" err="1" smtClean="0"/>
              <a:t>লা</a:t>
            </a:r>
            <a:r>
              <a:rPr lang="bn-BD" sz="2800" dirty="0" smtClean="0"/>
              <a:t>ল রং করলো। তাহলে, তার রং করা হলো সম্পূ</a:t>
            </a:r>
            <a:r>
              <a:rPr lang="en-US" sz="2800" dirty="0" err="1" smtClean="0"/>
              <a:t>র্ণ</a:t>
            </a:r>
            <a:r>
              <a:rPr lang="en-US" sz="2800" dirty="0" smtClean="0"/>
              <a:t> </a:t>
            </a:r>
            <a:r>
              <a:rPr lang="en-US" sz="2800" dirty="0" err="1" smtClean="0"/>
              <a:t>বৃত্তটির</a:t>
            </a:r>
            <a:r>
              <a:rPr lang="en-US" sz="2800" dirty="0" smtClean="0"/>
              <a:t> </a:t>
            </a:r>
            <a:r>
              <a:rPr lang="bn-BD" sz="2800" dirty="0" smtClean="0"/>
              <a:t>      অংশ। এখানে       ,        এগুলো পাটিগণিতীয় ভগ্নাংশ যাদের লব 1, 3 এবং হর 2, 4।   </a:t>
            </a:r>
          </a:p>
          <a:p>
            <a:r>
              <a:rPr lang="bn-BD" sz="2800" dirty="0" smtClean="0"/>
              <a:t>যদি কোনো ভগ্নাংশের শুধু লব বা শুধু হর বা লব ও হর উভয়কে বীজগণিতীয় প্রতীক বা রাশি দ্বারা প্রকাশ করা হয়, তবে তা হবে বীজগণিতীয় ভগ্নাংশ। যেমন,    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                                           ইত্যাদি বীজগণিতীয় ভগ্নাংশ।                       </a:t>
            </a:r>
            <a:endParaRPr lang="en-US" sz="28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106688"/>
              </p:ext>
            </p:extLst>
          </p:nvPr>
        </p:nvGraphicFramePr>
        <p:xfrm>
          <a:off x="4359887" y="3916904"/>
          <a:ext cx="647700" cy="593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3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59887" y="3916904"/>
                        <a:ext cx="647700" cy="593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29593"/>
              </p:ext>
            </p:extLst>
          </p:nvPr>
        </p:nvGraphicFramePr>
        <p:xfrm>
          <a:off x="7124131" y="3869136"/>
          <a:ext cx="558421" cy="689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24131" y="3869136"/>
                        <a:ext cx="558421" cy="689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529093"/>
              </p:ext>
            </p:extLst>
          </p:nvPr>
        </p:nvGraphicFramePr>
        <p:xfrm>
          <a:off x="7842912" y="3916904"/>
          <a:ext cx="516341" cy="730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42912" y="3916904"/>
                        <a:ext cx="516341" cy="7303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183899"/>
              </p:ext>
            </p:extLst>
          </p:nvPr>
        </p:nvGraphicFramePr>
        <p:xfrm>
          <a:off x="0" y="5631768"/>
          <a:ext cx="4626591" cy="580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6" name="Equation" r:id="rId9" imgW="1244520" imgH="393480" progId="Equation.3">
                  <p:embed/>
                </p:oleObj>
              </mc:Choice>
              <mc:Fallback>
                <p:oleObj name="Equation" r:id="rId9" imgW="1244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5631768"/>
                        <a:ext cx="4626591" cy="580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215" y="312348"/>
            <a:ext cx="2947916" cy="275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2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90615"/>
            <a:ext cx="12191999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/>
              <a:t>   </a:t>
            </a:r>
            <a:r>
              <a:rPr lang="en-US" sz="6000" dirty="0" err="1" smtClean="0"/>
              <a:t>আজগের</a:t>
            </a:r>
            <a:r>
              <a:rPr lang="en-US" sz="6000" dirty="0" smtClean="0"/>
              <a:t> </a:t>
            </a:r>
            <a:r>
              <a:rPr lang="bn-BD" sz="6000" dirty="0" smtClean="0"/>
              <a:t>পাঠ</a:t>
            </a:r>
            <a:r>
              <a:rPr lang="en-US" sz="6000" dirty="0" smtClean="0"/>
              <a:t>-</a:t>
            </a:r>
            <a:r>
              <a:rPr lang="bn-BD" sz="6000" dirty="0" smtClean="0"/>
              <a:t> 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" y="2825086"/>
            <a:ext cx="12192000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        </a:t>
            </a:r>
            <a:r>
              <a:rPr lang="bn-BD" sz="5400" dirty="0" smtClean="0"/>
              <a:t>বীজগণিতীয় ভগ্নাংশ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9377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6787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সমতুল ভগ্নাংশঃ </a:t>
            </a:r>
          </a:p>
          <a:p>
            <a:r>
              <a:rPr lang="bn-BD" sz="2800" dirty="0" smtClean="0"/>
              <a:t>দুইটি সমান ব</a:t>
            </a:r>
            <a:r>
              <a:rPr lang="en-US" sz="2800" dirty="0" err="1" smtClean="0"/>
              <a:t>র্গাকার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ক্ষেত্রের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দুইভাগের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একভাগ</a:t>
            </a:r>
            <a:r>
              <a:rPr lang="en-US" sz="2800" dirty="0" smtClean="0"/>
              <a:t> </a:t>
            </a:r>
            <a:r>
              <a:rPr lang="en-US" sz="2800" dirty="0" err="1" smtClean="0"/>
              <a:t>অর্থ</a:t>
            </a:r>
            <a:r>
              <a:rPr lang="bn-BD" sz="2800" dirty="0" smtClean="0"/>
              <a:t>াৎ       কালো রং করা হয়েছে এবং চার ভাগের দুই ভাগ,   অর্থাৎ      অংশ কালো রং করা হয়েছে। কিন্তু দেখা যায় মোট কালো রং করা অংশ সমান।</a:t>
            </a:r>
          </a:p>
          <a:p>
            <a:endParaRPr lang="bn-BD" sz="2800" dirty="0" smtClean="0"/>
          </a:p>
          <a:p>
            <a:endParaRPr lang="bn-BD" sz="2800" dirty="0" smtClean="0"/>
          </a:p>
          <a:p>
            <a:r>
              <a:rPr lang="bn-BD" sz="2800" dirty="0" smtClean="0"/>
              <a:t>অতএব, আমরা লিখতে পারি,  </a:t>
            </a:r>
          </a:p>
          <a:p>
            <a:endParaRPr lang="bn-BD" sz="2800" dirty="0" smtClean="0"/>
          </a:p>
          <a:p>
            <a:r>
              <a:rPr lang="bn-BD" sz="2800" dirty="0" smtClean="0"/>
              <a:t>                                  </a:t>
            </a:r>
          </a:p>
          <a:p>
            <a:r>
              <a:rPr lang="bn-BD" sz="2800" dirty="0"/>
              <a:t> </a:t>
            </a:r>
            <a:r>
              <a:rPr lang="bn-BD" sz="2800" dirty="0" smtClean="0"/>
              <a:t>                                আবর,</a:t>
            </a:r>
          </a:p>
          <a:p>
            <a:endParaRPr lang="bn-BD" sz="2800" dirty="0"/>
          </a:p>
          <a:p>
            <a:r>
              <a:rPr lang="bn-BD" sz="2800" dirty="0" smtClean="0"/>
              <a:t>        এভাবে,                                        ........  এগুলো পরস্পর সমতুল ভগ্নাংশ।</a:t>
            </a:r>
          </a:p>
          <a:p>
            <a:endParaRPr lang="bn-BD" sz="2800" dirty="0" smtClean="0"/>
          </a:p>
          <a:p>
            <a:endParaRPr lang="bn-BD" sz="2800" dirty="0"/>
          </a:p>
          <a:p>
            <a:r>
              <a:rPr lang="bn-BD" sz="2800" dirty="0" smtClean="0"/>
              <a:t>  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805619"/>
              </p:ext>
            </p:extLst>
          </p:nvPr>
        </p:nvGraphicFramePr>
        <p:xfrm>
          <a:off x="8079475" y="313899"/>
          <a:ext cx="682389" cy="695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9475" y="313899"/>
                        <a:ext cx="682389" cy="695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773693"/>
              </p:ext>
            </p:extLst>
          </p:nvPr>
        </p:nvGraphicFramePr>
        <p:xfrm>
          <a:off x="5132694" y="1009555"/>
          <a:ext cx="435591" cy="55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2694" y="1009555"/>
                        <a:ext cx="435591" cy="553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0977"/>
              </p:ext>
            </p:extLst>
          </p:nvPr>
        </p:nvGraphicFramePr>
        <p:xfrm>
          <a:off x="4544465" y="2572627"/>
          <a:ext cx="3103067" cy="718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" name="Equation" r:id="rId7" imgW="901440" imgH="393480" progId="Equation.3">
                  <p:embed/>
                </p:oleObj>
              </mc:Choice>
              <mc:Fallback>
                <p:oleObj name="Equation" r:id="rId7" imgW="901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4465" y="2572627"/>
                        <a:ext cx="3103067" cy="718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743038"/>
              </p:ext>
            </p:extLst>
          </p:nvPr>
        </p:nvGraphicFramePr>
        <p:xfrm>
          <a:off x="4599054" y="3707891"/>
          <a:ext cx="2879678" cy="846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" name="Equation" r:id="rId9" imgW="838080" imgH="393480" progId="Equation.3">
                  <p:embed/>
                </p:oleObj>
              </mc:Choice>
              <mc:Fallback>
                <p:oleObj name="Equation" r:id="rId9" imgW="838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99054" y="3707891"/>
                        <a:ext cx="2879678" cy="846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749770"/>
              </p:ext>
            </p:extLst>
          </p:nvPr>
        </p:nvGraphicFramePr>
        <p:xfrm>
          <a:off x="2442948" y="4706031"/>
          <a:ext cx="3125337" cy="748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Equation" r:id="rId11" imgW="965160" imgH="393480" progId="Equation.3">
                  <p:embed/>
                </p:oleObj>
              </mc:Choice>
              <mc:Fallback>
                <p:oleObj name="Equation" r:id="rId11" imgW="965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42948" y="4706031"/>
                        <a:ext cx="3125337" cy="748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0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ভগ্নাংশের লঘুকরণঃ</a:t>
            </a:r>
            <a:r>
              <a:rPr lang="en-US" sz="3600" dirty="0" smtClean="0"/>
              <a:t> </a:t>
            </a:r>
          </a:p>
          <a:p>
            <a:r>
              <a:rPr lang="bn-BD" sz="3600" dirty="0" smtClean="0"/>
              <a:t> </a:t>
            </a:r>
            <a:endParaRPr lang="en-US" sz="3600" dirty="0" smtClean="0"/>
          </a:p>
          <a:p>
            <a:r>
              <a:rPr lang="en-US" sz="3600" dirty="0" smtClean="0"/>
              <a:t>১.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২.  </a:t>
            </a: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৩. </a:t>
            </a:r>
          </a:p>
          <a:p>
            <a:endParaRPr lang="en-US" sz="3600" dirty="0"/>
          </a:p>
          <a:p>
            <a:r>
              <a:rPr lang="en-US" sz="3600" dirty="0" smtClean="0"/>
              <a:t>৪.</a:t>
            </a:r>
          </a:p>
          <a:p>
            <a:r>
              <a:rPr lang="en-US" sz="3600" dirty="0" smtClean="0"/>
              <a:t>   </a:t>
            </a:r>
            <a:endParaRPr lang="en-US" sz="36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064474"/>
              </p:ext>
            </p:extLst>
          </p:nvPr>
        </p:nvGraphicFramePr>
        <p:xfrm>
          <a:off x="977899" y="928048"/>
          <a:ext cx="3580453" cy="826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7899" y="928048"/>
                        <a:ext cx="3580453" cy="826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537611"/>
              </p:ext>
            </p:extLst>
          </p:nvPr>
        </p:nvGraphicFramePr>
        <p:xfrm>
          <a:off x="977899" y="2361063"/>
          <a:ext cx="3390664" cy="1173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" name="Equation" r:id="rId5" imgW="1206360" imgH="419040" progId="Equation.3">
                  <p:embed/>
                </p:oleObj>
              </mc:Choice>
              <mc:Fallback>
                <p:oleObj name="Equation" r:id="rId5" imgW="12063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7899" y="2361063"/>
                        <a:ext cx="3390664" cy="1173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367894"/>
              </p:ext>
            </p:extLst>
          </p:nvPr>
        </p:nvGraphicFramePr>
        <p:xfrm>
          <a:off x="977899" y="3972845"/>
          <a:ext cx="3750008" cy="1105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" name="Equation" r:id="rId7" imgW="1485720" imgH="419040" progId="Equation.3">
                  <p:embed/>
                </p:oleObj>
              </mc:Choice>
              <mc:Fallback>
                <p:oleObj name="Equation" r:id="rId7" imgW="1485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77899" y="3972845"/>
                        <a:ext cx="3750008" cy="1105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831889"/>
              </p:ext>
            </p:extLst>
          </p:nvPr>
        </p:nvGraphicFramePr>
        <p:xfrm>
          <a:off x="1004673" y="5271815"/>
          <a:ext cx="3526904" cy="96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tion" r:id="rId9" imgW="1612800" imgH="393480" progId="Equation.3">
                  <p:embed/>
                </p:oleObj>
              </mc:Choice>
              <mc:Fallback>
                <p:oleObj name="Equation" r:id="rId9" imgW="1612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4673" y="5271815"/>
                        <a:ext cx="3526904" cy="96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7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          </a:t>
            </a:r>
            <a:r>
              <a:rPr lang="en-US" sz="5400" dirty="0" err="1" smtClean="0"/>
              <a:t>একক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32513"/>
            <a:ext cx="12192000" cy="5355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              </a:t>
            </a:r>
            <a:r>
              <a:rPr lang="en-US" sz="4800" dirty="0" err="1" smtClean="0"/>
              <a:t>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লঘিষ্ঠ</a:t>
            </a:r>
            <a:r>
              <a:rPr lang="en-US" sz="4800" dirty="0" smtClean="0"/>
              <a:t> </a:t>
            </a:r>
            <a:r>
              <a:rPr lang="en-US" sz="4800" dirty="0" err="1" smtClean="0"/>
              <a:t>আকারে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প্রকাশ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।</a:t>
            </a:r>
          </a:p>
          <a:p>
            <a:r>
              <a:rPr lang="en-US" sz="4800" dirty="0" err="1" smtClean="0"/>
              <a:t>সমাধানঃ</a:t>
            </a:r>
            <a:r>
              <a:rPr lang="en-US" sz="4800" dirty="0" smtClean="0"/>
              <a:t> </a:t>
            </a:r>
            <a:r>
              <a:rPr lang="en-US" sz="3600" dirty="0" err="1" smtClean="0"/>
              <a:t>দেওয়া</a:t>
            </a:r>
            <a:r>
              <a:rPr lang="en-US" sz="3600" dirty="0" smtClean="0"/>
              <a:t> </a:t>
            </a:r>
            <a:r>
              <a:rPr lang="en-US" sz="3600" dirty="0" err="1" smtClean="0"/>
              <a:t>আছে</a:t>
            </a:r>
            <a:r>
              <a:rPr lang="en-US" sz="4800" dirty="0"/>
              <a:t>,</a:t>
            </a:r>
            <a:r>
              <a:rPr lang="en-US" sz="4800" dirty="0" smtClean="0"/>
              <a:t> </a:t>
            </a:r>
          </a:p>
          <a:p>
            <a:r>
              <a:rPr lang="en-US" sz="4800" dirty="0" smtClean="0"/>
              <a:t>                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    =</a:t>
            </a:r>
            <a:endParaRPr lang="en-US" sz="4800" dirty="0"/>
          </a:p>
          <a:p>
            <a:r>
              <a:rPr lang="en-US" sz="4800" dirty="0" smtClean="0"/>
              <a:t>          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   =                                 = </a:t>
            </a:r>
          </a:p>
          <a:p>
            <a:r>
              <a:rPr lang="en-US" sz="4800" dirty="0" smtClean="0"/>
              <a:t>          </a:t>
            </a:r>
            <a:endParaRPr lang="en-US" sz="4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703497"/>
              </p:ext>
            </p:extLst>
          </p:nvPr>
        </p:nvGraphicFramePr>
        <p:xfrm>
          <a:off x="313899" y="923330"/>
          <a:ext cx="2210937" cy="103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Equation" r:id="rId3" imgW="660240" imgH="419040" progId="Equation.3">
                  <p:embed/>
                </p:oleObj>
              </mc:Choice>
              <mc:Fallback>
                <p:oleObj name="Equation" r:id="rId3" imgW="660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899" y="923330"/>
                        <a:ext cx="2210937" cy="10302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88339"/>
              </p:ext>
            </p:extLst>
          </p:nvPr>
        </p:nvGraphicFramePr>
        <p:xfrm>
          <a:off x="5459105" y="1944023"/>
          <a:ext cx="2065361" cy="897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1" name="Equation" r:id="rId5" imgW="660240" imgH="419040" progId="Equation.3">
                  <p:embed/>
                </p:oleObj>
              </mc:Choice>
              <mc:Fallback>
                <p:oleObj name="Equation" r:id="rId5" imgW="6602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59105" y="1944023"/>
                        <a:ext cx="2065361" cy="8977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21791"/>
              </p:ext>
            </p:extLst>
          </p:nvPr>
        </p:nvGraphicFramePr>
        <p:xfrm>
          <a:off x="2906974" y="2956994"/>
          <a:ext cx="2552131" cy="1187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2" name="Equation" r:id="rId7" imgW="850680" imgH="444240" progId="Equation.3">
                  <p:embed/>
                </p:oleObj>
              </mc:Choice>
              <mc:Fallback>
                <p:oleObj name="Equation" r:id="rId7" imgW="8506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6974" y="2956994"/>
                        <a:ext cx="2552131" cy="1187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68597"/>
              </p:ext>
            </p:extLst>
          </p:nvPr>
        </p:nvGraphicFramePr>
        <p:xfrm>
          <a:off x="2633923" y="4617467"/>
          <a:ext cx="3857862" cy="109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3" name="Equation" r:id="rId9" imgW="1155600" imgH="419040" progId="Equation.3">
                  <p:embed/>
                </p:oleObj>
              </mc:Choice>
              <mc:Fallback>
                <p:oleObj name="Equation" r:id="rId9" imgW="11556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33923" y="4617467"/>
                        <a:ext cx="3857862" cy="1094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372467"/>
              </p:ext>
            </p:extLst>
          </p:nvPr>
        </p:nvGraphicFramePr>
        <p:xfrm>
          <a:off x="7524466" y="4606828"/>
          <a:ext cx="1682466" cy="110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4" name="Equation" r:id="rId11" imgW="507960" imgH="393480" progId="Equation.3">
                  <p:embed/>
                </p:oleObj>
              </mc:Choice>
              <mc:Fallback>
                <p:oleObj name="Equation" r:id="rId11" imgW="507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24466" y="4606828"/>
                        <a:ext cx="1682466" cy="110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02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331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NikoshLightBAN</vt:lpstr>
      <vt:lpstr>Vrinda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96</cp:revision>
  <dcterms:created xsi:type="dcterms:W3CDTF">2021-01-01T14:13:31Z</dcterms:created>
  <dcterms:modified xsi:type="dcterms:W3CDTF">2021-01-02T08:59:59Z</dcterms:modified>
</cp:coreProperties>
</file>