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61" r:id="rId5"/>
    <p:sldId id="262" r:id="rId6"/>
    <p:sldId id="264" r:id="rId7"/>
    <p:sldId id="258" r:id="rId8"/>
    <p:sldId id="272" r:id="rId9"/>
    <p:sldId id="281" r:id="rId10"/>
    <p:sldId id="286" r:id="rId11"/>
    <p:sldId id="289" r:id="rId12"/>
    <p:sldId id="282" r:id="rId13"/>
    <p:sldId id="273" r:id="rId14"/>
    <p:sldId id="290" r:id="rId15"/>
    <p:sldId id="283" r:id="rId16"/>
    <p:sldId id="284" r:id="rId17"/>
    <p:sldId id="274" r:id="rId18"/>
    <p:sldId id="287" r:id="rId19"/>
    <p:sldId id="28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47F6-C6BD-453A-9AFB-139CDEAB42C8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42D2-2120-4CB5-B73D-B1C92803D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643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47F6-C6BD-453A-9AFB-139CDEAB42C8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42D2-2120-4CB5-B73D-B1C92803D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214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47F6-C6BD-453A-9AFB-139CDEAB42C8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42D2-2120-4CB5-B73D-B1C92803D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687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47F6-C6BD-453A-9AFB-139CDEAB42C8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42D2-2120-4CB5-B73D-B1C92803D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113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47F6-C6BD-453A-9AFB-139CDEAB42C8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42D2-2120-4CB5-B73D-B1C92803D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760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47F6-C6BD-453A-9AFB-139CDEAB42C8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42D2-2120-4CB5-B73D-B1C92803D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342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47F6-C6BD-453A-9AFB-139CDEAB42C8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42D2-2120-4CB5-B73D-B1C92803D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974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47F6-C6BD-453A-9AFB-139CDEAB42C8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42D2-2120-4CB5-B73D-B1C92803D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764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47F6-C6BD-453A-9AFB-139CDEAB42C8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42D2-2120-4CB5-B73D-B1C92803D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796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47F6-C6BD-453A-9AFB-139CDEAB42C8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42D2-2120-4CB5-B73D-B1C92803D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765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47F6-C6BD-453A-9AFB-139CDEAB42C8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42D2-2120-4CB5-B73D-B1C92803D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456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347F6-C6BD-453A-9AFB-139CDEAB42C8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D42D2-2120-4CB5-B73D-B1C92803D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745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714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39083" y="621017"/>
            <a:ext cx="65789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500"/>
              </a:spcAft>
            </a:pP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প্রখ্যাত </a:t>
            </a:r>
            <a:r>
              <a:rPr lang="as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ফরাসি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ঔপন্যাসিক </a:t>
            </a:r>
            <a:r>
              <a:rPr lang="as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মার্সেল পুস্তের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লেখা একটি উপন্যাসের </a:t>
            </a:r>
            <a:r>
              <a:rPr lang="as-IN" sz="3600" dirty="0">
                <a:solidFill>
                  <a:srgbClr val="0070C0"/>
                </a:solidFill>
                <a:cs typeface="NikoshBAN" panose="02000000000000000000" pitchFamily="2" charset="0"/>
              </a:rPr>
              <a:t>(</a:t>
            </a:r>
            <a:r>
              <a:rPr lang="en-US" sz="3600" dirty="0">
                <a:solidFill>
                  <a:srgbClr val="0070C0"/>
                </a:solidFill>
                <a:cs typeface="NikoshBAN" panose="02000000000000000000" pitchFamily="2" charset="0"/>
              </a:rPr>
              <a:t>In Search of Lost </a:t>
            </a:r>
            <a:r>
              <a:rPr lang="en-US" sz="3600" dirty="0" smtClean="0">
                <a:solidFill>
                  <a:srgbClr val="0070C0"/>
                </a:solidFill>
                <a:cs typeface="NikoshBAN" panose="02000000000000000000" pitchFamily="2" charset="0"/>
              </a:rPr>
              <a:t>Time</a:t>
            </a:r>
            <a:r>
              <a:rPr lang="en-US" sz="3600" dirty="0">
                <a:solidFill>
                  <a:srgbClr val="0070C0"/>
                </a:solidFill>
                <a:cs typeface="NikoshBAN" panose="02000000000000000000" pitchFamily="2" charset="0"/>
              </a:rPr>
              <a:t>)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শব্দসংখ্যা </a:t>
            </a:r>
            <a:r>
              <a:rPr lang="as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</a:t>
            </a:r>
            <a:r>
              <a:rPr lang="as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লাখের </a:t>
            </a:r>
            <a:r>
              <a:rPr lang="as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এটিই এ পর্যন্ত লেখা পৃথিবীর </a:t>
            </a:r>
            <a:r>
              <a:rPr lang="as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সবচে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বড় উপন্যাস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928" y="252346"/>
            <a:ext cx="2737735" cy="36024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96" y="3022008"/>
            <a:ext cx="2737735" cy="36273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59383" y="3786989"/>
            <a:ext cx="40987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লেভ তলস্ত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i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i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600" i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অ্যান্ড পিসের </a:t>
            </a:r>
            <a:r>
              <a:rPr lang="en-US" sz="3600" i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শব্দসংখ্যাও অনেক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 লাখ সাতাশি হাজারের ম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2708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29816" y="181957"/>
            <a:ext cx="5085159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500"/>
              </a:spcAft>
            </a:pP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ইতালির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বিখ্যাত নন্দনতাত্ত্বিক ও ঔপন্যাসিক 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উম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র্তো 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একো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আবার 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সাত শব্দের এক বাক্যে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রচিত একটি লেখাকে পৃথিবীর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ক্ষুদ্রতম উপন্যাস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বলে দাবি করেছেন। শুধু আকার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উপন্যাসের প্রকৃতি বা বৈশিষ্ট্য সম্বন্ধেও সাহিত্য তাত্ত্বিকগণ একমত হতে পারেন নি। এর কাহিনি কীভাবে উপস্থাপন করা হবে, কাহিনির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-আশ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কী হবে, ভাষারীতির ধরন কেমন হবে- এসব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সাহিত্য তাত্ত্বিকগণ নিজেদের স্বাতন্ত্র প্রকাশের জন্য আলাদা আলাদা পথ বেছে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388" y="2163451"/>
            <a:ext cx="5343525" cy="4298709"/>
          </a:xfrm>
          <a:prstGeom prst="rect">
            <a:avLst/>
          </a:prstGeom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100638" y="296896"/>
            <a:ext cx="709136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rgbClr val="0070C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Cuando</a:t>
            </a:r>
            <a:r>
              <a:rPr kumimoji="0" lang="en-US" sz="2400" b="0" i="1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despertó</a:t>
            </a:r>
            <a:r>
              <a:rPr kumimoji="0" lang="en-US" sz="2400" b="0" i="1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, el </a:t>
            </a:r>
            <a:r>
              <a:rPr kumimoji="0" lang="en-US" sz="2400" b="0" i="1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dinosaurio</a:t>
            </a:r>
            <a:r>
              <a:rPr kumimoji="0" lang="en-US" sz="2400" b="0" i="1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todavía</a:t>
            </a:r>
            <a:r>
              <a:rPr kumimoji="0" lang="en-US" sz="2400" b="0" i="1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estaba</a:t>
            </a:r>
            <a:r>
              <a:rPr kumimoji="0" lang="en-US" sz="2400" b="0" i="1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allí</a:t>
            </a:r>
            <a:r>
              <a:rPr kumimoji="0" lang="en-US" sz="2400" b="0" i="1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.</a:t>
            </a:r>
            <a:endParaRPr kumimoji="0" lang="en-US" sz="2400" b="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rgbClr val="0070C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("When he awoke, the dinosaur was still there.")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rgbClr val="0070C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390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76237" y="734883"/>
            <a:ext cx="11439526" cy="5080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500"/>
              </a:spcAft>
            </a:pP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তবে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এসব পার্থক্য সত্ত্বেও কিছু কিছু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যে মিল নেই, এমন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এমন সাধারণ কিছু বৈশিষ্ট্যের কারণেই উপন্যাস বিশেষ এক ধরনের সৃষ্টিশীল রচনা হিসেবে প্রতিষ্ঠা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পে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গেছে। যেমন, ঔপন্যাসিক যে গল্পটি নির্মাণ করেন, সেটি নির্মাণ করা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বর্ণনার সাহায্যে। গদ্য আর সংলাপের মাধ্যমে। 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উপন্যাসের এই বর্ণনাকে বলে 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ন্যারেটিভ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>
                <a:solidFill>
                  <a:srgbClr val="0070C0"/>
                </a:solidFill>
                <a:cs typeface="NikoshBAN" panose="02000000000000000000" pitchFamily="2" charset="0"/>
              </a:rPr>
              <a:t>Narrative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সুবিন্যস্তভাবে এর কাহিনিকে উপন্যাসে তুলে ধরা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spcAft>
                <a:spcPts val="500"/>
              </a:spcAft>
            </a:pP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ব্যবহৃত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উপন্যাস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শব্দটির মধ্যেও এই বিন্যাসের কথা আছে। 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উপসর্গের সঙ্গে যুক্ত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ছে 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ন্যাস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এই ন্যাসই হচ্ছে 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বিন্যাস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ব্যবহৃত এই শব্দটির সংস্কৃত বুৎপত্তি হচ্ছে এরকম : 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উপ+নি+অস+অ=উপন্যাস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 ইংরেজিতে এর দুটি প্রতিশব্দ আছে। </a:t>
            </a:r>
            <a:r>
              <a:rPr lang="en-US" sz="3200" dirty="0">
                <a:cs typeface="NikoshBAN" panose="02000000000000000000" pitchFamily="2" charset="0"/>
              </a:rPr>
              <a:t>Novel, Fiction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নভেল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শব্দটি এসেছে 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ইতালির </a:t>
            </a:r>
            <a:r>
              <a:rPr lang="en-US" sz="3200" dirty="0">
                <a:solidFill>
                  <a:srgbClr val="0070C0"/>
                </a:solidFill>
                <a:cs typeface="NikoshBAN" panose="02000000000000000000" pitchFamily="2" charset="0"/>
              </a:rPr>
              <a:t>novella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থেকে। এর অর্থ </a:t>
            </a:r>
            <a:r>
              <a:rPr lang="en-US" sz="3200" dirty="0">
                <a:solidFill>
                  <a:srgbClr val="0070C0"/>
                </a:solidFill>
                <a:cs typeface="NikoshBAN" panose="02000000000000000000" pitchFamily="2" charset="0"/>
              </a:rPr>
              <a:t>ale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গল্প) বা কাহিনি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ফিকশনের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উৎস হচ্ছে </a:t>
            </a:r>
            <a:r>
              <a:rPr lang="en-US" sz="3200" dirty="0">
                <a:solidFill>
                  <a:srgbClr val="0070C0"/>
                </a:solidFill>
                <a:cs typeface="NikoshBAN" panose="02000000000000000000" pitchFamily="2" charset="0"/>
              </a:rPr>
              <a:t>fact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ঘটনা) বা গল্প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25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36959" y="1127701"/>
            <a:ext cx="11318082" cy="5273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500"/>
              </a:spcAft>
            </a:pP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সাহিত্যের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বিশেষ রূপ হিসেবে উপন্যাসের সংজ্ঞা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দেও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খুব সহজ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এর আকার আর প্রকৃতি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আছে ভিন্নমত। ফলে এর সুনির্দিষ্ট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নো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সংজ্ঞা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দেও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কঠিন। তবু এর সাধারণ কিছু বৈশিষ্ট্যের ওপর ভিত্তি করে উপন্যাসের যেসব সংজ্ঞা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দেও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ছে সেগু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 রকম :</a:t>
            </a:r>
          </a:p>
          <a:p>
            <a:pPr algn="just">
              <a:spcAft>
                <a:spcPts val="500"/>
              </a:spcAft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গ্রন্থকারের 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 জীবন-দর্শন ও জীবনানুভূতি 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 কাহিনি অবলম্বন 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বর্ণনাত্মক 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শিল্পকর্মে 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রূপা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য়ি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হ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তাহাকে উপন্যাস কহে।</a:t>
            </a:r>
          </a:p>
          <a:p>
            <a:pPr algn="just">
              <a:spcAft>
                <a:spcPts val="500"/>
              </a:spcAft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[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উপন্যাস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সাহিত্য-স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ন্দ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র্শ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শ্রীশচন্দ্র দাস, কথাকলি, ঢাকা, ১৯৭৬।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]</a:t>
            </a:r>
          </a:p>
          <a:p>
            <a:pPr algn="just">
              <a:spcAft>
                <a:spcPts val="500"/>
              </a:spcAft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ইংরেজিতে 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নভেল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বিশেষ ধরনের সাহিত্য-সংরূপ। গদ্যে লেখা 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দীর্ঘ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বৰ্ণনাত্মক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সাহিত্যকর্ম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[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উপন্যাস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, সাহিত্য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সুরভি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বন্দ্যোপাধ্যা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পশ্চিমবঙ্গ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আকাদেমি,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কলকাতা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, ১৯৯৯, পৃ.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।]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spcAft>
                <a:spcPts val="500"/>
              </a:spcAft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sz="32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43301" y="271463"/>
            <a:ext cx="4629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3200" b="1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উপন্যাসের ক</a:t>
            </a:r>
            <a:r>
              <a:rPr lang="en-US" sz="3200" b="1" u="sng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b="1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কটি সংজ্ঞা </a:t>
            </a:r>
            <a:endParaRPr lang="en-US" sz="3200" b="1" u="sng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54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42901" y="377832"/>
            <a:ext cx="11444288" cy="5645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500"/>
              </a:spcAft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as-IN" sz="2800" b="1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উপন্যাসের ক</a:t>
            </a:r>
            <a:r>
              <a:rPr lang="en-US" sz="2800" b="1" u="sng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800" b="1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কটি সংজ্ঞা 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spcAft>
                <a:spcPts val="500"/>
              </a:spcAft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	An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invented prose narrative of considerable length and a certain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	complexity 	that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deals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	imaginatively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with human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	experience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	usually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through a connected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	sequence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of events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	involving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	group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	of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persons in a specific setting is called a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	novel.</a:t>
            </a:r>
          </a:p>
          <a:p>
            <a:pPr algn="just">
              <a:spcAft>
                <a:spcPts val="500"/>
              </a:spcAft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	</a:t>
            </a:r>
            <a:r>
              <a:rPr lang="en-US" sz="2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Britannica Guide to Literary Elements: Prose Literary Terms </a:t>
            </a:r>
            <a:r>
              <a:rPr lang="en-US" sz="2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and 	Concepts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Ed. by </a:t>
            </a:r>
            <a:r>
              <a:rPr lang="en-US" sz="2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Kathleen 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Kuiper, </a:t>
            </a:r>
            <a:r>
              <a:rPr lang="en-US" sz="2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Britannica 	Educational 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Publishing, </a:t>
            </a:r>
            <a:r>
              <a:rPr lang="en-US" sz="2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New 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York, </a:t>
            </a:r>
            <a:r>
              <a:rPr lang="en-US" sz="2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2012, 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p. 1</a:t>
            </a:r>
            <a:r>
              <a:rPr lang="en-US" sz="2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.)</a:t>
            </a:r>
          </a:p>
          <a:p>
            <a:pPr lvl="1" algn="just">
              <a:spcAft>
                <a:spcPts val="500"/>
              </a:spcAft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	The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term "novel" is now applied to a great variety of writings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	that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have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	in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common only the attribute of being extended works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	of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fiction written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	in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prose.</a:t>
            </a:r>
          </a:p>
          <a:p>
            <a:pPr lvl="1" algn="just">
              <a:spcAft>
                <a:spcPts val="500"/>
              </a:spcAft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'Novel', Glossary of Literary Terms (9th Edition), M. H. Abrams  </a:t>
            </a:r>
            <a:r>
              <a:rPr lang="en-US" sz="2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	Geoffrey  Galt 	</a:t>
            </a:r>
            <a:r>
              <a:rPr lang="en-US" sz="2000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Harpham</a:t>
            </a:r>
            <a:r>
              <a:rPr lang="en-US" sz="2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, 	Wadsworth </a:t>
            </a:r>
            <a:r>
              <a:rPr lang="en-US" sz="2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Cengage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Learning, </a:t>
            </a:r>
            <a:r>
              <a:rPr lang="en-US" sz="2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Boston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2009, p. </a:t>
            </a:r>
            <a:r>
              <a:rPr lang="en-US" sz="2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226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.] </a:t>
            </a:r>
          </a:p>
          <a:p>
            <a:pPr algn="just">
              <a:spcAft>
                <a:spcPts val="500"/>
              </a:spcAft>
            </a:pPr>
            <a:endParaRPr lang="en-US" sz="2000" dirty="0">
              <a:solidFill>
                <a:srgbClr val="0070C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48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00050" y="428178"/>
            <a:ext cx="757237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500"/>
              </a:spcAft>
            </a:pP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সাহিত্যের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ইতিহাস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পর্যা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চনা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করলে দেখা যাবে, 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উপন্যাস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হচ্ছে অপেক্ষাকৃত 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আধুনিক কালের সৃষ্টি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সাহিত্যের আদিরূপ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হিসেবে প্রথমে সৃষ্টি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ছিল 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কবিতা, মহাকাব্য, আখ্যানকাব্য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 পরে মানুষের জীবন জটিল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উঠতে থাকলে আবির্ভাব ঘটে উপন্যাসের । নিজের কথা, চারপাশের মানুষের কথা, সমাজের কথা বলার তাগিদ থেকেই কাহিনির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আশ্র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নেন লেখকেরা। রচনা করতে থাকেন উপন্যাস। উপন্যাসে তাই লেখকের জীবনদর্শন ও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ধের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প্রকাশ লক্ষ করি আমরা। জীবনের সমগ্রতাই প্রতিফলিত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উপন্যাসে। এটাই হচ্ছে উপন্যাসের মর্মকথা। 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সতে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শতকের 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হিস্পানি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স্পেনীয়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ঔপন্যাসিক সার্ভেন্তাসের 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কি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হোতো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থেকে আধুনিককালের এই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ধেই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পৌঁ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ছেছেন ঔপন্যাসিকেরা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426" y="428178"/>
            <a:ext cx="4014787" cy="611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2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78656" y="1299151"/>
            <a:ext cx="10834688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500"/>
              </a:spcAft>
            </a:pP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উপন্যাসের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কাহিনি কীভাবে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ড়ে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হবে, সেটাই হচ্ছে উপন্যাসের আঙ্গিক ও গঠনকৌশলের দিক। 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 শত বছর ধরে নানা চর্চার মধ্য 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সাধারণভাবে উপন্যাস যেসব উপাদানের ভিত্তিতে গড়ে উঠেছে 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সেগু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নিম্নরূপঃ</a:t>
            </a:r>
          </a:p>
          <a:p>
            <a:pPr algn="just">
              <a:spcAft>
                <a:spcPts val="500"/>
              </a:spcAft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১.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কাহিনি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 আখ্যানভাগ </a:t>
            </a:r>
            <a:r>
              <a:rPr lang="as-IN" sz="3200" dirty="0">
                <a:latin typeface="Calibri" panose="020F0502020204030204" pitchFamily="34" charset="0"/>
                <a:cs typeface="NikoshBAN" panose="02000000000000000000" pitchFamily="2" charset="0"/>
              </a:rPr>
              <a:t>(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plot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just">
              <a:spcAft>
                <a:spcPts val="500"/>
              </a:spcAft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. চরিত্র </a:t>
            </a:r>
            <a:r>
              <a:rPr lang="as-IN" sz="3200" dirty="0">
                <a:latin typeface="Calibri" panose="020F0502020204030204" pitchFamily="34" charset="0"/>
                <a:cs typeface="NikoshBAN" panose="02000000000000000000" pitchFamily="2" charset="0"/>
              </a:rPr>
              <a:t>(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character) </a:t>
            </a:r>
            <a:endParaRPr lang="en-US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500"/>
              </a:spcAft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. দৃশ্য/পরিবেশ </a:t>
            </a:r>
            <a:r>
              <a:rPr lang="as-IN" sz="3200" dirty="0">
                <a:latin typeface="Calibri" panose="020F0502020204030204" pitchFamily="34" charset="0"/>
                <a:cs typeface="NikoshBAN" panose="02000000000000000000" pitchFamily="2" charset="0"/>
              </a:rPr>
              <a:t>(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scene or setting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just">
              <a:spcAft>
                <a:spcPts val="500"/>
              </a:spcAft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বর্ণনাভঙ্গি </a:t>
            </a:r>
            <a:r>
              <a:rPr lang="as-IN" sz="3200" dirty="0">
                <a:latin typeface="Calibri" panose="020F0502020204030204" pitchFamily="34" charset="0"/>
                <a:cs typeface="NikoshBAN" panose="02000000000000000000" pitchFamily="2" charset="0"/>
              </a:rPr>
              <a:t>(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narrative method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pPr algn="just">
              <a:spcAft>
                <a:spcPts val="500"/>
              </a:spcAft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. ভাষা </a:t>
            </a:r>
            <a:r>
              <a:rPr lang="as-IN" sz="3200" dirty="0">
                <a:latin typeface="Calibri" panose="020F0502020204030204" pitchFamily="34" charset="0"/>
                <a:cs typeface="NikoshBAN" panose="02000000000000000000" pitchFamily="2" charset="0"/>
              </a:rPr>
              <a:t>(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diction)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spcAft>
                <a:spcPts val="500"/>
              </a:spcAft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. ঔপন্যাসিকের জীবনভাবনা </a:t>
            </a:r>
            <a:r>
              <a:rPr lang="as-IN" sz="3200" dirty="0">
                <a:latin typeface="Calibri" panose="020F0502020204030204" pitchFamily="34" charset="0"/>
                <a:cs typeface="NikoshBAN" panose="02000000000000000000" pitchFamily="2" charset="0"/>
              </a:rPr>
              <a:t>(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Author’s philosophy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32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43275" y="357188"/>
            <a:ext cx="5972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 উপন্যাসের আঙ্গিক ও গঠনকৌশল 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25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21481" y="642339"/>
            <a:ext cx="11151394" cy="5573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500"/>
              </a:spcAft>
            </a:pP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উপন্যাসের 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উপাদান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কাহিনি বা গল্প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 এই কাহিনি হতে পারে, সরল আবার জটিল। 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নিরীক্ষাধর্মী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উপন্যাসে দেখা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গল্পের প্রাধান্য তেমন থাকে না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 ভাষা বা বলার 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ভঙ্গিটাই প্রধান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ওঠে। 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অ্যাবসার্ড উপন্যাস কিংবা ফরাসি নব্য </a:t>
            </a:r>
            <a:r>
              <a:rPr lang="as-IN" sz="3200" dirty="0">
                <a:solidFill>
                  <a:srgbClr val="0070C0"/>
                </a:solidFill>
                <a:latin typeface="Calibri" panose="020F0502020204030204" pitchFamily="34" charset="0"/>
                <a:cs typeface="NikoshBAN" panose="02000000000000000000" pitchFamily="2" charset="0"/>
              </a:rPr>
              <a:t>(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nouveau)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উপন্যাস এভাবেই লেখা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 তবে সাধারণভাবে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কতগু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ছোট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 উপকাহিনির সাহায্যে উপন্যাসের কাহিনি গড়ে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লা 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উপন্যাসে উপস্থাপিত এই কাহিনিকে বলা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আখ্যানভাগ </a:t>
            </a:r>
            <a:r>
              <a:rPr lang="as-IN" sz="3200" dirty="0">
                <a:solidFill>
                  <a:srgbClr val="0070C0"/>
                </a:solidFill>
                <a:latin typeface="Calibri" panose="020F0502020204030204" pitchFamily="34" charset="0"/>
                <a:cs typeface="NikoshBAN" panose="02000000000000000000" pitchFamily="2" charset="0"/>
              </a:rPr>
              <a:t>(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plot) 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 কাহিনি-সমগ্র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spcAft>
                <a:spcPts val="500"/>
              </a:spcAft>
            </a:pP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উপন্যাসের 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 চরিত্র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 চরিত্রের আচার-আচরণ ও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ক্রি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-প্রতিক্রি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মধ্য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দি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গড়ে ওঠে উপন্যাস। উপন্যাসে এক বা একাধিক চরিত্র থাকে। এর কোনটি হবে প্রধান চরিত্র, বা আদৌ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নো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প্রধান চরিত্র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নির্ভর করে ঔপন্যাসিকের ওপর।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চরিত্রগু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যেসব ঘটনা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তার মধ্য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দি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উপন্যাসের কাহিনি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অগ্র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হতে থাকে। চরিত্রের বিকাশের মধ্য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দি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উপন্যাসের কাহিনিও বিকশিত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</a:p>
        </p:txBody>
      </p:sp>
    </p:spTree>
    <p:extLst>
      <p:ext uri="{BB962C8B-B14F-4D97-AF65-F5344CB8AC3E}">
        <p14:creationId xmlns:p14="http://schemas.microsoft.com/office/powerpoint/2010/main" val="247702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76275" y="1145433"/>
            <a:ext cx="11053763" cy="4224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500"/>
              </a:spcAft>
            </a:pP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চরিত্রের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বিকাশের মধ্য দি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উপন্যাসের কাহিনিও বিকশিত 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 উপন্যাস পরিণতির দিকে এগি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 উপন্যাস হচ্ছে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রু থেকে শেষ পর্যন্ত এই ক্রমবিকশিত চরিত্রেরই কাহিনি।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spcAft>
                <a:spcPts val="500"/>
              </a:spcAft>
            </a:pP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উপন্যাসের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আরেকটি উপাদান হচ্ছে এর নানান 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দৃশ্য বা পরিবেশ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 বিভিন্ন টুক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টুক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দৃশ্য বা পরিবেশের সমন্ব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 উপন্যাসের কাহিনিকে গেঁথে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লেন ঔপন্যাসিক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spcAft>
                <a:spcPts val="500"/>
              </a:spcAft>
            </a:pP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চরিত্রের ম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ভাব এবং আচার-আচরণের গতিপ্রকৃতির ওপর নির্ভর করেই গড়ে ওঠে এই 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বর্ণনারীতি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হচ্ছে উপন্যাসের আরেকটি উপাদান। উপন্যাসে আমরা যে দৃশ্য, পরিবেশ বা কাহিনির কথা পাই তা বিভিন্ন ভঙ্গির সাহায্যে নির্মাণ করা 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spcAft>
                <a:spcPts val="500"/>
              </a:spcAft>
            </a:pPr>
            <a:endParaRPr lang="as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63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29815" y="939043"/>
            <a:ext cx="1118592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500"/>
              </a:spcAft>
            </a:pP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কোথাও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চরিত্র নিজের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নিজের গল্প বলে, কোথাও ঔপন্যাসিক উপন্যাসের কাহিনি বর্ণনা করেন। কোথাও থাকে শুধুই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, কোথাও ঔপন্যাসিক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আবেগম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কাব্যিক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কাহিনির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কাঠা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গড়ে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 সেদিক থেকে দেখলে 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 হচ্ছে উপন্যাসের 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সবচে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 উপাদান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 কেননা, উপন্যাস লেখা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ভাষার মাধ্যমে। ভাষা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দি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বর্ণনা করা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সবকিছু। সৃষ্টি করা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বিশেষ বিশেষ পরিবেশ। যথাযথ স্থানে যথার্থ ভাষার ব্যবহার না থাকলে উপন্যাস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ওঠে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তবে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উপন্যাসের সবকিছুই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ন্ত্রণ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করে লেখকের জীবনভাবনা বা জীবনদর্শন। 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লেখকের বলা কথাটিই হচ্ছে তার জীবনদর্শন।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শেষ পর্যন্ত আমরা একটি উপন্যাসের কাহিনিতে এই জীবনদর্শনই প্রতিফলিত হতে দেখি। সামগ্রিকভাবে বললে, উল্লিখিত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সবগু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উপাদান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মিলি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লেখা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উপন্যাস।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46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92D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553186" y="747406"/>
            <a:ext cx="11085628" cy="5363188"/>
            <a:chOff x="446199" y="688476"/>
            <a:chExt cx="11085628" cy="536318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40" r="2335" b="2402"/>
            <a:stretch/>
          </p:blipFill>
          <p:spPr>
            <a:xfrm>
              <a:off x="4218099" y="688476"/>
              <a:ext cx="3700463" cy="536318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1" t="5192" r="10300" b="5288"/>
            <a:stretch/>
          </p:blipFill>
          <p:spPr>
            <a:xfrm>
              <a:off x="446199" y="722426"/>
              <a:ext cx="3771900" cy="532923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8562" y="722426"/>
              <a:ext cx="3613265" cy="532923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797546" y="1635617"/>
            <a:ext cx="10146679" cy="4508927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287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287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7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527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45631" y="371476"/>
            <a:ext cx="5900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কাজ-১ </a:t>
            </a:r>
            <a:endParaRPr lang="en-US" sz="3200" b="1" dirty="0">
              <a:ln>
                <a:solidFill>
                  <a:srgbClr val="0070C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19286" y="1327727"/>
            <a:ext cx="8055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উপন্যাস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সাহিত্যিকের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প্রসঙ্গ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200" b="1" dirty="0">
              <a:ln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7287" y="3240229"/>
            <a:ext cx="112460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ই.এম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ফস্টার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‘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আসপেক্টস্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‌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দ্য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নভেল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গ্রন্থে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বলেছেন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‘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সুনির্দিষ্ট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আয়তনের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গদ্যকাহিনি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’। </a:t>
            </a:r>
            <a:endParaRPr lang="en-US" sz="3200" b="1" dirty="0" smtClean="0">
              <a:ln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ফরাসি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মার্সেল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প্রস্তু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‘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Search of Lost 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শব্দসংখ্যা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বারো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লাখের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 smtClean="0">
              <a:ln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ইতালির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উমবার্তো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একো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সাত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বাক্যকে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ক্ষুদ্রতম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উপন্যাস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দাবি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 smtClean="0">
              <a:ln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লেভ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তলস্তয়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‘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ওয়ার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অ্যান্ড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পিস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শব্দসংখ্যা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পাঁচ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লাখ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সাতাশি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হাজারের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 smtClean="0">
              <a:ln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হিস্পানি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সার্ভেন্তেস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‘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ডন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কিহোতো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রচয়িতা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সতের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শতকের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ঔপন্যাসিক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n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8115" y="2283978"/>
            <a:ext cx="8055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n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69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45631" y="371476"/>
            <a:ext cx="5900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কাজ-২ </a:t>
            </a:r>
            <a:endParaRPr lang="en-US" sz="3200" b="1" dirty="0">
              <a:ln>
                <a:solidFill>
                  <a:srgbClr val="0070C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45631" y="1262710"/>
            <a:ext cx="5900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উপন্যাসের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200" b="1" dirty="0">
              <a:ln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8383" y="3099093"/>
            <a:ext cx="68699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উপন্যাসের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বৈশিষ্ট্যঃ</a:t>
            </a:r>
            <a:endParaRPr lang="en-US" sz="3200" b="1" dirty="0" smtClean="0">
              <a:ln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উপন্যাসের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শব্দসংখ্যা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পঁচিশ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বাঞ্ছনীয়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এতে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এতে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লেখকের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জীবনদর্শন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প্রতিফলিত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৫.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উপন্যাসের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চরিত্র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b="1" dirty="0">
              <a:ln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0111" y="2387174"/>
            <a:ext cx="2771777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সম্ভাব্য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n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587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714626" y="128588"/>
            <a:ext cx="6500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36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1057" y="1138267"/>
            <a:ext cx="1089898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উপন্যাসের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		খ.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চরিত্র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		গ.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আখ্যান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		ঘ.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দৃশ্য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‘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অ্যান্ড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পিস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গ্রন্থ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রচয়িতা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ই.এম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ফস্টার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লেভ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তলস্তয়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	গ.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উমবার্তো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একো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	ঘ.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মার্সেল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প্রস্তু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লেখকের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কথাটিই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জীবনদর্শন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		খ.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বর্ণানাভঙ্গি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		গ.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		ঘ.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কাহিনি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সার্ভেন্তেস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শতকের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ঔপন্যাসিক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চৌদ্দ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		খ.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পনের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		গ.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ষোল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		ঘ.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সতেরো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উপন্যাস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		খ.	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পৌরাণিক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	গ.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		ঘ.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মধ্যযুগ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227950" y="1636291"/>
            <a:ext cx="553789" cy="553789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481387" y="2618036"/>
            <a:ext cx="547688" cy="547688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31057" y="3561012"/>
            <a:ext cx="547688" cy="547688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924256" y="4546849"/>
            <a:ext cx="582364" cy="582364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196013" y="5501223"/>
            <a:ext cx="585726" cy="54239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11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45631" y="371476"/>
            <a:ext cx="5900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n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0833" y="2014539"/>
            <a:ext cx="10270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পঠিত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পাঠ্যবই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বহির্ভুত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১টি 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উপন্যাসের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পাঠ-পরিচিতি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লিখবে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ln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678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79136" y="525640"/>
            <a:ext cx="11833727" cy="5806720"/>
            <a:chOff x="200025" y="594371"/>
            <a:chExt cx="11833727" cy="580672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025" y="609308"/>
              <a:ext cx="4043320" cy="579178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9946" y="609308"/>
              <a:ext cx="3555877" cy="577684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75" r="9993"/>
            <a:stretch/>
          </p:blipFill>
          <p:spPr>
            <a:xfrm>
              <a:off x="7812424" y="594371"/>
              <a:ext cx="4221328" cy="5791783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888206" y="1857375"/>
            <a:ext cx="10415588" cy="3770263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pPr algn="ctr"/>
            <a:r>
              <a:rPr lang="en-US" sz="239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239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39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402806" y="3057526"/>
            <a:ext cx="59007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মিহির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রঞ্জন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বড়ুয়া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বান্দরবান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200" b="1" dirty="0" smtClean="0">
              <a:ln>
                <a:solidFill>
                  <a:srgbClr val="0070C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বান্দরবান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পার্বত্য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জেলা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 smtClean="0">
              <a:ln>
                <a:solidFill>
                  <a:srgbClr val="0070C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মেইলঃ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cs typeface="NikoshBAN" panose="02000000000000000000" pitchFamily="2" charset="0"/>
              </a:rPr>
              <a:t>mrbarua80@gmail.com</a:t>
            </a:r>
            <a:endParaRPr lang="en-US" sz="3200" b="1" dirty="0">
              <a:ln>
                <a:solidFill>
                  <a:srgbClr val="0070C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954" y="1071528"/>
            <a:ext cx="1450441" cy="148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901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92D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45631" y="371476"/>
            <a:ext cx="5900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n>
                <a:solidFill>
                  <a:srgbClr val="0070C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31782" y="1751617"/>
            <a:ext cx="3512343" cy="33547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endParaRPr lang="en-US" sz="2400" b="1" dirty="0" smtClean="0">
              <a:ln>
                <a:solidFill>
                  <a:srgbClr val="0070C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সহপাঠ</a:t>
            </a:r>
            <a:endParaRPr lang="en-US" sz="3200" b="1" dirty="0" smtClean="0">
              <a:ln>
                <a:solidFill>
                  <a:srgbClr val="0070C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4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নবম-দশম</a:t>
            </a:r>
            <a:endParaRPr lang="en-US" sz="2400" b="1" dirty="0" smtClean="0">
              <a:ln>
                <a:solidFill>
                  <a:srgbClr val="0070C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উপন্যাস</a:t>
            </a:r>
            <a:endParaRPr lang="en-US" sz="3200" b="1" dirty="0" smtClean="0">
              <a:ln>
                <a:solidFill>
                  <a:srgbClr val="0070C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b="1" dirty="0" smtClean="0">
              <a:ln>
                <a:solidFill>
                  <a:srgbClr val="0070C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  / ০১ / ২০২১ </a:t>
            </a:r>
          </a:p>
          <a:p>
            <a:pPr algn="ctr"/>
            <a:endParaRPr lang="en-US" sz="3200" b="1" dirty="0">
              <a:ln>
                <a:solidFill>
                  <a:srgbClr val="0070C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373" y="1751617"/>
            <a:ext cx="2498110" cy="332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13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92D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45631" y="146835"/>
            <a:ext cx="5900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গ্রন্থগুলো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সাহিত্য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ln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31318" y="5282200"/>
            <a:ext cx="5900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উপন্যাস</a:t>
            </a:r>
            <a:r>
              <a:rPr lang="en-US" sz="36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n>
                <a:solidFill>
                  <a:srgbClr val="0070C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281" y="1320583"/>
            <a:ext cx="2561437" cy="33797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755" y="1327727"/>
            <a:ext cx="2349500" cy="3365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702" y="1334366"/>
            <a:ext cx="2441832" cy="33550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12" y="1313440"/>
            <a:ext cx="2213785" cy="33759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0" r="10576"/>
          <a:stretch/>
        </p:blipFill>
        <p:spPr>
          <a:xfrm>
            <a:off x="7346476" y="1313440"/>
            <a:ext cx="2285279" cy="337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37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92D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59931" y="542926"/>
            <a:ext cx="5900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b="1" dirty="0">
              <a:ln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59931" y="2100263"/>
            <a:ext cx="5900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উপন্যাসঃ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n>
                <a:solidFill>
                  <a:srgbClr val="0070C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08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70C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45631" y="371476"/>
            <a:ext cx="5900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n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31320" y="1845022"/>
            <a:ext cx="755570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এপাঠ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উপন্যাসের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উপন্যাসের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উপন্যাসের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আঙ্গিক-গঠনকৌশল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71482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6" y="156590"/>
            <a:ext cx="11815762" cy="651567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37059" y="897955"/>
            <a:ext cx="9717881" cy="5573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500"/>
              </a:spcAft>
            </a:pPr>
            <a:r>
              <a:rPr lang="as-IN" sz="3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উপন্যাসের ধারণা ও সংজ্ঞা </a:t>
            </a:r>
            <a:endParaRPr lang="en-US" sz="3200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spcAft>
                <a:spcPts val="500"/>
              </a:spcAft>
            </a:pPr>
            <a:r>
              <a:rPr lang="as-IN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উপন্যাস </a:t>
            </a:r>
            <a:r>
              <a:rPr lang="as-IN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গদ্যে লেখা এক ধরনের গল্প। মানুষ গল্প বলতে </a:t>
            </a:r>
            <a:r>
              <a:rPr lang="as-IN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as-IN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বাসে</a:t>
            </a:r>
            <a:r>
              <a:rPr lang="as-IN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সুপ্রাচীনকাল থেকেই এটা চলে আসছে। মানুষ তখন মুখে মুখে গল্প বলত। লিখে রাখার চল ছিল না। পরে এরই </a:t>
            </a:r>
            <a:r>
              <a:rPr lang="as-IN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ধারাবাহিকতা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আবির্ভাব ঘটে উপন্যাসেৱ। তবে উপন্যাস শুধু চোখে দেখা গল্প </a:t>
            </a:r>
            <a:r>
              <a:rPr lang="as-IN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হচ্ছে এক ধরনের সৃষ্টিশীল রচনা। মানুষের জীবনই হচ্ছে উপন্যাসের </a:t>
            </a:r>
            <a:r>
              <a:rPr lang="as-IN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ৎস</a:t>
            </a:r>
            <a:r>
              <a:rPr lang="as-IN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জীবনে যেসব ঘটনা ঘটে, সেই সব ঘটনার সঙ্গে লেখকেরা নিজের ভাবনা, </a:t>
            </a:r>
            <a:r>
              <a:rPr lang="as-IN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রচনা করেন উপন্যাস। উপন্যাসে তাই আমরা পাই ঔপন্যাসিকের জীবনানুভূতির প্রকাশ। এভাবেই উপন্যাস </a:t>
            </a:r>
            <a:r>
              <a:rPr lang="as-IN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উঠেছে এক ধরনের সৃষ্টিশীল রচনা। মানুষ এরপর যখন লিখে রাখতে শেখে, তখনই আবির্ভাব ঘটে উপন্যাসের। </a:t>
            </a:r>
            <a:r>
              <a:rPr lang="as-IN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পনে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</a:t>
            </a:r>
            <a:r>
              <a:rPr lang="as-IN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শতকে ছাপাখানার আবির্ভাবের পর বিলুপ্তি ঘটে গল্পকথকদের। শুরু </a:t>
            </a:r>
            <a:r>
              <a:rPr lang="as-IN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আধুনিক উপন্যাসের কাল</a:t>
            </a:r>
            <a:r>
              <a:rPr lang="as-IN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17269" y="156590"/>
            <a:ext cx="2757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উপন্যাস : </a:t>
            </a:r>
            <a:r>
              <a:rPr lang="as-IN" sz="3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endParaRPr lang="as-IN" sz="32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07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44687" y="149897"/>
            <a:ext cx="7999213" cy="6558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500"/>
              </a:spcAft>
            </a:pP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প্রথমে এই 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আধুনিক উপন্যাসের সূত্রপাত ঘটে ইউ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, পরে তা ছড়ি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পড়ে সারা বিশ্বে।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আধুনিক উপন্যাস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spcAft>
                <a:spcPts val="500"/>
              </a:spcAft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শুরুতেই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বলেছি, উপন্যাসে থাকে একটি প্রধান বা মূল গল্প। এই গল্পটিকে গড়ে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লার জন্যে থাকতে পারে আরও কিছু পা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র্শ্ব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গল্প। ফলে, উপন্যাসের আকার সাধারণত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 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না, আবার এটি নিতান্ত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 গল্প ও 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তবে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এর আকার কতটুকু হবে, মূল গল্পটি গড়ে তুলতে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গি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পার্শগল্পের আশ্র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নেও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হবে কি না, এ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সাহিত্য তাত্ত্বিকগণ একমত হতে পারেন নি। 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ই, এম, ফস্টার তার 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আসপেক্টস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্‌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 দ্য নভেল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গ্রন্থে বলেছেন, উপন্যাস হচ্ছে 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সুনির্দিষ্ট 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তনের 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গদ্যকাহিনি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70C0"/>
                </a:solidFill>
                <a:latin typeface="Calibri" panose="020F0502020204030204" pitchFamily="34" charset="0"/>
                <a:cs typeface="NikoshBAN" panose="02000000000000000000" pitchFamily="2" charset="0"/>
              </a:rPr>
              <a:t>(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prose of a certain extent</a:t>
            </a:r>
            <a:r>
              <a:rPr lang="en-US" sz="32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তনের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কথা বলতে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গি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তিনি বলেছেন, 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উপন্যাসের শব্দসংখ্যা কমপক্ষে পঁচিশ হাজার 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বাঞ্ছনী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তবে এর সর্বোচ্চ সংখ্যা কত হবে, ফস্টার সে সম্পর্কে কিছু বলেন নি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3200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731" y="460627"/>
            <a:ext cx="3500438" cy="540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96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1445</Words>
  <Application>Microsoft Office PowerPoint</Application>
  <PresentationFormat>Widescreen</PresentationFormat>
  <Paragraphs>92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cv</cp:lastModifiedBy>
  <cp:revision>64</cp:revision>
  <dcterms:created xsi:type="dcterms:W3CDTF">2020-07-27T17:43:27Z</dcterms:created>
  <dcterms:modified xsi:type="dcterms:W3CDTF">2021-01-01T19:00:19Z</dcterms:modified>
</cp:coreProperties>
</file>