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01B93E-5ECA-46CA-AEF9-2EBC5FAD89EA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33CC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37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762000"/>
            <a:ext cx="2895600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2133600"/>
            <a:ext cx="8153400" cy="3785652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সময়মূল্য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7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685800"/>
            <a:ext cx="4114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76400" y="1752600"/>
                <a:ext cx="8534400" cy="4505208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ভবিষ্যৎমূল্য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বর্তমানমূল্য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 ১+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সুদের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)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বাৎসরিক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মেয়াদ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অথবা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𝐹𝑉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𝑃𝑉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𝑖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FV=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ভবিষ্যৎমূল্য</a:t>
                </a:r>
                <a:endParaRPr lang="en-US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PV=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বর্তমানমূল্য</a:t>
                </a:r>
                <a:endParaRPr lang="en-US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সুদের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n=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বাৎসরিক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মেয়াদ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752600"/>
                <a:ext cx="8534400" cy="4505208"/>
              </a:xfrm>
              <a:prstGeom prst="rect">
                <a:avLst/>
              </a:prstGeom>
              <a:blipFill rotWithShape="0">
                <a:blip r:embed="rId3"/>
                <a:stretch>
                  <a:fillRect l="-1355" t="-1215" b="-4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6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33400"/>
            <a:ext cx="108204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১০%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১,৫০,০০০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ভবিষ্যৎমূল্য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23900" y="1905000"/>
                <a:ext cx="10896600" cy="446276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</a:p>
              <a:p>
                <a:r>
                  <a:rPr lang="en-US" sz="24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ভবিষ্যৎমূল্য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বর্তমানমূল্য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 ১+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সুদের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) </a:t>
                </a:r>
                <a:r>
                  <a:rPr lang="en-US" sz="20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বাৎসরিক</a:t>
                </a:r>
                <a:r>
                  <a:rPr lang="en-US" sz="2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মেয়াদ</a:t>
                </a:r>
                <a:r>
                  <a:rPr lang="en-US" sz="2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অথবা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𝐹𝑉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𝑃𝑉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𝑖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24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৫০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০০০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০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১০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২</m:t>
                      </m:r>
                    </m:oMath>
                  </m:oMathPara>
                </a14:m>
                <a:endParaRPr lang="en-US" sz="2400" b="0" i="1" dirty="0" smtClean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৫০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০০০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১০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400" b="0" dirty="0" smtClean="0">
                  <a:solidFill>
                    <a:srgbClr val="00B050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৫০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০০০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×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২১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400" b="0" dirty="0" smtClean="0">
                  <a:solidFill>
                    <a:srgbClr val="00B050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৮১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৫০০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টাকা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।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400" b="0" dirty="0" smtClean="0">
                  <a:solidFill>
                    <a:srgbClr val="00B050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endParaRPr lang="en-US" sz="2400" b="0" dirty="0" smtClean="0">
                  <a:solidFill>
                    <a:srgbClr val="00B050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৮১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৫০০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টাকা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b="0" dirty="0" smtClean="0">
                  <a:solidFill>
                    <a:srgbClr val="00B050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000" b="0" dirty="0" smtClean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1905000"/>
                <a:ext cx="10896600" cy="4462760"/>
              </a:xfrm>
              <a:prstGeom prst="rect">
                <a:avLst/>
              </a:prstGeom>
              <a:blipFill rotWithShape="0">
                <a:blip r:embed="rId3"/>
                <a:stretch>
                  <a:fillRect l="-838" t="-9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620000" y="3048000"/>
            <a:ext cx="3810000" cy="193899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এখানে</a:t>
            </a:r>
            <a:r>
              <a:rPr lang="en-US" sz="20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en-US" sz="2000" dirty="0" err="1" smtClean="0">
                <a:solidFill>
                  <a:srgbClr val="002060"/>
                </a:solidFill>
              </a:rPr>
              <a:t>বর্তমান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মূল্য</a:t>
            </a:r>
            <a:r>
              <a:rPr lang="en-US" sz="2000" dirty="0" smtClean="0">
                <a:solidFill>
                  <a:srgbClr val="002060"/>
                </a:solidFill>
              </a:rPr>
              <a:t>(PV) = ১,৫০,০০০ </a:t>
            </a:r>
            <a:r>
              <a:rPr lang="en-US" sz="2000" dirty="0" err="1" smtClean="0">
                <a:solidFill>
                  <a:srgbClr val="002060"/>
                </a:solidFill>
              </a:rPr>
              <a:t>টাকা</a:t>
            </a:r>
            <a:r>
              <a:rPr lang="en-US" sz="2000" dirty="0" smtClean="0">
                <a:solidFill>
                  <a:srgbClr val="002060"/>
                </a:solidFill>
              </a:rPr>
              <a:t> ।</a:t>
            </a:r>
          </a:p>
          <a:p>
            <a:r>
              <a:rPr lang="en-US" sz="2000" dirty="0" err="1" smtClean="0">
                <a:solidFill>
                  <a:srgbClr val="002060"/>
                </a:solidFill>
              </a:rPr>
              <a:t>সুদের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হার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 err="1" smtClean="0">
                <a:solidFill>
                  <a:srgbClr val="002060"/>
                </a:solidFill>
              </a:rPr>
              <a:t>i</a:t>
            </a:r>
            <a:r>
              <a:rPr lang="en-US" sz="2000" dirty="0" smtClean="0">
                <a:solidFill>
                  <a:srgbClr val="002060"/>
                </a:solidFill>
              </a:rPr>
              <a:t>) = ১০% </a:t>
            </a:r>
            <a:r>
              <a:rPr lang="en-US" sz="2000" dirty="0" err="1" smtClean="0">
                <a:solidFill>
                  <a:srgbClr val="002060"/>
                </a:solidFill>
              </a:rPr>
              <a:t>বা</a:t>
            </a:r>
            <a:r>
              <a:rPr lang="en-US" sz="2000" dirty="0" smtClean="0">
                <a:solidFill>
                  <a:srgbClr val="002060"/>
                </a:solidFill>
              </a:rPr>
              <a:t> ০.১০</a:t>
            </a:r>
          </a:p>
          <a:p>
            <a:r>
              <a:rPr lang="en-US" sz="2000" dirty="0" err="1" smtClean="0">
                <a:solidFill>
                  <a:srgbClr val="002060"/>
                </a:solidFill>
              </a:rPr>
              <a:t>মেয়াদকাল</a:t>
            </a:r>
            <a:r>
              <a:rPr lang="en-US" sz="2000" dirty="0" smtClean="0">
                <a:solidFill>
                  <a:srgbClr val="002060"/>
                </a:solidFill>
              </a:rPr>
              <a:t>(n) = ২বছর </a:t>
            </a:r>
          </a:p>
          <a:p>
            <a:r>
              <a:rPr lang="en-US" sz="2000" dirty="0" err="1" smtClean="0">
                <a:solidFill>
                  <a:srgbClr val="002060"/>
                </a:solidFill>
              </a:rPr>
              <a:t>ভবিষ্যৎমূল্য</a:t>
            </a:r>
            <a:r>
              <a:rPr lang="en-US" sz="2000" dirty="0" smtClean="0">
                <a:solidFill>
                  <a:srgbClr val="002060"/>
                </a:solidFill>
              </a:rPr>
              <a:t>(FV) = ?</a:t>
            </a:r>
            <a:endParaRPr lang="en-US" sz="2000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49570" y="2743200"/>
            <a:ext cx="0" cy="3068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37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914400"/>
            <a:ext cx="3733800" cy="132343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124200"/>
            <a:ext cx="8001000" cy="1200329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৭%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৩০,০০০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ভবিষ্যৎমূল্য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2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609600"/>
            <a:ext cx="2971800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286000"/>
            <a:ext cx="8305800" cy="34163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সময়মূল্য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FV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PV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n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ভবিষ্যৎমূল্য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6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8458200" cy="19621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33800" y="1590675"/>
            <a:ext cx="2743200" cy="707886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বাড়ির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কাজ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971800"/>
            <a:ext cx="8686800" cy="22467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ভবিষ্যৎমূল্য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নির্ণয়ের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সূত্রটি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প্রয়োগ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নিচের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সমস্যাটির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সমাধান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আনবে</a:t>
            </a:r>
            <a:r>
              <a:rPr lang="en-US" sz="2800" dirty="0" smtClean="0">
                <a:solidFill>
                  <a:srgbClr val="002060"/>
                </a:solidFill>
              </a:rPr>
              <a:t> । 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১। </a:t>
            </a:r>
            <a:r>
              <a:rPr lang="en-US" sz="2800" dirty="0" err="1" smtClean="0">
                <a:solidFill>
                  <a:srgbClr val="002060"/>
                </a:solidFill>
              </a:rPr>
              <a:t>সমস্যাঃ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সুদের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হার</a:t>
            </a:r>
            <a:r>
              <a:rPr lang="en-US" sz="2800" dirty="0" smtClean="0">
                <a:solidFill>
                  <a:srgbClr val="002060"/>
                </a:solidFill>
              </a:rPr>
              <a:t> ১০% </a:t>
            </a:r>
            <a:r>
              <a:rPr lang="en-US" sz="2800" dirty="0" err="1" smtClean="0">
                <a:solidFill>
                  <a:srgbClr val="002060"/>
                </a:solidFill>
              </a:rPr>
              <a:t>হলে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বর্তমান</a:t>
            </a:r>
            <a:r>
              <a:rPr lang="en-US" sz="2800" dirty="0" smtClean="0">
                <a:solidFill>
                  <a:srgbClr val="002060"/>
                </a:solidFill>
              </a:rPr>
              <a:t> ১,০০,০০০ </a:t>
            </a:r>
            <a:r>
              <a:rPr lang="en-US" sz="2800" dirty="0" err="1" smtClean="0">
                <a:solidFill>
                  <a:srgbClr val="002060"/>
                </a:solidFill>
              </a:rPr>
              <a:t>টাকার</a:t>
            </a:r>
            <a:r>
              <a:rPr lang="en-US" sz="2800" dirty="0" smtClean="0">
                <a:solidFill>
                  <a:srgbClr val="002060"/>
                </a:solidFill>
              </a:rPr>
              <a:t> ৫ </a:t>
            </a:r>
            <a:r>
              <a:rPr lang="en-US" sz="2800" dirty="0" err="1" smtClean="0">
                <a:solidFill>
                  <a:srgbClr val="002060"/>
                </a:solidFill>
              </a:rPr>
              <a:t>বছর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পর</a:t>
            </a:r>
            <a:r>
              <a:rPr lang="en-US" sz="2800" smtClean="0">
                <a:solidFill>
                  <a:srgbClr val="002060"/>
                </a:solidFill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</a:rPr>
              <a:t>ভবিষ্য</a:t>
            </a:r>
            <a:r>
              <a:rPr lang="en-US" sz="2800" dirty="0" smtClean="0">
                <a:solidFill>
                  <a:srgbClr val="002060"/>
                </a:solidFill>
              </a:rPr>
              <a:t>ৎ </a:t>
            </a:r>
            <a:r>
              <a:rPr lang="en-US" sz="2800" dirty="0" err="1" smtClean="0">
                <a:solidFill>
                  <a:srgbClr val="002060"/>
                </a:solidFill>
              </a:rPr>
              <a:t>মূল্য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কত</a:t>
            </a:r>
            <a:r>
              <a:rPr lang="en-US" sz="2800" dirty="0" smtClean="0">
                <a:solidFill>
                  <a:srgbClr val="002060"/>
                </a:solidFill>
              </a:rPr>
              <a:t> ?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0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1506200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76600" y="914400"/>
            <a:ext cx="6324600" cy="52014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6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6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85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52600" y="533400"/>
            <a:ext cx="8229600" cy="5333999"/>
            <a:chOff x="1790700" y="1143000"/>
            <a:chExt cx="8229600" cy="5333999"/>
          </a:xfrm>
        </p:grpSpPr>
        <p:sp>
          <p:nvSpPr>
            <p:cNvPr id="2" name="TextBox 1"/>
            <p:cNvSpPr txBox="1"/>
            <p:nvPr/>
          </p:nvSpPr>
          <p:spPr>
            <a:xfrm>
              <a:off x="3581400" y="1143000"/>
              <a:ext cx="5181600" cy="70788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বিসমিল্লাহির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রাহমানের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রাহিম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 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700" y="1850886"/>
              <a:ext cx="8229600" cy="46261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133600" y="4163943"/>
              <a:ext cx="7543800" cy="64633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৯ম—১০ম শ্রেণির সকল ছাত্র / ছাত্রীদেরকে স্বাগতম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109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685801"/>
            <a:ext cx="32766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685800"/>
            <a:ext cx="2293124" cy="2362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191000" y="2362200"/>
            <a:ext cx="5638800" cy="34163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খানজাহান আলী ( সুমন )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সহকারী শিক্ষক ( ব্যবসায় শাখা )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কবিরাজপুর শিহাব মাধ্যমিক বিদ্যালয়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রাজৈর, মাদারীপুর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মোবাইল নং- ০১৭১৬৮৬৮৩৮০ 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715000" y="1516798"/>
            <a:ext cx="1295400" cy="845403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6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762001"/>
            <a:ext cx="25908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2362201"/>
            <a:ext cx="5181600" cy="280076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4400" dirty="0"/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৯ম/১০ম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বিষয়ঃ ফিন্যান্স ও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২৬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/২০২০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ইং </a:t>
            </a:r>
            <a:r>
              <a:rPr lang="bn-IN" sz="4400" dirty="0"/>
              <a:t> </a:t>
            </a:r>
            <a:endParaRPr lang="en-US" sz="4400" dirty="0"/>
          </a:p>
        </p:txBody>
      </p:sp>
      <p:sp>
        <p:nvSpPr>
          <p:cNvPr id="5" name="Down Arrow 4"/>
          <p:cNvSpPr/>
          <p:nvPr/>
        </p:nvSpPr>
        <p:spPr>
          <a:xfrm>
            <a:off x="5257800" y="1531442"/>
            <a:ext cx="1143000" cy="830759"/>
          </a:xfrm>
          <a:prstGeom prst="downArrow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3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609601"/>
            <a:ext cx="53340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---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4419600" cy="2286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206" y="1783307"/>
            <a:ext cx="5029200" cy="22860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90600" y="4724400"/>
            <a:ext cx="4419600" cy="1446550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২০০৮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স্বর্ণের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২১,০০০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3794" y="4706203"/>
            <a:ext cx="4992806" cy="1446550"/>
          </a:xfrm>
          <a:prstGeom prst="rect">
            <a:avLst/>
          </a:prstGeom>
          <a:solidFill>
            <a:srgbClr val="92D05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২০১৫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স্বর্ণের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৪৫,০০০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0" y="762001"/>
            <a:ext cx="29718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2514601"/>
            <a:ext cx="54102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5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200400"/>
            <a:ext cx="10058400" cy="25545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2অর্থের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সময়মূল্য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838200"/>
            <a:ext cx="3581400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88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676400"/>
            <a:ext cx="8610600" cy="31700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ধারণাঃ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এখনকার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এখনকার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অধিকতর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মূল্যবান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9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9982200" cy="5016758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সময়মূল্য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সময়মূল্য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সময়মূল্যের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সময়মুল্যের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4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1072</TotalTime>
  <Words>421</Words>
  <Application>Microsoft Office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Cambria Math</vt:lpstr>
      <vt:lpstr>NikoshBAN</vt:lpstr>
      <vt:lpstr>Verdana</vt:lpstr>
      <vt:lpstr>Vrinda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Sumon</dc:creator>
  <cp:lastModifiedBy>Windows User</cp:lastModifiedBy>
  <cp:revision>232</cp:revision>
  <dcterms:created xsi:type="dcterms:W3CDTF">2020-09-25T16:43:23Z</dcterms:created>
  <dcterms:modified xsi:type="dcterms:W3CDTF">2021-01-02T12:27:17Z</dcterms:modified>
</cp:coreProperties>
</file>