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7.jpg" ContentType="image/pn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62" r:id="rId4"/>
    <p:sldId id="263" r:id="rId5"/>
    <p:sldId id="267" r:id="rId6"/>
    <p:sldId id="268" r:id="rId7"/>
    <p:sldId id="266" r:id="rId8"/>
    <p:sldId id="270" r:id="rId9"/>
    <p:sldId id="264" r:id="rId10"/>
    <p:sldId id="265" r:id="rId11"/>
    <p:sldId id="260" r:id="rId12"/>
    <p:sldId id="257" r:id="rId13"/>
    <p:sldId id="258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99"/>
    <a:srgbClr val="009900"/>
    <a:srgbClr val="FF9900"/>
    <a:srgbClr val="FFFF00"/>
    <a:srgbClr val="00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72C4E-8CA0-4A66-A38C-471CB9C04C72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7BEDD-1B34-44EB-B2D8-2B5F2F2DC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36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7BEDD-1B34-44EB-B2D8-2B5F2F2DC4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52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7BEDD-1B34-44EB-B2D8-2B5F2F2DC4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95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901CC-0022-4080-853A-1D3504D06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2AE5C-90BD-40C2-9C94-EF4A2AB5A4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90745-9038-4499-82CB-17B5BEFA8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2929-5542-4C89-ADEE-DFC9E30FE485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F2B0D-AB62-4183-B213-1D9CE1669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89DE6-3B7F-4957-BA7E-2F7C8603B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651C-4D23-4AEE-9676-9A9E26E68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9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AEBE8-4399-4563-AE11-98C88C32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4F66CC-0D21-4726-9B14-D2DF1E25F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BA737-097D-4002-8A39-62D03837A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2929-5542-4C89-ADEE-DFC9E30FE485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342FE-0BEF-4D07-A7A9-2115E8621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6631C-E546-4068-B721-42381D163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651C-4D23-4AEE-9676-9A9E26E68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3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B6AE4C-26DA-44C0-9C1D-06301BD423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EFF462-A8AA-4AE3-9D45-BB3F7BBAB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920A9-D457-42DC-9894-F1F37A7F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2929-5542-4C89-ADEE-DFC9E30FE485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55F94-E70E-49CA-BFDE-19D4ECAE5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77531-41AD-4284-9D3E-400E2A60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651C-4D23-4AEE-9676-9A9E26E68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6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6521B-6AA6-43EF-8E9C-AEFA07EB0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A3BBF-A4CB-498F-89E6-8ADBC230F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191BC-D2EB-4043-9B60-65C88F1EE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2929-5542-4C89-ADEE-DFC9E30FE485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D3478-48A6-449C-A20E-30338912A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CE9FC-9D32-471A-B520-E57A4562A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651C-4D23-4AEE-9676-9A9E26E68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1DDB0-1E41-4412-8129-BE7B48CD4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68F01-7BBB-4744-81FF-6F80400E6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713B2-1A49-4DE2-A48F-3E13E9DC5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2929-5542-4C89-ADEE-DFC9E30FE485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BA2C0-97D9-4FC1-B9C0-7B2F34A9A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55155-915D-4766-BA35-F6F6B79DE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651C-4D23-4AEE-9676-9A9E26E68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1DBFC-83AE-4EED-B66C-ADE42A61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2DF30-793C-492E-8F71-5E75E4504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45947-0F64-48B3-907E-40C766247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E2C233-8267-4CB0-9A73-70103A82C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2929-5542-4C89-ADEE-DFC9E30FE485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BA955-7DA8-48C1-A29D-3C44E3F4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2EB075-CB48-4524-B1A2-48B0C983C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651C-4D23-4AEE-9676-9A9E26E68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6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946A6-39E3-47FD-B7A3-B7714A34B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41442-1641-4BC8-84BC-613F2FD2C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187B4-41D8-4AA8-A678-D70F49DF2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F417DE-CF01-436D-851F-6883588C7E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D25477-9BE4-495B-BFCE-12343319BC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F4DCF7-A1FB-4B32-B54D-C9095341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2929-5542-4C89-ADEE-DFC9E30FE485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7157E9-452F-4C81-8AC0-F5D46D8C0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A71430-40F3-4B4D-A31C-BDB35CC0A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651C-4D23-4AEE-9676-9A9E26E68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6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4F36A-AD6C-4F88-BB9B-334840609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A3A4E8-16A6-4686-9891-30D4DF5A9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2929-5542-4C89-ADEE-DFC9E30FE485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5DFF7F-8A83-4D8D-A45F-F3F179AA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7BDCB6-E5DE-4526-B638-EB7AB031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651C-4D23-4AEE-9676-9A9E26E68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53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0975D7-78CC-4CE6-949A-7497C63DA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2929-5542-4C89-ADEE-DFC9E30FE485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D7CD51-C676-405F-A5FD-5861EF722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BD0FA-D4EC-4FB9-B788-8669E5060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651C-4D23-4AEE-9676-9A9E26E68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12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0DC5B-BC92-4890-B006-84ADC883D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3D843-FC24-4E37-A698-6727AE575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B98211-962B-4861-8B79-F4E62B87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22741-C745-4C19-8F94-1991CF176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2929-5542-4C89-ADEE-DFC9E30FE485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F88DC-31A4-47FE-BEBE-556B9946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A1103-C469-4A37-8F56-C20EBA920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651C-4D23-4AEE-9676-9A9E26E68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8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91674-F84E-4818-AD16-F6949849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CBBA6B-452A-443F-BE78-F4E87416D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248791-150C-4327-878F-118A6718E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A2619-F21A-4AE1-AE8B-1A5D9D8C8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2929-5542-4C89-ADEE-DFC9E30FE485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4966C-479C-4283-97F3-2476CECCF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1A5CA-09C2-4235-9E58-9502A9869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2651C-4D23-4AEE-9676-9A9E26E68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39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13070D-65E3-48FB-BE6C-938574A48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1BC8B-5DAF-4409-89ED-E4A7C6F54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69F09-8BE9-4E43-B9D3-53987186D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02929-5542-4C89-ADEE-DFC9E30FE485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9F597-5937-4F95-88D6-3C4CE2D4D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174C7-99C6-4F6B-A803-46B577407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2651C-4D23-4AEE-9676-9A9E26E68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5.jp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601B8C-5667-48E5-8CAC-786FC3BC99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38125">
            <a:gradFill>
              <a:gsLst>
                <a:gs pos="36000">
                  <a:schemeClr val="accent6">
                    <a:lumMod val="0"/>
                  </a:schemeClr>
                </a:gs>
                <a:gs pos="0">
                  <a:srgbClr val="FF3300"/>
                </a:gs>
                <a:gs pos="76000">
                  <a:schemeClr val="accent6">
                    <a:lumMod val="75000"/>
                  </a:schemeClr>
                </a:gs>
                <a:gs pos="69000">
                  <a:schemeClr val="accent1">
                    <a:lumMod val="54000"/>
                    <a:lumOff val="46000"/>
                    <a:alpha val="51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4086E2-55B6-4ABD-961F-0F7AFF1EE3BF}"/>
              </a:ext>
            </a:extLst>
          </p:cNvPr>
          <p:cNvSpPr/>
          <p:nvPr/>
        </p:nvSpPr>
        <p:spPr>
          <a:xfrm>
            <a:off x="387812" y="191797"/>
            <a:ext cx="528862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5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115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spc="50" dirty="0">
                <a:ln w="0"/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11500" b="1" spc="50" dirty="0">
                <a:ln w="0"/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spc="5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11500" b="1" spc="50" dirty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11500" b="1" spc="50" dirty="0">
              <a:ln w="0"/>
              <a:solidFill>
                <a:schemeClr val="accent5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550A24-9042-40E2-B778-E612465F2ADF}"/>
              </a:ext>
            </a:extLst>
          </p:cNvPr>
          <p:cNvSpPr/>
          <p:nvPr/>
        </p:nvSpPr>
        <p:spPr>
          <a:xfrm>
            <a:off x="8008057" y="1566952"/>
            <a:ext cx="394851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115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1500" b="1" spc="5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্বা</a:t>
            </a:r>
            <a:r>
              <a:rPr lang="bn-IN" sz="11500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spc="50" dirty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15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endParaRPr lang="en-US" sz="11500" dirty="0">
              <a:solidFill>
                <a:srgbClr val="7030A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C0A5AC-68AE-4BD4-A086-474D8BF9E4B3}"/>
              </a:ext>
            </a:extLst>
          </p:cNvPr>
          <p:cNvSpPr/>
          <p:nvPr/>
        </p:nvSpPr>
        <p:spPr>
          <a:xfrm>
            <a:off x="6064251" y="191797"/>
            <a:ext cx="265008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spc="5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11500" b="1" spc="50" dirty="0">
                <a:ln w="0"/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15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15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11500" dirty="0">
              <a:solidFill>
                <a:srgbClr val="00B05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9124EB-2F27-4D52-B717-9ECB22000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865" y="5173393"/>
            <a:ext cx="2466975" cy="1847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038C18-0C56-4861-B6F7-9D941D57A2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72" y="4762500"/>
            <a:ext cx="2190750" cy="20955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C6E7F0A-05F0-4DC7-8814-69BF319567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47" y="1800225"/>
            <a:ext cx="3714750" cy="162877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656606A-C955-472E-99F1-E2C5EDF9EE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679" y="202753"/>
            <a:ext cx="1100895" cy="137475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17DD377-D0AB-4AE3-95D5-BE9460B255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22" y="3620797"/>
            <a:ext cx="5050301" cy="304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73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601B8C-5667-48E5-8CAC-786FC3BC99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38125">
            <a:gradFill>
              <a:gsLst>
                <a:gs pos="36000">
                  <a:schemeClr val="accent6">
                    <a:lumMod val="0"/>
                  </a:schemeClr>
                </a:gs>
                <a:gs pos="0">
                  <a:srgbClr val="FF3300"/>
                </a:gs>
                <a:gs pos="76000">
                  <a:schemeClr val="accent6">
                    <a:lumMod val="75000"/>
                  </a:schemeClr>
                </a:gs>
                <a:gs pos="69000">
                  <a:schemeClr val="accent1">
                    <a:lumMod val="54000"/>
                    <a:lumOff val="46000"/>
                    <a:alpha val="51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E4C18D-1BCB-43BB-A59B-CCD2C06BF3B0}"/>
              </a:ext>
            </a:extLst>
          </p:cNvPr>
          <p:cNvSpPr/>
          <p:nvPr/>
        </p:nvSpPr>
        <p:spPr>
          <a:xfrm>
            <a:off x="956012" y="2413337"/>
            <a:ext cx="9944217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60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তোমাদের খাতায় লিখ</a:t>
            </a:r>
            <a:r>
              <a:rPr lang="bn-IN" sz="6000" b="1" cap="none" spc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6000" b="1" cap="none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518A666-6827-48EB-8025-3FC0D14B6706}"/>
              </a:ext>
            </a:extLst>
          </p:cNvPr>
          <p:cNvGrpSpPr/>
          <p:nvPr/>
        </p:nvGrpSpPr>
        <p:grpSpPr>
          <a:xfrm>
            <a:off x="414883" y="375671"/>
            <a:ext cx="5022167" cy="830997"/>
            <a:chOff x="3883798" y="630756"/>
            <a:chExt cx="5022167" cy="83099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1F4E94-E813-48DD-ABF6-8FD8506F1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8" t="68520" r="8715" b="17692"/>
            <a:stretch/>
          </p:blipFill>
          <p:spPr>
            <a:xfrm>
              <a:off x="3883798" y="630756"/>
              <a:ext cx="5022167" cy="82999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0B02B69-3011-474E-8FC4-F7CDE9D1A934}"/>
                </a:ext>
              </a:extLst>
            </p:cNvPr>
            <p:cNvSpPr txBox="1"/>
            <p:nvPr/>
          </p:nvSpPr>
          <p:spPr>
            <a:xfrm>
              <a:off x="5057558" y="630756"/>
              <a:ext cx="28883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 </a:t>
              </a:r>
              <a:endPara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99BA159-2F07-4C63-B5E4-1CD8CA2A10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0" t="11952" b="9180"/>
          <a:stretch/>
        </p:blipFill>
        <p:spPr>
          <a:xfrm>
            <a:off x="9130473" y="218693"/>
            <a:ext cx="2646644" cy="19739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3741CED-BD60-4CE7-88C6-F28AFE1A4D59}"/>
              </a:ext>
            </a:extLst>
          </p:cNvPr>
          <p:cNvSpPr txBox="1"/>
          <p:nvPr/>
        </p:nvSpPr>
        <p:spPr>
          <a:xfrm>
            <a:off x="414883" y="4088011"/>
            <a:ext cx="111384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 একটি চতুর্ভুজ যার প্রতিটি কোন সমকোণ এবং বিপরীত বাহুর দৈর্ঘ্য সমান। </a:t>
            </a:r>
            <a:endParaRPr lang="en-US" sz="5400" dirty="0">
              <a:solidFill>
                <a:srgbClr val="FF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432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601B8C-5667-48E5-8CAC-786FC3BC99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38125">
            <a:gradFill>
              <a:gsLst>
                <a:gs pos="36000">
                  <a:schemeClr val="accent6">
                    <a:lumMod val="0"/>
                  </a:schemeClr>
                </a:gs>
                <a:gs pos="0">
                  <a:srgbClr val="FF3300"/>
                </a:gs>
                <a:gs pos="76000">
                  <a:schemeClr val="accent6">
                    <a:lumMod val="75000"/>
                  </a:schemeClr>
                </a:gs>
                <a:gs pos="69000">
                  <a:schemeClr val="accent1">
                    <a:lumMod val="54000"/>
                    <a:lumOff val="46000"/>
                    <a:alpha val="51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25DF180B-E9FD-40F3-87B8-182F28AA69D3}"/>
              </a:ext>
            </a:extLst>
          </p:cNvPr>
          <p:cNvSpPr/>
          <p:nvPr/>
        </p:nvSpPr>
        <p:spPr>
          <a:xfrm>
            <a:off x="362859" y="275771"/>
            <a:ext cx="3904342" cy="1262743"/>
          </a:xfrm>
          <a:prstGeom prst="horizontalScroll">
            <a:avLst/>
          </a:prstGeom>
          <a:gradFill flip="none" rotWithShape="1">
            <a:gsLst>
              <a:gs pos="4000">
                <a:schemeClr val="accent1">
                  <a:alpha val="0"/>
                  <a:lumMod val="0"/>
                </a:schemeClr>
              </a:gs>
              <a:gs pos="45122">
                <a:srgbClr val="F9C4D9"/>
              </a:gs>
              <a:gs pos="11000">
                <a:srgbClr val="FF6699"/>
              </a:gs>
              <a:gs pos="70000">
                <a:schemeClr val="bg1">
                  <a:lumMod val="65000"/>
                </a:schemeClr>
              </a:gs>
              <a:gs pos="8000">
                <a:schemeClr val="accent4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152294-43CC-4204-9EE1-AABC4B347C84}"/>
              </a:ext>
            </a:extLst>
          </p:cNvPr>
          <p:cNvSpPr txBox="1"/>
          <p:nvPr/>
        </p:nvSpPr>
        <p:spPr>
          <a:xfrm>
            <a:off x="653143" y="1492855"/>
            <a:ext cx="1136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পাঠ্যবই এর ১১১ পৃষ্ঠা খোল এবং ছবিগুলো দেখ ও পড়।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447FE9-EE8D-4E65-A8B7-B1B45B66476A}"/>
              </a:ext>
            </a:extLst>
          </p:cNvPr>
          <p:cNvSpPr txBox="1"/>
          <p:nvPr/>
        </p:nvSpPr>
        <p:spPr>
          <a:xfrm>
            <a:off x="362858" y="3069772"/>
            <a:ext cx="115243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নীচের ছবিগুলো দেখ এবং যেগুলো আয়ত তা গোল দাগ দাও।  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0D8E6C-0DD2-42B4-AB76-0EED54C64E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04" r="2791" b="4021"/>
          <a:stretch/>
        </p:blipFill>
        <p:spPr>
          <a:xfrm>
            <a:off x="1725592" y="3968748"/>
            <a:ext cx="8137546" cy="253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4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601B8C-5667-48E5-8CAC-786FC3BC99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38125">
            <a:gradFill>
              <a:gsLst>
                <a:gs pos="36000">
                  <a:schemeClr val="accent6">
                    <a:lumMod val="0"/>
                  </a:schemeClr>
                </a:gs>
                <a:gs pos="0">
                  <a:srgbClr val="FF3300"/>
                </a:gs>
                <a:gs pos="76000">
                  <a:schemeClr val="accent6">
                    <a:lumMod val="75000"/>
                  </a:schemeClr>
                </a:gs>
                <a:gs pos="69000">
                  <a:schemeClr val="accent1">
                    <a:lumMod val="54000"/>
                    <a:lumOff val="46000"/>
                    <a:alpha val="51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844736-5574-404C-95DD-C8725FE29B33}"/>
              </a:ext>
            </a:extLst>
          </p:cNvPr>
          <p:cNvSpPr/>
          <p:nvPr/>
        </p:nvSpPr>
        <p:spPr>
          <a:xfrm>
            <a:off x="1970536" y="188713"/>
            <a:ext cx="6042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নীচের প্রশ্নগুলোর উত্তর দাও 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83D31-09FC-4B17-AA1D-2B6A00D45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110" y="275102"/>
            <a:ext cx="1699305" cy="16993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2BACBE-F216-4AD1-92DD-806A1011CD44}"/>
              </a:ext>
            </a:extLst>
          </p:cNvPr>
          <p:cNvSpPr/>
          <p:nvPr/>
        </p:nvSpPr>
        <p:spPr>
          <a:xfrm>
            <a:off x="509585" y="1032000"/>
            <a:ext cx="89639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র্ভুজের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46896D-59F2-4854-BD11-9076F625C683}"/>
              </a:ext>
            </a:extLst>
          </p:cNvPr>
          <p:cNvSpPr/>
          <p:nvPr/>
        </p:nvSpPr>
        <p:spPr>
          <a:xfrm>
            <a:off x="509585" y="2098284"/>
            <a:ext cx="9014242" cy="76222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আয়ত  </a:t>
            </a:r>
            <a:endParaRPr lang="en-US" sz="4800" dirty="0">
              <a:solidFill>
                <a:srgbClr val="FF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3817F3-10F2-4691-8EB4-3ECA60CD5AFD}"/>
              </a:ext>
            </a:extLst>
          </p:cNvPr>
          <p:cNvSpPr/>
          <p:nvPr/>
        </p:nvSpPr>
        <p:spPr>
          <a:xfrm>
            <a:off x="370170" y="2996631"/>
            <a:ext cx="92640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আয়তের বাহুর দৈর্ঘ্য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রিমাপ</a:t>
            </a:r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কিরূপ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3C2B9F5-C769-409E-AFCD-5B5BE12E2212}"/>
              </a:ext>
            </a:extLst>
          </p:cNvPr>
          <p:cNvSpPr/>
          <p:nvPr/>
        </p:nvSpPr>
        <p:spPr>
          <a:xfrm>
            <a:off x="509584" y="4029367"/>
            <a:ext cx="9014243" cy="7622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</a:t>
            </a:r>
            <a:r>
              <a:rPr lang="as-IN" sz="4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ৈর্</a:t>
            </a:r>
            <a:r>
              <a:rPr lang="as-IN" sz="4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রিমাপ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305CD1-C212-420A-979C-C2F641A6197C}"/>
              </a:ext>
            </a:extLst>
          </p:cNvPr>
          <p:cNvSpPr/>
          <p:nvPr/>
        </p:nvSpPr>
        <p:spPr>
          <a:xfrm>
            <a:off x="-361350" y="4851559"/>
            <a:ext cx="91536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ী?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1F831C5-1E41-47DC-B6D7-BF9BE472B375}"/>
              </a:ext>
            </a:extLst>
          </p:cNvPr>
          <p:cNvSpPr/>
          <p:nvPr/>
        </p:nvSpPr>
        <p:spPr>
          <a:xfrm>
            <a:off x="439876" y="5774889"/>
            <a:ext cx="9014243" cy="7622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৯০ ডিগ্রী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5056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601B8C-5667-48E5-8CAC-786FC3BC99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38125">
            <a:gradFill>
              <a:gsLst>
                <a:gs pos="36000">
                  <a:schemeClr val="accent6">
                    <a:lumMod val="0"/>
                  </a:schemeClr>
                </a:gs>
                <a:gs pos="0">
                  <a:srgbClr val="FF3300"/>
                </a:gs>
                <a:gs pos="76000">
                  <a:schemeClr val="accent6">
                    <a:lumMod val="75000"/>
                  </a:schemeClr>
                </a:gs>
                <a:gs pos="69000">
                  <a:schemeClr val="accent1">
                    <a:lumMod val="54000"/>
                    <a:lumOff val="46000"/>
                    <a:alpha val="51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294E64-09DC-4B9C-ACD5-6103D282C5D9}"/>
              </a:ext>
            </a:extLst>
          </p:cNvPr>
          <p:cNvSpPr/>
          <p:nvPr/>
        </p:nvSpPr>
        <p:spPr>
          <a:xfrm>
            <a:off x="355465" y="531374"/>
            <a:ext cx="64099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cap="none" spc="0" dirty="0">
                <a:ln/>
                <a:solidFill>
                  <a:srgbClr val="FF33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নিচের কোন চিত্রটি আয়ত? </a:t>
            </a:r>
            <a:endParaRPr lang="en-US" sz="5400" b="1" cap="none" spc="0" dirty="0">
              <a:ln/>
              <a:solidFill>
                <a:srgbClr val="FF33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513941-13C6-4598-B34F-090D89606590}"/>
              </a:ext>
            </a:extLst>
          </p:cNvPr>
          <p:cNvSpPr/>
          <p:nvPr/>
        </p:nvSpPr>
        <p:spPr>
          <a:xfrm>
            <a:off x="776073" y="1785872"/>
            <a:ext cx="2335237" cy="37888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997D7BB-BF3E-4952-B72F-7EABB101D4A8}"/>
              </a:ext>
            </a:extLst>
          </p:cNvPr>
          <p:cNvGrpSpPr/>
          <p:nvPr/>
        </p:nvGrpSpPr>
        <p:grpSpPr>
          <a:xfrm>
            <a:off x="4090159" y="1335421"/>
            <a:ext cx="2358680" cy="1730988"/>
            <a:chOff x="5217942" y="3279747"/>
            <a:chExt cx="2358680" cy="17309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BE8919F-4858-49FB-A559-EB4D26268E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17942" y="3279747"/>
              <a:ext cx="1048039" cy="98327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CA44232-0BBF-471C-B698-179EA9A009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49568" y="3301948"/>
              <a:ext cx="1012874" cy="15298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7C3A3A7-29F8-4100-8551-185536095E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62441" y="3429000"/>
              <a:ext cx="291898" cy="158173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52934AF-6633-4DE9-8B29-E9E52AB6F3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17942" y="4263018"/>
              <a:ext cx="2358680" cy="74156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2193F29-4B80-46A3-A131-2FA2A41442D2}"/>
              </a:ext>
            </a:extLst>
          </p:cNvPr>
          <p:cNvSpPr/>
          <p:nvPr/>
        </p:nvSpPr>
        <p:spPr>
          <a:xfrm>
            <a:off x="8129938" y="1302210"/>
            <a:ext cx="2358680" cy="1581735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D05717-AE23-4EDD-A79B-3A0031D46090}"/>
              </a:ext>
            </a:extLst>
          </p:cNvPr>
          <p:cNvSpPr/>
          <p:nvPr/>
        </p:nvSpPr>
        <p:spPr>
          <a:xfrm>
            <a:off x="355465" y="3233853"/>
            <a:ext cx="839120" cy="1171135"/>
          </a:xfrm>
          <a:prstGeom prst="rect">
            <a:avLst/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332949-B94A-4B1A-B498-2A0D7682BB7D}"/>
              </a:ext>
            </a:extLst>
          </p:cNvPr>
          <p:cNvSpPr/>
          <p:nvPr/>
        </p:nvSpPr>
        <p:spPr>
          <a:xfrm>
            <a:off x="1372549" y="3356800"/>
            <a:ext cx="756087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পাশের চিত্রটি আয়ত  কেন? 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0DAF57-5FBA-44BF-B173-3A787709FEFE}"/>
              </a:ext>
            </a:extLst>
          </p:cNvPr>
          <p:cNvSpPr/>
          <p:nvPr/>
        </p:nvSpPr>
        <p:spPr>
          <a:xfrm>
            <a:off x="96634" y="97661"/>
            <a:ext cx="678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endParaRPr lang="en-US" sz="5400" b="1" cap="none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11956A-ACF4-495B-9522-C152F6162420}"/>
              </a:ext>
            </a:extLst>
          </p:cNvPr>
          <p:cNvSpPr/>
          <p:nvPr/>
        </p:nvSpPr>
        <p:spPr>
          <a:xfrm>
            <a:off x="177501" y="2335211"/>
            <a:ext cx="713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endParaRPr lang="en-US" sz="5400" b="1" cap="none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41E380-08D8-4449-B51A-E763D0695E25}"/>
              </a:ext>
            </a:extLst>
          </p:cNvPr>
          <p:cNvSpPr txBox="1"/>
          <p:nvPr/>
        </p:nvSpPr>
        <p:spPr>
          <a:xfrm>
            <a:off x="355465" y="4526403"/>
            <a:ext cx="108424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পাশের চিত্রটি আয়ত, কারণ-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 চিত্রটি একটি চতুর্ভুজ।  ২।চিত্রটির প্রতিটি কোন সমকোণ। ৩। বিপরীত বাহুগুলোর দৈর্ঘ্য সমান।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731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601B8C-5667-48E5-8CAC-786FC3BC99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38125">
            <a:gradFill>
              <a:gsLst>
                <a:gs pos="36000">
                  <a:schemeClr val="accent6">
                    <a:lumMod val="0"/>
                  </a:schemeClr>
                </a:gs>
                <a:gs pos="0">
                  <a:srgbClr val="FF3300"/>
                </a:gs>
                <a:gs pos="76000">
                  <a:schemeClr val="accent6">
                    <a:lumMod val="75000"/>
                  </a:schemeClr>
                </a:gs>
                <a:gs pos="69000">
                  <a:schemeClr val="accent1">
                    <a:lumMod val="54000"/>
                    <a:lumOff val="46000"/>
                    <a:alpha val="51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259BB9-532B-45BB-B9C9-24EAB4F00415}"/>
              </a:ext>
            </a:extLst>
          </p:cNvPr>
          <p:cNvSpPr/>
          <p:nvPr/>
        </p:nvSpPr>
        <p:spPr>
          <a:xfrm>
            <a:off x="589364" y="308541"/>
            <a:ext cx="550663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166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1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BCFF3B-DE2B-4F8F-BD2A-208F53CC5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629" y="2799471"/>
            <a:ext cx="8088922" cy="3801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6624F4-68EE-47D9-9859-A34732EA2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859" y="308540"/>
            <a:ext cx="2168476" cy="180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601B8C-5667-48E5-8CAC-786FC3BC99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38125">
            <a:gradFill>
              <a:gsLst>
                <a:gs pos="36000">
                  <a:schemeClr val="accent6">
                    <a:lumMod val="0"/>
                  </a:schemeClr>
                </a:gs>
                <a:gs pos="0">
                  <a:srgbClr val="FF3300"/>
                </a:gs>
                <a:gs pos="76000">
                  <a:schemeClr val="accent6">
                    <a:lumMod val="75000"/>
                  </a:schemeClr>
                </a:gs>
                <a:gs pos="69000">
                  <a:schemeClr val="accent1">
                    <a:lumMod val="54000"/>
                    <a:lumOff val="46000"/>
                    <a:alpha val="51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278D91-E674-4620-9D99-10D0C097E5BF}"/>
              </a:ext>
            </a:extLst>
          </p:cNvPr>
          <p:cNvGrpSpPr/>
          <p:nvPr/>
        </p:nvGrpSpPr>
        <p:grpSpPr>
          <a:xfrm>
            <a:off x="4022466" y="288911"/>
            <a:ext cx="3319662" cy="1328873"/>
            <a:chOff x="4022466" y="288911"/>
            <a:chExt cx="3319662" cy="132887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7DCAD4-EF7C-44C0-94DE-59943EE6B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466" y="288911"/>
              <a:ext cx="3319662" cy="132887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3B29C2-AF37-4AE1-B45D-9173733417A0}"/>
                </a:ext>
              </a:extLst>
            </p:cNvPr>
            <p:cNvSpPr/>
            <p:nvPr/>
          </p:nvSpPr>
          <p:spPr>
            <a:xfrm rot="20931159">
              <a:off x="4814270" y="491683"/>
              <a:ext cx="204094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54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6981936-C70B-4DEA-8854-6644DD71E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4" y="464457"/>
            <a:ext cx="1868634" cy="1783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77EC49-B5DC-463F-BFBC-D44AD4443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492" y="288911"/>
            <a:ext cx="2061028" cy="19158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54F73FE-AC80-495F-8D1B-410DDF6A721B}"/>
              </a:ext>
            </a:extLst>
          </p:cNvPr>
          <p:cNvSpPr/>
          <p:nvPr/>
        </p:nvSpPr>
        <p:spPr>
          <a:xfrm>
            <a:off x="379044" y="2712125"/>
            <a:ext cx="4387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কে.</a:t>
            </a:r>
            <a:r>
              <a:rPr lang="en-US" sz="5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এম.আব্দুল</a:t>
            </a:r>
            <a:r>
              <a:rPr lang="en-US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বারী</a:t>
            </a:r>
            <a:r>
              <a:rPr lang="en-US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7B2388-5139-4BC3-AF39-A7F36F5ED760}"/>
              </a:ext>
            </a:extLst>
          </p:cNvPr>
          <p:cNvSpPr txBox="1"/>
          <p:nvPr/>
        </p:nvSpPr>
        <p:spPr>
          <a:xfrm>
            <a:off x="158326" y="3700285"/>
            <a:ext cx="4178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িক্ষক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5EBB91-A9E0-403F-B8B4-FF2105A2F0F8}"/>
              </a:ext>
            </a:extLst>
          </p:cNvPr>
          <p:cNvSpPr txBox="1"/>
          <p:nvPr/>
        </p:nvSpPr>
        <p:spPr>
          <a:xfrm>
            <a:off x="318951" y="4469726"/>
            <a:ext cx="4868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র,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D5AD4C-CF36-4D02-9CD2-64E5AE88131B}"/>
              </a:ext>
            </a:extLst>
          </p:cNvPr>
          <p:cNvSpPr txBox="1"/>
          <p:nvPr/>
        </p:nvSpPr>
        <p:spPr>
          <a:xfrm>
            <a:off x="302827" y="5383035"/>
            <a:ext cx="447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bari64515@gmail.com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20CA03-C8F2-4AB9-8BB4-6F88BACFB7A4}"/>
              </a:ext>
            </a:extLst>
          </p:cNvPr>
          <p:cNvSpPr/>
          <p:nvPr/>
        </p:nvSpPr>
        <p:spPr>
          <a:xfrm>
            <a:off x="6371771" y="2916262"/>
            <a:ext cx="56619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 শ্রেণি</a:t>
            </a:r>
          </a:p>
          <a:p>
            <a:pPr algn="ctr"/>
            <a:r>
              <a:rPr lang="bn-IN" sz="5400" dirty="0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গণিত</a:t>
            </a:r>
          </a:p>
          <a:p>
            <a:pPr algn="ctr"/>
            <a:r>
              <a:rPr lang="bn-IN" sz="5400" dirty="0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চতুর্ভুজ  </a:t>
            </a:r>
          </a:p>
          <a:p>
            <a:pPr algn="ctr"/>
            <a:r>
              <a:rPr lang="bn-IN" sz="5400" dirty="0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 ৩৫ মিনিট </a:t>
            </a:r>
            <a:endParaRPr lang="en-US" sz="54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FEEA7A4-AE96-46F3-AE11-827396C070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8201" y="4117828"/>
            <a:ext cx="4076908" cy="81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383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601B8C-5667-48E5-8CAC-786FC3BC99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38125">
            <a:gradFill>
              <a:gsLst>
                <a:gs pos="36000">
                  <a:schemeClr val="accent6">
                    <a:lumMod val="0"/>
                  </a:schemeClr>
                </a:gs>
                <a:gs pos="0">
                  <a:srgbClr val="FF3300"/>
                </a:gs>
                <a:gs pos="76000">
                  <a:schemeClr val="accent6">
                    <a:lumMod val="75000"/>
                  </a:schemeClr>
                </a:gs>
                <a:gs pos="69000">
                  <a:schemeClr val="accent1">
                    <a:lumMod val="54000"/>
                    <a:lumOff val="46000"/>
                    <a:alpha val="51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5A126C-DD22-43DB-BD01-DA564D42215E}"/>
              </a:ext>
            </a:extLst>
          </p:cNvPr>
          <p:cNvGrpSpPr/>
          <p:nvPr/>
        </p:nvGrpSpPr>
        <p:grpSpPr>
          <a:xfrm>
            <a:off x="3108959" y="374666"/>
            <a:ext cx="4881489" cy="923330"/>
            <a:chOff x="3010485" y="346531"/>
            <a:chExt cx="4881489" cy="92333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9FADCF9-2479-46E0-B77C-8F80CE27C2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94" t="16825" r="9416" b="67985"/>
            <a:stretch/>
          </p:blipFill>
          <p:spPr>
            <a:xfrm>
              <a:off x="3010485" y="355460"/>
              <a:ext cx="4881489" cy="91440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307B94E-9C90-4D79-8FC7-26FEC8EC8666}"/>
                </a:ext>
              </a:extLst>
            </p:cNvPr>
            <p:cNvSpPr/>
            <p:nvPr/>
          </p:nvSpPr>
          <p:spPr>
            <a:xfrm>
              <a:off x="4390644" y="346531"/>
              <a:ext cx="21226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6324D03-D2F4-4234-AA1A-AACB51B0DDEB}"/>
              </a:ext>
            </a:extLst>
          </p:cNvPr>
          <p:cNvGrpSpPr/>
          <p:nvPr/>
        </p:nvGrpSpPr>
        <p:grpSpPr>
          <a:xfrm>
            <a:off x="771078" y="2894964"/>
            <a:ext cx="10370536" cy="2053884"/>
            <a:chOff x="827348" y="3063777"/>
            <a:chExt cx="10370536" cy="205388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50081F9-8285-4A7C-B74A-D85A5A2FF3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6" t="24753" r="1783" b="63028"/>
            <a:stretch/>
          </p:blipFill>
          <p:spPr>
            <a:xfrm>
              <a:off x="827348" y="3063777"/>
              <a:ext cx="10370536" cy="205388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B7DB51-07AD-490D-92FC-CDAFBA0EB6D7}"/>
                </a:ext>
              </a:extLst>
            </p:cNvPr>
            <p:cNvSpPr/>
            <p:nvPr/>
          </p:nvSpPr>
          <p:spPr>
            <a:xfrm>
              <a:off x="2227605" y="3429000"/>
              <a:ext cx="857147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000" dirty="0">
                  <a:ln w="0"/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২৯. ১ .১  বিভিন্ন আকৃতির চতুর্ভুজ চিনে </a:t>
              </a:r>
            </a:p>
            <a:p>
              <a:pPr algn="ctr"/>
              <a:r>
                <a:rPr lang="bn-IN" sz="4000" dirty="0">
                  <a:ln w="0"/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আয়ত ও বর্গ শনাক্ত করতে পারবে। </a:t>
              </a:r>
              <a:endParaRPr lang="en-US" sz="3600" b="0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2502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601B8C-5667-48E5-8CAC-786FC3BC99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38125">
            <a:gradFill>
              <a:gsLst>
                <a:gs pos="36000">
                  <a:schemeClr val="accent6">
                    <a:lumMod val="0"/>
                  </a:schemeClr>
                </a:gs>
                <a:gs pos="0">
                  <a:srgbClr val="FF3300"/>
                </a:gs>
                <a:gs pos="76000">
                  <a:schemeClr val="accent6">
                    <a:lumMod val="75000"/>
                  </a:schemeClr>
                </a:gs>
                <a:gs pos="69000">
                  <a:schemeClr val="accent1">
                    <a:lumMod val="54000"/>
                    <a:lumOff val="46000"/>
                    <a:alpha val="51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E6D1E9-66BD-4DF7-8642-FC83E9DF71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9" t="32872" r="10341" b="54821"/>
          <a:stretch/>
        </p:blipFill>
        <p:spPr>
          <a:xfrm>
            <a:off x="1181686" y="239149"/>
            <a:ext cx="8285871" cy="102694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6CB815A-453B-43FA-9AC5-7ED7B797279D}"/>
              </a:ext>
            </a:extLst>
          </p:cNvPr>
          <p:cNvSpPr/>
          <p:nvPr/>
        </p:nvSpPr>
        <p:spPr>
          <a:xfrm>
            <a:off x="3638022" y="342762"/>
            <a:ext cx="5450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</a:t>
            </a:r>
            <a:r>
              <a:rPr lang="as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াঠে</a:t>
            </a:r>
            <a:r>
              <a:rPr lang="as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ুন</a:t>
            </a:r>
            <a:r>
              <a:rPr lang="as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199C75-2E6F-4D0F-A469-4D18683A7FA1}"/>
              </a:ext>
            </a:extLst>
          </p:cNvPr>
          <p:cNvSpPr txBox="1"/>
          <p:nvPr/>
        </p:nvSpPr>
        <p:spPr>
          <a:xfrm>
            <a:off x="764346" y="1899139"/>
            <a:ext cx="11197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২য় শ্রেণিতে আমরা কোন কোন জ্যামিতিক আকৃতি শিখেছিলাম।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9D2B7D-095F-4F8D-9B4F-8E17C14F9073}"/>
              </a:ext>
            </a:extLst>
          </p:cNvPr>
          <p:cNvSpPr txBox="1"/>
          <p:nvPr/>
        </p:nvSpPr>
        <p:spPr>
          <a:xfrm>
            <a:off x="4556762" y="3296733"/>
            <a:ext cx="6092482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ত্রিভুজ,চতুর্ভুজ,গোলক,ঘনক ইত্যাদি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48CD42-EFD5-4B3B-9F21-A3871956E49C}"/>
              </a:ext>
            </a:extLst>
          </p:cNvPr>
          <p:cNvSpPr txBox="1"/>
          <p:nvPr/>
        </p:nvSpPr>
        <p:spPr>
          <a:xfrm>
            <a:off x="764346" y="3296734"/>
            <a:ext cx="2471223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সম্ভাব্য উত্তরঃ 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971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601B8C-5667-48E5-8CAC-786FC3BC99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38125">
            <a:gradFill>
              <a:gsLst>
                <a:gs pos="36000">
                  <a:schemeClr val="accent6">
                    <a:lumMod val="0"/>
                  </a:schemeClr>
                </a:gs>
                <a:gs pos="0">
                  <a:srgbClr val="FF3300"/>
                </a:gs>
                <a:gs pos="76000">
                  <a:schemeClr val="accent6">
                    <a:lumMod val="75000"/>
                  </a:schemeClr>
                </a:gs>
                <a:gs pos="69000">
                  <a:schemeClr val="accent1">
                    <a:lumMod val="54000"/>
                    <a:lumOff val="46000"/>
                    <a:alpha val="51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B6492D-9D87-48B7-A826-3385D0E6D3EE}"/>
              </a:ext>
            </a:extLst>
          </p:cNvPr>
          <p:cNvSpPr/>
          <p:nvPr/>
        </p:nvSpPr>
        <p:spPr>
          <a:xfrm>
            <a:off x="3439500" y="252270"/>
            <a:ext cx="438453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8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en-US" sz="8800" b="1" cap="none" spc="0" dirty="0">
              <a:ln/>
              <a:solidFill>
                <a:srgbClr val="7030A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10D7B-1709-4CE0-B715-082AD098049E}"/>
              </a:ext>
            </a:extLst>
          </p:cNvPr>
          <p:cNvSpPr txBox="1"/>
          <p:nvPr/>
        </p:nvSpPr>
        <p:spPr>
          <a:xfrm>
            <a:off x="5050301" y="1458762"/>
            <a:ext cx="6213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 চতুর্ভুজ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8DED3D-ACBD-48D6-9B13-ECFB9C854DFE}"/>
              </a:ext>
            </a:extLst>
          </p:cNvPr>
          <p:cNvSpPr/>
          <p:nvPr/>
        </p:nvSpPr>
        <p:spPr>
          <a:xfrm>
            <a:off x="4281055" y="2705725"/>
            <a:ext cx="42723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8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 </a:t>
            </a:r>
            <a:endParaRPr lang="en-US" sz="8800" b="1" cap="none" spc="0" dirty="0">
              <a:ln/>
              <a:solidFill>
                <a:srgbClr val="7030A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3971CC-BBAA-4BFB-8589-0EF1D44EDA38}"/>
              </a:ext>
            </a:extLst>
          </p:cNvPr>
          <p:cNvSpPr txBox="1"/>
          <p:nvPr/>
        </p:nvSpPr>
        <p:spPr>
          <a:xfrm>
            <a:off x="6386732" y="4014243"/>
            <a:ext cx="4487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(পৃষ্ঠা ১১১) 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1406EE-AADC-412E-99B4-3ADDD26FDC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r="4615" b="1744"/>
          <a:stretch/>
        </p:blipFill>
        <p:spPr>
          <a:xfrm>
            <a:off x="390360" y="1458762"/>
            <a:ext cx="3731475" cy="5039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58568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601B8C-5667-48E5-8CAC-786FC3BC99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38125">
            <a:gradFill>
              <a:gsLst>
                <a:gs pos="36000">
                  <a:schemeClr val="accent6">
                    <a:lumMod val="0"/>
                  </a:schemeClr>
                </a:gs>
                <a:gs pos="0">
                  <a:srgbClr val="FF3300"/>
                </a:gs>
                <a:gs pos="76000">
                  <a:schemeClr val="accent6">
                    <a:lumMod val="75000"/>
                  </a:schemeClr>
                </a:gs>
                <a:gs pos="69000">
                  <a:schemeClr val="accent1">
                    <a:lumMod val="54000"/>
                    <a:lumOff val="46000"/>
                    <a:alpha val="51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E020A9-ABBC-45F9-9B08-96C713D6F3E6}"/>
              </a:ext>
            </a:extLst>
          </p:cNvPr>
          <p:cNvSpPr/>
          <p:nvPr/>
        </p:nvSpPr>
        <p:spPr>
          <a:xfrm>
            <a:off x="267294" y="1941340"/>
            <a:ext cx="2405575" cy="1899139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ata 5">
            <a:extLst>
              <a:ext uri="{FF2B5EF4-FFF2-40B4-BE49-F238E27FC236}">
                <a16:creationId xmlns:a16="http://schemas.microsoft.com/office/drawing/2014/main" id="{56AEBBB3-6733-4B94-8AA2-6735CAACD83D}"/>
              </a:ext>
            </a:extLst>
          </p:cNvPr>
          <p:cNvSpPr/>
          <p:nvPr/>
        </p:nvSpPr>
        <p:spPr>
          <a:xfrm>
            <a:off x="3151162" y="1941340"/>
            <a:ext cx="2602523" cy="1744394"/>
          </a:xfrm>
          <a:prstGeom prst="flowChartInputOutpu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F38CA6-C44C-43B0-B323-B8CE2AAD7952}"/>
              </a:ext>
            </a:extLst>
          </p:cNvPr>
          <p:cNvSpPr/>
          <p:nvPr/>
        </p:nvSpPr>
        <p:spPr>
          <a:xfrm>
            <a:off x="5951810" y="1941340"/>
            <a:ext cx="2785403" cy="151931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DB83B4-A770-4B93-947F-ED4EC2C186FE}"/>
              </a:ext>
            </a:extLst>
          </p:cNvPr>
          <p:cNvSpPr/>
          <p:nvPr/>
        </p:nvSpPr>
        <p:spPr>
          <a:xfrm>
            <a:off x="8993944" y="1805938"/>
            <a:ext cx="415000" cy="165471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B104010-5E62-4038-A87E-F3BD4A78F32F}"/>
              </a:ext>
            </a:extLst>
          </p:cNvPr>
          <p:cNvGrpSpPr/>
          <p:nvPr/>
        </p:nvGrpSpPr>
        <p:grpSpPr>
          <a:xfrm>
            <a:off x="9566026" y="1941340"/>
            <a:ext cx="2358680" cy="1730988"/>
            <a:chOff x="5217942" y="3279747"/>
            <a:chExt cx="2358680" cy="173098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DABEF72-560A-4BD5-9B40-0C0103E17C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17942" y="3279747"/>
              <a:ext cx="1048039" cy="98327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7879F6B-6028-416D-BAF7-E33D182FBF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49568" y="3301948"/>
              <a:ext cx="1012874" cy="15298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AB09CD5-E947-421D-AEBD-639DEB232A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62441" y="3429000"/>
              <a:ext cx="291898" cy="158173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2237B7A-4B15-405D-BE0C-960BC3B1A8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17942" y="4263018"/>
              <a:ext cx="2358680" cy="74156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0F4D32A2-3374-4368-95B5-001693DBF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3" t="39633" b="46067"/>
          <a:stretch/>
        </p:blipFill>
        <p:spPr>
          <a:xfrm>
            <a:off x="398586" y="323556"/>
            <a:ext cx="3821722" cy="1322364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A65FF0DF-AED2-412A-A578-5F60D2E9B796}"/>
              </a:ext>
            </a:extLst>
          </p:cNvPr>
          <p:cNvSpPr txBox="1"/>
          <p:nvPr/>
        </p:nvSpPr>
        <p:spPr>
          <a:xfrm>
            <a:off x="1470081" y="569239"/>
            <a:ext cx="232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7240255-256E-478E-8178-C1C4255122D1}"/>
              </a:ext>
            </a:extLst>
          </p:cNvPr>
          <p:cNvSpPr/>
          <p:nvPr/>
        </p:nvSpPr>
        <p:spPr>
          <a:xfrm>
            <a:off x="398586" y="4161173"/>
            <a:ext cx="108782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এগুলোর মধ্যে কোনগুলো দেখতে একই রকম?</a:t>
            </a:r>
            <a:endParaRPr lang="en-US" sz="6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A9408B-7A00-489E-8D58-D51DBD053FAC}"/>
              </a:ext>
            </a:extLst>
          </p:cNvPr>
          <p:cNvSpPr/>
          <p:nvPr/>
        </p:nvSpPr>
        <p:spPr>
          <a:xfrm>
            <a:off x="398586" y="4943532"/>
            <a:ext cx="716414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চতুর্ভুজ কী বা কাকে বলে? </a:t>
            </a:r>
            <a:endParaRPr lang="en-US" sz="66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84F020-D585-4381-B918-2DD0083CD0E8}"/>
              </a:ext>
            </a:extLst>
          </p:cNvPr>
          <p:cNvSpPr txBox="1"/>
          <p:nvPr/>
        </p:nvSpPr>
        <p:spPr>
          <a:xfrm>
            <a:off x="271618" y="5877358"/>
            <a:ext cx="11132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আকৃতি যা ৪ টি সরলরেখা দ্বারা আবদ্ধ, তাকে চতুর্ভুজ বলে।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63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CD6F113C-7676-4601-B852-D8DDDB458D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0" t="28643" r="28936" b="46087"/>
          <a:stretch/>
        </p:blipFill>
        <p:spPr>
          <a:xfrm>
            <a:off x="2948745" y="1670344"/>
            <a:ext cx="8849400" cy="43107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0601B8C-5667-48E5-8CAC-786FC3BC99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38125">
            <a:gradFill>
              <a:gsLst>
                <a:gs pos="36000">
                  <a:schemeClr val="accent6">
                    <a:lumMod val="0"/>
                  </a:schemeClr>
                </a:gs>
                <a:gs pos="0">
                  <a:srgbClr val="FF3300"/>
                </a:gs>
                <a:gs pos="76000">
                  <a:schemeClr val="accent6">
                    <a:lumMod val="75000"/>
                  </a:schemeClr>
                </a:gs>
                <a:gs pos="69000">
                  <a:schemeClr val="accent1">
                    <a:lumMod val="54000"/>
                    <a:lumOff val="46000"/>
                    <a:alpha val="51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ultidocument 8">
            <a:extLst>
              <a:ext uri="{FF2B5EF4-FFF2-40B4-BE49-F238E27FC236}">
                <a16:creationId xmlns:a16="http://schemas.microsoft.com/office/drawing/2014/main" id="{83FD1840-7B58-4547-BE09-52DB897C9DB2}"/>
              </a:ext>
            </a:extLst>
          </p:cNvPr>
          <p:cNvSpPr/>
          <p:nvPr/>
        </p:nvSpPr>
        <p:spPr>
          <a:xfrm>
            <a:off x="2008685" y="328381"/>
            <a:ext cx="3812344" cy="1200329"/>
          </a:xfrm>
          <a:prstGeom prst="flowChartMultidocument">
            <a:avLst/>
          </a:prstGeom>
          <a:gradFill>
            <a:gsLst>
              <a:gs pos="72000">
                <a:srgbClr val="FF9900"/>
              </a:gs>
              <a:gs pos="18000">
                <a:schemeClr val="accent6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0540CBD-E444-49ED-B105-2DA3BC09F9EA}"/>
              </a:ext>
            </a:extLst>
          </p:cNvPr>
          <p:cNvGrpSpPr/>
          <p:nvPr/>
        </p:nvGrpSpPr>
        <p:grpSpPr>
          <a:xfrm>
            <a:off x="-8900326" y="-141635"/>
            <a:ext cx="11280758" cy="7056216"/>
            <a:chOff x="-1964436" y="-92953"/>
            <a:chExt cx="11280758" cy="705621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0751CB6-7DF0-4639-AF91-227FC4CFA8CE}"/>
                </a:ext>
              </a:extLst>
            </p:cNvPr>
            <p:cNvGrpSpPr/>
            <p:nvPr/>
          </p:nvGrpSpPr>
          <p:grpSpPr>
            <a:xfrm>
              <a:off x="-1964436" y="-92953"/>
              <a:ext cx="11280758" cy="7056216"/>
              <a:chOff x="-2347322" y="-126610"/>
              <a:chExt cx="11280758" cy="6984610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C58F7B83-59BB-4236-BD4D-44C49F01E69B}"/>
                  </a:ext>
                </a:extLst>
              </p:cNvPr>
              <p:cNvGrpSpPr/>
              <p:nvPr/>
            </p:nvGrpSpPr>
            <p:grpSpPr>
              <a:xfrm>
                <a:off x="-2347322" y="-126610"/>
                <a:ext cx="10901126" cy="6984610"/>
                <a:chOff x="-111205" y="-154745"/>
                <a:chExt cx="10901126" cy="7343336"/>
              </a:xfrm>
            </p:grpSpPr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501B193B-CDA3-4995-BFAC-C47298FDEB98}"/>
                    </a:ext>
                  </a:extLst>
                </p:cNvPr>
                <p:cNvSpPr/>
                <p:nvPr/>
              </p:nvSpPr>
              <p:spPr>
                <a:xfrm>
                  <a:off x="-111205" y="-154745"/>
                  <a:ext cx="10901126" cy="734333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  <a:alpha val="98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0C1239F-F40D-4A6F-BD02-D9ABB38CFBD1}"/>
                    </a:ext>
                  </a:extLst>
                </p:cNvPr>
                <p:cNvSpPr/>
                <p:nvPr/>
              </p:nvSpPr>
              <p:spPr>
                <a:xfrm>
                  <a:off x="1" y="0"/>
                  <a:ext cx="10661668" cy="7120329"/>
                </a:xfrm>
                <a:prstGeom prst="rect">
                  <a:avLst/>
                </a:prstGeom>
                <a:noFill/>
                <a:ln w="238125">
                  <a:gradFill>
                    <a:gsLst>
                      <a:gs pos="36000">
                        <a:schemeClr val="accent6">
                          <a:lumMod val="0"/>
                        </a:schemeClr>
                      </a:gs>
                      <a:gs pos="0">
                        <a:srgbClr val="FF3300"/>
                      </a:gs>
                      <a:gs pos="76000">
                        <a:schemeClr val="accent6">
                          <a:lumMod val="75000"/>
                        </a:schemeClr>
                      </a:gs>
                      <a:gs pos="69000">
                        <a:schemeClr val="accent1">
                          <a:lumMod val="54000"/>
                          <a:lumOff val="46000"/>
                          <a:alpha val="51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890530E-304C-4BE9-83D5-9BC5DA778917}"/>
                  </a:ext>
                </a:extLst>
              </p:cNvPr>
              <p:cNvSpPr/>
              <p:nvPr/>
            </p:nvSpPr>
            <p:spPr>
              <a:xfrm>
                <a:off x="8295580" y="3157438"/>
                <a:ext cx="637856" cy="741563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71450" h="177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D141877-4E13-4FFF-B704-529C73ED1172}"/>
                </a:ext>
              </a:extLst>
            </p:cNvPr>
            <p:cNvGrpSpPr/>
            <p:nvPr/>
          </p:nvGrpSpPr>
          <p:grpSpPr>
            <a:xfrm>
              <a:off x="-1698673" y="513040"/>
              <a:ext cx="6576815" cy="4588313"/>
              <a:chOff x="-1698673" y="513040"/>
              <a:chExt cx="6576815" cy="4588313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B6224D3-E957-448B-B6F7-EEE1DFB68C5E}"/>
                  </a:ext>
                </a:extLst>
              </p:cNvPr>
              <p:cNvSpPr txBox="1"/>
              <p:nvPr/>
            </p:nvSpPr>
            <p:spPr>
              <a:xfrm>
                <a:off x="-1698673" y="4119661"/>
                <a:ext cx="6576815" cy="9816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5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বাহুগুলোর দৈর্ঘ্য মেপে দেখ</a:t>
                </a:r>
                <a:r>
                  <a:rPr lang="bn-IN" sz="60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bn-IN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6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CE73EC1-AD3B-4427-B9E8-D5857CC116DB}"/>
                  </a:ext>
                </a:extLst>
              </p:cNvPr>
              <p:cNvSpPr/>
              <p:nvPr/>
            </p:nvSpPr>
            <p:spPr>
              <a:xfrm>
                <a:off x="-1578648" y="513040"/>
                <a:ext cx="4605490" cy="127917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bn-IN" sz="8000" b="1" spc="50" dirty="0">
                    <a:ln w="0"/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 সহয়তা </a:t>
                </a:r>
                <a:endParaRPr lang="en-US" sz="8000" b="1" cap="none" spc="50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49A320DC-42DF-4046-B332-CAEC0481DF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428"/>
              <a:stretch/>
            </p:blipFill>
            <p:spPr>
              <a:xfrm>
                <a:off x="3305890" y="732176"/>
                <a:ext cx="1419625" cy="1279173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200C74C-F046-4DFF-A323-CF8AB6DA416C}"/>
                  </a:ext>
                </a:extLst>
              </p:cNvPr>
              <p:cNvSpPr txBox="1"/>
              <p:nvPr/>
            </p:nvSpPr>
            <p:spPr>
              <a:xfrm>
                <a:off x="-1578648" y="2401065"/>
                <a:ext cx="5666922" cy="98169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কোণগুলো মেপে দেখ। </a:t>
                </a:r>
                <a:endParaRPr lang="en-US" sz="6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E6C6758-1F17-445A-9971-0D6889061D1C}"/>
              </a:ext>
            </a:extLst>
          </p:cNvPr>
          <p:cNvSpPr/>
          <p:nvPr/>
        </p:nvSpPr>
        <p:spPr>
          <a:xfrm>
            <a:off x="6578745" y="285426"/>
            <a:ext cx="36045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১১১ </a:t>
            </a:r>
            <a:r>
              <a:rPr lang="bn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30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0.77643 0.0011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1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601B8C-5667-48E5-8CAC-786FC3BC99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38125">
            <a:gradFill>
              <a:gsLst>
                <a:gs pos="36000">
                  <a:schemeClr val="accent6">
                    <a:lumMod val="0"/>
                  </a:schemeClr>
                </a:gs>
                <a:gs pos="0">
                  <a:srgbClr val="FF3300"/>
                </a:gs>
                <a:gs pos="76000">
                  <a:schemeClr val="accent6">
                    <a:lumMod val="75000"/>
                  </a:schemeClr>
                </a:gs>
                <a:gs pos="69000">
                  <a:schemeClr val="accent1">
                    <a:lumMod val="54000"/>
                    <a:lumOff val="46000"/>
                    <a:alpha val="51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5AED2-F9EE-497A-9CC7-548B26F64058}"/>
              </a:ext>
            </a:extLst>
          </p:cNvPr>
          <p:cNvSpPr txBox="1"/>
          <p:nvPr/>
        </p:nvSpPr>
        <p:spPr>
          <a:xfrm>
            <a:off x="302592" y="565141"/>
            <a:ext cx="7935281" cy="11079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কোনগুলো মেপে কী দেখলে?  </a:t>
            </a:r>
            <a:endParaRPr lang="en-US" sz="6600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6554A0-4045-47B5-9655-7A23EFAFAEB2}"/>
              </a:ext>
            </a:extLst>
          </p:cNvPr>
          <p:cNvSpPr txBox="1"/>
          <p:nvPr/>
        </p:nvSpPr>
        <p:spPr>
          <a:xfrm>
            <a:off x="225907" y="3056803"/>
            <a:ext cx="8939883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এরূপ চতুর্ভুজকে কী বলতে পারি ? 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7C1A42-7870-4E31-A957-C3D7E94753BB}"/>
              </a:ext>
            </a:extLst>
          </p:cNvPr>
          <p:cNvSpPr txBox="1"/>
          <p:nvPr/>
        </p:nvSpPr>
        <p:spPr>
          <a:xfrm>
            <a:off x="312867" y="1812808"/>
            <a:ext cx="615806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কোণ সমকোণ।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D9969F-0FE6-4ADB-9F50-1AE4B972EF73}"/>
              </a:ext>
            </a:extLst>
          </p:cNvPr>
          <p:cNvSpPr txBox="1"/>
          <p:nvPr/>
        </p:nvSpPr>
        <p:spPr>
          <a:xfrm>
            <a:off x="9620690" y="3056803"/>
            <a:ext cx="211641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AF191A-0E07-466F-B1C5-8F0C806F2926}"/>
              </a:ext>
            </a:extLst>
          </p:cNvPr>
          <p:cNvSpPr txBox="1"/>
          <p:nvPr/>
        </p:nvSpPr>
        <p:spPr>
          <a:xfrm>
            <a:off x="222738" y="4366337"/>
            <a:ext cx="11746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চতুর্ভুজ যার ৪টি কোণই সমকোণ তাকে কী বলব? 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71AD73-D1C8-4E2A-BC39-1D79B20D52DB}"/>
              </a:ext>
            </a:extLst>
          </p:cNvPr>
          <p:cNvSpPr/>
          <p:nvPr/>
        </p:nvSpPr>
        <p:spPr>
          <a:xfrm>
            <a:off x="302592" y="5435275"/>
            <a:ext cx="3089307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IN" sz="6000" b="1" dirty="0">
                <a:ln/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 বলব।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2660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601B8C-5667-48E5-8CAC-786FC3BC99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38125">
            <a:gradFill>
              <a:gsLst>
                <a:gs pos="36000">
                  <a:schemeClr val="accent6">
                    <a:lumMod val="0"/>
                  </a:schemeClr>
                </a:gs>
                <a:gs pos="0">
                  <a:srgbClr val="FF3300"/>
                </a:gs>
                <a:gs pos="76000">
                  <a:schemeClr val="accent6">
                    <a:lumMod val="75000"/>
                  </a:schemeClr>
                </a:gs>
                <a:gs pos="69000">
                  <a:schemeClr val="accent1">
                    <a:lumMod val="54000"/>
                    <a:lumOff val="46000"/>
                    <a:alpha val="51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0B1AEF-3F40-45B1-B328-D650194E5C8B}"/>
              </a:ext>
            </a:extLst>
          </p:cNvPr>
          <p:cNvSpPr txBox="1"/>
          <p:nvPr/>
        </p:nvSpPr>
        <p:spPr>
          <a:xfrm>
            <a:off x="178574" y="388687"/>
            <a:ext cx="9172135" cy="11079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বাহুগুলোর দৈর্ঘ্য মেপে কী দেখলে?  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53FB09-7307-40B8-8307-7375EB7258C1}"/>
              </a:ext>
            </a:extLst>
          </p:cNvPr>
          <p:cNvSpPr txBox="1"/>
          <p:nvPr/>
        </p:nvSpPr>
        <p:spPr>
          <a:xfrm>
            <a:off x="277048" y="1791315"/>
            <a:ext cx="9893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বিপরীত বাহুগুলোর দৈর্ঘ্য পরস্পর সমান।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994087-9A8D-4345-B5DC-8AB167F51435}"/>
              </a:ext>
            </a:extLst>
          </p:cNvPr>
          <p:cNvSpPr txBox="1"/>
          <p:nvPr/>
        </p:nvSpPr>
        <p:spPr>
          <a:xfrm>
            <a:off x="178574" y="3173859"/>
            <a:ext cx="11764897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চতুর্ভুজ যার বিপরীত বাহুগুলোর দৈর্ঘ্য সমান তাকে কী বলব?  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534C47-7C94-42D2-ACC6-F19B7DAE630D}"/>
              </a:ext>
            </a:extLst>
          </p:cNvPr>
          <p:cNvSpPr/>
          <p:nvPr/>
        </p:nvSpPr>
        <p:spPr>
          <a:xfrm>
            <a:off x="470163" y="5453650"/>
            <a:ext cx="3089307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IN" sz="6000" b="1" dirty="0">
                <a:ln/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 বলব।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30066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390</Words>
  <Application>Microsoft Office PowerPoint</Application>
  <PresentationFormat>Widescreen</PresentationFormat>
  <Paragraphs>64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K.M. Abdul Bari</dc:creator>
  <cp:lastModifiedBy>K.M. Abdul Bari</cp:lastModifiedBy>
  <cp:revision>115</cp:revision>
  <dcterms:created xsi:type="dcterms:W3CDTF">2020-11-09T16:49:26Z</dcterms:created>
  <dcterms:modified xsi:type="dcterms:W3CDTF">2020-11-28T16:35:12Z</dcterms:modified>
</cp:coreProperties>
</file>