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7" r:id="rId17"/>
    <p:sldId id="278" r:id="rId18"/>
    <p:sldId id="279" r:id="rId19"/>
    <p:sldId id="285" r:id="rId20"/>
    <p:sldId id="280" r:id="rId21"/>
    <p:sldId id="281" r:id="rId22"/>
    <p:sldId id="282" r:id="rId23"/>
    <p:sldId id="283" r:id="rId24"/>
    <p:sldId id="284" r:id="rId25"/>
    <p:sldId id="270" r:id="rId26"/>
    <p:sldId id="271" r:id="rId27"/>
    <p:sldId id="272" r:id="rId28"/>
    <p:sldId id="273" r:id="rId29"/>
    <p:sldId id="274" r:id="rId30"/>
    <p:sldId id="27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90977C-B730-4E54-B922-9679638D1824}"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0977C-B730-4E54-B922-9679638D1824}"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0977C-B730-4E54-B922-9679638D1824}"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90977C-B730-4E54-B922-9679638D1824}"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90977C-B730-4E54-B922-9679638D1824}"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90977C-B730-4E54-B922-9679638D1824}"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90977C-B730-4E54-B922-9679638D1824}" type="datetimeFigureOut">
              <a:rPr lang="en-US" smtClean="0"/>
              <a:pPr/>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90977C-B730-4E54-B922-9679638D1824}" type="datetimeFigureOut">
              <a:rPr lang="en-US" smtClean="0"/>
              <a:pPr/>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90977C-B730-4E54-B922-9679638D1824}" type="datetimeFigureOut">
              <a:rPr lang="en-US" smtClean="0"/>
              <a:pPr/>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0977C-B730-4E54-B922-9679638D1824}"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0977C-B730-4E54-B922-9679638D1824}"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12983-68E1-4A54-8692-2B9F12753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0977C-B730-4E54-B922-9679638D1824}" type="datetimeFigureOut">
              <a:rPr lang="en-US" smtClean="0"/>
              <a:pPr/>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12983-68E1-4A54-8692-2B9F12753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0"/>
            <a:ext cx="754380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আচছালামু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আলাইকুম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রহমাতুল্লহি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বারকাতুহ</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pic>
        <p:nvPicPr>
          <p:cNvPr id="5" name="Picture 4" descr="৮ম ফুল ১.jpg"/>
          <p:cNvPicPr>
            <a:picLocks noChangeAspect="1"/>
          </p:cNvPicPr>
          <p:nvPr/>
        </p:nvPicPr>
        <p:blipFill>
          <a:blip r:embed="rId2"/>
          <a:stretch>
            <a:fillRect/>
          </a:stretch>
        </p:blipFill>
        <p:spPr>
          <a:xfrm>
            <a:off x="685800" y="1143000"/>
            <a:ext cx="7603896" cy="56955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91600" cy="5755422"/>
          </a:xfrm>
          <a:prstGeom prst="rect">
            <a:avLst/>
          </a:prstGeom>
        </p:spPr>
        <p:txBody>
          <a:bodyPr wrap="square">
            <a:spAutoFit/>
          </a:bodyPr>
          <a:lstStyle/>
          <a:p>
            <a:r>
              <a:rPr lang="en-US" sz="3600" b="1" dirty="0" err="1" smtClean="0">
                <a:solidFill>
                  <a:srgbClr val="7030A0"/>
                </a:solidFill>
                <a:latin typeface="NikoshBAN" pitchFamily="2" charset="0"/>
                <a:cs typeface="NikoshBAN" pitchFamily="2" charset="0"/>
              </a:rPr>
              <a:t>গাণিতিক</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সমস্যা</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মুনাফা</a:t>
            </a:r>
            <a:r>
              <a:rPr lang="bn-IN" sz="3600" b="1" dirty="0" smtClean="0">
                <a:solidFill>
                  <a:srgbClr val="7030A0"/>
                </a:solidFill>
                <a:latin typeface="NikoshBAN" pitchFamily="2" charset="0"/>
                <a:cs typeface="NikoshBAN" pitchFamily="2" charset="0"/>
              </a:rPr>
              <a:t>র হার </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বের</a:t>
            </a:r>
            <a:r>
              <a:rPr lang="en-US" sz="3600" b="1" dirty="0" smtClean="0">
                <a:solidFill>
                  <a:srgbClr val="7030A0"/>
                </a:solidFill>
                <a:latin typeface="NikoshBAN" pitchFamily="2" charset="0"/>
                <a:cs typeface="NikoshBAN" pitchFamily="2" charset="0"/>
              </a:rPr>
              <a:t> </a:t>
            </a:r>
            <a:r>
              <a:rPr lang="en-US" sz="3600" b="1" dirty="0" err="1" smtClean="0">
                <a:solidFill>
                  <a:srgbClr val="7030A0"/>
                </a:solidFill>
                <a:latin typeface="NikoshBAN" pitchFamily="2" charset="0"/>
                <a:cs typeface="NikoshBAN" pitchFamily="2" charset="0"/>
              </a:rPr>
              <a:t>করঃ</a:t>
            </a:r>
            <a:r>
              <a:rPr lang="en-US" sz="3600" b="1" dirty="0" smtClean="0">
                <a:solidFill>
                  <a:srgbClr val="7030A0"/>
                </a:solidFill>
                <a:latin typeface="NikoshBAN" pitchFamily="2" charset="0"/>
                <a:cs typeface="NikoshBAN" pitchFamily="2" charset="0"/>
              </a:rPr>
              <a:t> </a:t>
            </a:r>
          </a:p>
          <a:p>
            <a:r>
              <a:rPr lang="bn-IN" sz="3600" b="1" dirty="0" smtClean="0">
                <a:solidFill>
                  <a:srgbClr val="002060"/>
                </a:solidFill>
                <a:latin typeface="NikoshBAN" pitchFamily="2" charset="0"/>
                <a:cs typeface="NikoshBAN" pitchFamily="2" charset="0"/>
              </a:rPr>
              <a:t>কত</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হারে</a:t>
            </a:r>
            <a:r>
              <a:rPr lang="en-US" sz="3600" b="1" dirty="0" smtClean="0">
                <a:solidFill>
                  <a:srgbClr val="002060"/>
                </a:solidFill>
                <a:latin typeface="NikoshBAN" pitchFamily="2" charset="0"/>
                <a:cs typeface="NikoshBAN" pitchFamily="2" charset="0"/>
              </a:rPr>
              <a:t> ৭০০০ </a:t>
            </a:r>
            <a:r>
              <a:rPr lang="en-US" sz="3600" b="1" dirty="0" err="1" smtClean="0">
                <a:solidFill>
                  <a:srgbClr val="002060"/>
                </a:solidFill>
                <a:latin typeface="NikoshBAN" pitchFamily="2" charset="0"/>
                <a:cs typeface="NikoshBAN" pitchFamily="2" charset="0"/>
              </a:rPr>
              <a:t>টাকার</a:t>
            </a:r>
            <a:r>
              <a:rPr lang="en-US" sz="3600" b="1" dirty="0" smtClean="0">
                <a:solidFill>
                  <a:srgbClr val="002060"/>
                </a:solidFill>
                <a:latin typeface="NikoshBAN" pitchFamily="2" charset="0"/>
                <a:cs typeface="NikoshBAN" pitchFamily="2" charset="0"/>
              </a:rPr>
              <a:t> ৩ </a:t>
            </a:r>
            <a:r>
              <a:rPr lang="en-US" sz="3600" b="1" dirty="0" err="1" smtClean="0">
                <a:solidFill>
                  <a:srgbClr val="002060"/>
                </a:solidFill>
                <a:latin typeface="NikoshBAN" pitchFamily="2" charset="0"/>
                <a:cs typeface="NikoshBAN" pitchFamily="2" charset="0"/>
              </a:rPr>
              <a:t>বছরের</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সরল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মুনাফা</a:t>
            </a:r>
            <a:r>
              <a:rPr lang="en-US" sz="3600" b="1" dirty="0" smtClean="0">
                <a:solidFill>
                  <a:srgbClr val="002060"/>
                </a:solidFill>
                <a:latin typeface="NikoshBAN" pitchFamily="2" charset="0"/>
                <a:cs typeface="NikoshBAN" pitchFamily="2" charset="0"/>
              </a:rPr>
              <a:t> </a:t>
            </a:r>
            <a:r>
              <a:rPr lang="bn-IN" sz="3600" b="1" dirty="0" smtClean="0">
                <a:solidFill>
                  <a:srgbClr val="002060"/>
                </a:solidFill>
                <a:latin typeface="NikoshBAN" pitchFamily="2" charset="0"/>
                <a:cs typeface="NikoshBAN" pitchFamily="2" charset="0"/>
              </a:rPr>
              <a:t>১০৫০ টাকা হবে ? </a:t>
            </a:r>
            <a:endParaRPr lang="en-US" sz="3600" b="1" dirty="0" smtClean="0">
              <a:solidFill>
                <a:srgbClr val="002060"/>
              </a:solidFill>
              <a:latin typeface="NikoshBAN" pitchFamily="2" charset="0"/>
              <a:cs typeface="NikoshBAN" pitchFamily="2" charset="0"/>
            </a:endParaRPr>
          </a:p>
          <a:p>
            <a:r>
              <a:rPr lang="en-US" sz="3600" b="1" dirty="0" err="1" smtClean="0">
                <a:solidFill>
                  <a:srgbClr val="0070C0"/>
                </a:solidFill>
                <a:latin typeface="NikoshBAN" pitchFamily="2" charset="0"/>
                <a:cs typeface="NikoshBAN" pitchFamily="2" charset="0"/>
              </a:rPr>
              <a:t>সমাধানঃ</a:t>
            </a:r>
            <a:r>
              <a:rPr lang="en-US" sz="3600" b="1" dirty="0" smtClean="0">
                <a:solidFill>
                  <a:srgbClr val="0070C0"/>
                </a:solidFill>
                <a:latin typeface="NikoshBAN" pitchFamily="2" charset="0"/>
                <a:cs typeface="NikoshBAN" pitchFamily="2" charset="0"/>
              </a:rPr>
              <a:t> </a:t>
            </a:r>
          </a:p>
          <a:p>
            <a:r>
              <a:rPr lang="en-US" sz="3200" dirty="0" err="1" smtClean="0">
                <a:solidFill>
                  <a:srgbClr val="0070C0"/>
                </a:solidFill>
                <a:latin typeface="NikoshBAN" pitchFamily="2" charset="0"/>
                <a:cs typeface="NikoshBAN" pitchFamily="2" charset="0"/>
              </a:rPr>
              <a:t>দেওয়া</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আছে</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মুনাফার</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হার,r</a:t>
            </a:r>
            <a:r>
              <a:rPr lang="en-US" sz="3200" dirty="0" smtClean="0">
                <a:solidFill>
                  <a:srgbClr val="0070C0"/>
                </a:solidFill>
                <a:latin typeface="NikoshBAN" pitchFamily="2" charset="0"/>
                <a:cs typeface="NikoshBAN" pitchFamily="2" charset="0"/>
              </a:rPr>
              <a:t>=</a:t>
            </a:r>
            <a:r>
              <a:rPr lang="bn-IN" sz="3200" dirty="0" smtClean="0">
                <a:solidFill>
                  <a:srgbClr val="0070C0"/>
                </a:solidFill>
                <a:latin typeface="NikoshBAN" pitchFamily="2" charset="0"/>
                <a:cs typeface="NikoshBAN" pitchFamily="2" charset="0"/>
              </a:rPr>
              <a:t>কত ?  </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আসল,P</a:t>
            </a:r>
            <a:r>
              <a:rPr lang="en-US" sz="3200" dirty="0" smtClean="0">
                <a:solidFill>
                  <a:srgbClr val="0070C0"/>
                </a:solidFill>
                <a:latin typeface="NikoshBAN" pitchFamily="2" charset="0"/>
                <a:cs typeface="NikoshBAN" pitchFamily="2" charset="0"/>
              </a:rPr>
              <a:t>=৭০০০ </a:t>
            </a:r>
            <a:r>
              <a:rPr lang="en-US" sz="3200" dirty="0" err="1" smtClean="0">
                <a:solidFill>
                  <a:srgbClr val="0070C0"/>
                </a:solidFill>
                <a:latin typeface="NikoshBAN" pitchFamily="2" charset="0"/>
                <a:cs typeface="NikoshBAN" pitchFamily="2" charset="0"/>
              </a:rPr>
              <a:t>টাকা</a:t>
            </a:r>
            <a:r>
              <a:rPr lang="en-US" sz="3200" dirty="0" smtClean="0">
                <a:solidFill>
                  <a:srgbClr val="0070C0"/>
                </a:solidFill>
                <a:latin typeface="NikoshBAN" pitchFamily="2" charset="0"/>
                <a:cs typeface="NikoshBAN" pitchFamily="2" charset="0"/>
              </a:rPr>
              <a:t> , </a:t>
            </a:r>
            <a:r>
              <a:rPr lang="en-US" sz="3200" dirty="0" err="1" smtClean="0">
                <a:solidFill>
                  <a:srgbClr val="0070C0"/>
                </a:solidFill>
                <a:latin typeface="NikoshBAN" pitchFamily="2" charset="0"/>
                <a:cs typeface="NikoshBAN" pitchFamily="2" charset="0"/>
              </a:rPr>
              <a:t>সময়</a:t>
            </a:r>
            <a:r>
              <a:rPr lang="en-US" sz="3200" dirty="0" smtClean="0">
                <a:solidFill>
                  <a:srgbClr val="0070C0"/>
                </a:solidFill>
                <a:latin typeface="NikoshBAN" pitchFamily="2" charset="0"/>
                <a:cs typeface="NikoshBAN" pitchFamily="2" charset="0"/>
              </a:rPr>
              <a:t>, n=৩ </a:t>
            </a:r>
            <a:r>
              <a:rPr lang="en-US" sz="3200" dirty="0" err="1" smtClean="0">
                <a:solidFill>
                  <a:srgbClr val="0070C0"/>
                </a:solidFill>
                <a:latin typeface="NikoshBAN" pitchFamily="2" charset="0"/>
                <a:cs typeface="NikoshBAN" pitchFamily="2" charset="0"/>
              </a:rPr>
              <a:t>বছর</a:t>
            </a:r>
            <a:r>
              <a:rPr lang="en-US" sz="3200" dirty="0" smtClean="0">
                <a:solidFill>
                  <a:srgbClr val="0070C0"/>
                </a:solidFill>
                <a:latin typeface="NikoshBAN" pitchFamily="2" charset="0"/>
                <a:cs typeface="NikoshBAN" pitchFamily="2" charset="0"/>
              </a:rPr>
              <a:t> </a:t>
            </a:r>
          </a:p>
          <a:p>
            <a:r>
              <a:rPr lang="en-US" sz="3200" dirty="0" err="1" smtClean="0">
                <a:solidFill>
                  <a:srgbClr val="0070C0"/>
                </a:solidFill>
                <a:latin typeface="NikoshBAN" pitchFamily="2" charset="0"/>
                <a:cs typeface="NikoshBAN" pitchFamily="2" charset="0"/>
              </a:rPr>
              <a:t>মুনাফা</a:t>
            </a:r>
            <a:r>
              <a:rPr lang="en-US" sz="3200" dirty="0" smtClean="0">
                <a:solidFill>
                  <a:srgbClr val="0070C0"/>
                </a:solidFill>
                <a:latin typeface="NikoshBAN" pitchFamily="2" charset="0"/>
                <a:cs typeface="NikoshBAN" pitchFamily="2" charset="0"/>
              </a:rPr>
              <a:t>, I=</a:t>
            </a:r>
            <a:r>
              <a:rPr lang="bn-IN" sz="3200" dirty="0" smtClean="0">
                <a:solidFill>
                  <a:srgbClr val="0070C0"/>
                </a:solidFill>
                <a:latin typeface="NikoshBAN" pitchFamily="2" charset="0"/>
                <a:cs typeface="NikoshBAN" pitchFamily="2" charset="0"/>
              </a:rPr>
              <a:t>১০৫০ টাকা </a:t>
            </a:r>
            <a:r>
              <a:rPr lang="en-US" sz="3200" dirty="0" smtClean="0">
                <a:solidFill>
                  <a:srgbClr val="0070C0"/>
                </a:solidFill>
                <a:latin typeface="NikoshBAN" pitchFamily="2" charset="0"/>
                <a:cs typeface="NikoshBAN" pitchFamily="2" charset="0"/>
              </a:rPr>
              <a:t> </a:t>
            </a:r>
          </a:p>
          <a:p>
            <a:endParaRPr lang="en-US" sz="3200" dirty="0" smtClean="0">
              <a:solidFill>
                <a:srgbClr val="0070C0"/>
              </a:solidFill>
              <a:latin typeface="NikoshBAN" pitchFamily="2" charset="0"/>
              <a:cs typeface="NikoshBAN" pitchFamily="2" charset="0"/>
            </a:endParaRPr>
          </a:p>
          <a:p>
            <a:r>
              <a:rPr lang="en-US" sz="3200" dirty="0" err="1" smtClean="0">
                <a:solidFill>
                  <a:srgbClr val="0070C0"/>
                </a:solidFill>
                <a:latin typeface="NikoshBAN" pitchFamily="2" charset="0"/>
                <a:cs typeface="NikoshBAN" pitchFamily="2" charset="0"/>
              </a:rPr>
              <a:t>আমরা</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জানি</a:t>
            </a:r>
            <a:r>
              <a:rPr lang="en-US" sz="3200" dirty="0" smtClean="0">
                <a:solidFill>
                  <a:srgbClr val="0070C0"/>
                </a:solidFill>
                <a:latin typeface="NikoshBAN" pitchFamily="2" charset="0"/>
                <a:cs typeface="NikoshBAN" pitchFamily="2" charset="0"/>
              </a:rPr>
              <a:t>,</a:t>
            </a:r>
          </a:p>
          <a:p>
            <a:r>
              <a:rPr lang="en-US" sz="3200" dirty="0" smtClean="0">
                <a:solidFill>
                  <a:srgbClr val="0070C0"/>
                </a:solidFill>
                <a:latin typeface="NikoshBAN" pitchFamily="2" charset="0"/>
                <a:cs typeface="NikoshBAN" pitchFamily="2" charset="0"/>
              </a:rPr>
              <a:t>r=I/</a:t>
            </a:r>
            <a:r>
              <a:rPr lang="en-US" sz="3200" dirty="0" err="1" smtClean="0">
                <a:solidFill>
                  <a:srgbClr val="0070C0"/>
                </a:solidFill>
                <a:latin typeface="NikoshBAN" pitchFamily="2" charset="0"/>
                <a:cs typeface="NikoshBAN" pitchFamily="2" charset="0"/>
              </a:rPr>
              <a:t>Pn</a:t>
            </a:r>
            <a:r>
              <a:rPr lang="en-US" sz="3200" dirty="0" smtClean="0">
                <a:solidFill>
                  <a:srgbClr val="0070C0"/>
                </a:solidFill>
                <a:latin typeface="NikoshBAN" pitchFamily="2" charset="0"/>
                <a:cs typeface="NikoshBAN" pitchFamily="2" charset="0"/>
              </a:rPr>
              <a:t> =১০৫০/৭০০০x৩ =১০৫০/২১০০০=০.০৫ x১০০%=৫% (</a:t>
            </a:r>
            <a:r>
              <a:rPr lang="en-US" sz="3200" dirty="0" err="1" smtClean="0">
                <a:solidFill>
                  <a:srgbClr val="0070C0"/>
                </a:solidFill>
                <a:latin typeface="NikoshBAN" pitchFamily="2" charset="0"/>
                <a:cs typeface="NikoshBAN" pitchFamily="2" charset="0"/>
              </a:rPr>
              <a:t>উত্তর</a:t>
            </a:r>
            <a:r>
              <a:rPr lang="en-US" sz="3200" dirty="0" smtClean="0">
                <a:solidFill>
                  <a:srgbClr val="0070C0"/>
                </a:solidFill>
                <a:latin typeface="NikoshBAN" pitchFamily="2" charset="0"/>
                <a:cs typeface="NikoshBAN" pitchFamily="2" charset="0"/>
              </a:rPr>
              <a:t>)  </a:t>
            </a:r>
            <a:endParaRPr lang="en-US" sz="3200" dirty="0">
              <a:solidFill>
                <a:srgbClr val="0070C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nodeType="clickEffect">
                                  <p:stCondLst>
                                    <p:cond delay="0"/>
                                  </p:stCondLst>
                                  <p:childTnLst>
                                    <p:set>
                                      <p:cBhvr>
                                        <p:cTn id="6" dur="1000">
                                          <p:stCondLst>
                                            <p:cond delay="0"/>
                                          </p:stCondLst>
                                        </p:cTn>
                                        <p:tgtEl>
                                          <p:spTgt spid="2">
                                            <p:txEl>
                                              <p:pRg st="0" end="0"/>
                                            </p:txEl>
                                          </p:spTgt>
                                        </p:tgtEl>
                                        <p:attrNameLst>
                                          <p:attrName>style.visibility</p:attrName>
                                        </p:attrNameLst>
                                      </p:cBhvr>
                                      <p:to>
                                        <p:strVal val="visible"/>
                                      </p:to>
                                    </p:set>
                                  </p:childTnLst>
                                </p:cTn>
                              </p:par>
                              <p:par>
                                <p:cTn id="7" presetID="11" presetClass="entr" presetSubtype="0" fill="hold" nodeType="withEffect">
                                  <p:stCondLst>
                                    <p:cond delay="0"/>
                                  </p:stCondLst>
                                  <p:childTnLst>
                                    <p:set>
                                      <p:cBhvr>
                                        <p:cTn id="8" dur="1000">
                                          <p:stCondLst>
                                            <p:cond delay="0"/>
                                          </p:stCondLst>
                                        </p:cTn>
                                        <p:tgtEl>
                                          <p:spTgt spid="2">
                                            <p:txEl>
                                              <p:pRg st="1" end="1"/>
                                            </p:txEl>
                                          </p:spTgt>
                                        </p:tgtEl>
                                        <p:attrNameLst>
                                          <p:attrName>style.visibility</p:attrName>
                                        </p:attrNameLst>
                                      </p:cBhvr>
                                      <p:to>
                                        <p:strVal val="visible"/>
                                      </p:to>
                                    </p:set>
                                  </p:childTnLst>
                                </p:cTn>
                              </p:par>
                              <p:par>
                                <p:cTn id="9" presetID="11" presetClass="entr" presetSubtype="0" fill="hold" nodeType="withEffect">
                                  <p:stCondLst>
                                    <p:cond delay="0"/>
                                  </p:stCondLst>
                                  <p:childTnLst>
                                    <p:set>
                                      <p:cBhvr>
                                        <p:cTn id="10" dur="1000">
                                          <p:stCondLst>
                                            <p:cond delay="0"/>
                                          </p:stCondLst>
                                        </p:cTn>
                                        <p:tgtEl>
                                          <p:spTgt spid="2">
                                            <p:txEl>
                                              <p:pRg st="2" end="2"/>
                                            </p:txEl>
                                          </p:spTgt>
                                        </p:tgtEl>
                                        <p:attrNameLst>
                                          <p:attrName>style.visibility</p:attrName>
                                        </p:attrNameLst>
                                      </p:cBhvr>
                                      <p:to>
                                        <p:strVal val="visible"/>
                                      </p:to>
                                    </p:set>
                                  </p:childTnLst>
                                </p:cTn>
                              </p:par>
                              <p:par>
                                <p:cTn id="11" presetID="11" presetClass="entr" presetSubtype="0" fill="hold" nodeType="withEffect">
                                  <p:stCondLst>
                                    <p:cond delay="0"/>
                                  </p:stCondLst>
                                  <p:childTnLst>
                                    <p:set>
                                      <p:cBhvr>
                                        <p:cTn id="12" dur="1000">
                                          <p:stCondLst>
                                            <p:cond delay="0"/>
                                          </p:stCondLst>
                                        </p:cTn>
                                        <p:tgtEl>
                                          <p:spTgt spid="2">
                                            <p:txEl>
                                              <p:pRg st="3" end="3"/>
                                            </p:txEl>
                                          </p:spTgt>
                                        </p:tgtEl>
                                        <p:attrNameLst>
                                          <p:attrName>style.visibility</p:attrName>
                                        </p:attrNameLst>
                                      </p:cBhvr>
                                      <p:to>
                                        <p:strVal val="visible"/>
                                      </p:to>
                                    </p:set>
                                  </p:childTnLst>
                                </p:cTn>
                              </p:par>
                              <p:par>
                                <p:cTn id="13" presetID="11" presetClass="entr" presetSubtype="0" fill="hold" nodeType="withEffect">
                                  <p:stCondLst>
                                    <p:cond delay="0"/>
                                  </p:stCondLst>
                                  <p:childTnLst>
                                    <p:set>
                                      <p:cBhvr>
                                        <p:cTn id="14" dur="1000">
                                          <p:stCondLst>
                                            <p:cond delay="0"/>
                                          </p:stCondLst>
                                        </p:cTn>
                                        <p:tgtEl>
                                          <p:spTgt spid="2">
                                            <p:txEl>
                                              <p:pRg st="4" end="4"/>
                                            </p:txEl>
                                          </p:spTgt>
                                        </p:tgtEl>
                                        <p:attrNameLst>
                                          <p:attrName>style.visibility</p:attrName>
                                        </p:attrNameLst>
                                      </p:cBhvr>
                                      <p:to>
                                        <p:strVal val="visible"/>
                                      </p:to>
                                    </p:set>
                                  </p:childTnLst>
                                </p:cTn>
                              </p:par>
                              <p:par>
                                <p:cTn id="15" presetID="11" presetClass="entr" presetSubtype="0" fill="hold" nodeType="withEffect">
                                  <p:stCondLst>
                                    <p:cond delay="0"/>
                                  </p:stCondLst>
                                  <p:childTnLst>
                                    <p:set>
                                      <p:cBhvr>
                                        <p:cTn id="16" dur="1000">
                                          <p:stCondLst>
                                            <p:cond delay="0"/>
                                          </p:stCondLst>
                                        </p:cTn>
                                        <p:tgtEl>
                                          <p:spTgt spid="2">
                                            <p:txEl>
                                              <p:pRg st="6" end="6"/>
                                            </p:txEl>
                                          </p:spTgt>
                                        </p:tgtEl>
                                        <p:attrNameLst>
                                          <p:attrName>style.visibility</p:attrName>
                                        </p:attrNameLst>
                                      </p:cBhvr>
                                      <p:to>
                                        <p:strVal val="visible"/>
                                      </p:to>
                                    </p:set>
                                  </p:childTnLst>
                                </p:cTn>
                              </p:par>
                              <p:par>
                                <p:cTn id="17" presetID="11" presetClass="entr" presetSubtype="0" fill="hold" nodeType="withEffect">
                                  <p:stCondLst>
                                    <p:cond delay="0"/>
                                  </p:stCondLst>
                                  <p:childTnLst>
                                    <p:set>
                                      <p:cBhvr>
                                        <p:cTn id="18" dur="1000">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US" sz="3600" b="1" dirty="0" err="1" smtClean="0">
                <a:solidFill>
                  <a:srgbClr val="00B0F0"/>
                </a:solidFill>
                <a:latin typeface="NikoshBAN" pitchFamily="2" charset="0"/>
                <a:cs typeface="NikoshBAN" pitchFamily="2" charset="0"/>
              </a:rPr>
              <a:t>গাণিতিক</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সমস্যা</a:t>
            </a:r>
            <a:r>
              <a:rPr lang="en-US" sz="3600" b="1" dirty="0" smtClean="0">
                <a:solidFill>
                  <a:srgbClr val="00B0F0"/>
                </a:solidFill>
                <a:latin typeface="NikoshBAN" pitchFamily="2" charset="0"/>
                <a:cs typeface="NikoshBAN" pitchFamily="2" charset="0"/>
              </a:rPr>
              <a:t> </a:t>
            </a:r>
            <a:r>
              <a:rPr lang="bn-IN" sz="3600" b="1" dirty="0" smtClean="0">
                <a:solidFill>
                  <a:srgbClr val="00B0F0"/>
                </a:solidFill>
                <a:latin typeface="NikoshBAN" pitchFamily="2" charset="0"/>
                <a:cs typeface="NikoshBAN" pitchFamily="2" charset="0"/>
              </a:rPr>
              <a:t>আসল</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বের</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করঃ</a:t>
            </a:r>
            <a:r>
              <a:rPr lang="en-US" sz="3600" b="1" dirty="0" smtClean="0">
                <a:solidFill>
                  <a:srgbClr val="00B0F0"/>
                </a:solidFill>
                <a:latin typeface="NikoshBAN" pitchFamily="2" charset="0"/>
                <a:cs typeface="NikoshBAN" pitchFamily="2" charset="0"/>
              </a:rPr>
              <a:t> </a:t>
            </a:r>
          </a:p>
          <a:p>
            <a:r>
              <a:rPr lang="en-US" sz="3600" b="1" dirty="0" smtClean="0">
                <a:solidFill>
                  <a:srgbClr val="00B050"/>
                </a:solidFill>
                <a:latin typeface="NikoshBAN" pitchFamily="2" charset="0"/>
                <a:cs typeface="NikoshBAN" pitchFamily="2" charset="0"/>
              </a:rPr>
              <a:t>৫% </a:t>
            </a:r>
            <a:r>
              <a:rPr lang="en-US" sz="3600" b="1" dirty="0" err="1" smtClean="0">
                <a:solidFill>
                  <a:srgbClr val="00B050"/>
                </a:solidFill>
                <a:latin typeface="NikoshBAN" pitchFamily="2" charset="0"/>
                <a:cs typeface="NikoshBAN" pitchFamily="2" charset="0"/>
              </a:rPr>
              <a:t>হারে</a:t>
            </a:r>
            <a:r>
              <a:rPr lang="en-US" sz="3600" b="1" dirty="0" smtClean="0">
                <a:solidFill>
                  <a:srgbClr val="00B050"/>
                </a:solidFill>
                <a:latin typeface="NikoshBAN" pitchFamily="2" charset="0"/>
                <a:cs typeface="NikoshBAN" pitchFamily="2" charset="0"/>
              </a:rPr>
              <a:t> </a:t>
            </a:r>
            <a:r>
              <a:rPr lang="bn-IN" sz="3600" b="1" dirty="0" smtClean="0">
                <a:solidFill>
                  <a:srgbClr val="00B050"/>
                </a:solidFill>
                <a:latin typeface="NikoshBAN" pitchFamily="2" charset="0"/>
                <a:cs typeface="NikoshBAN" pitchFamily="2" charset="0"/>
              </a:rPr>
              <a:t>কত </a:t>
            </a:r>
            <a:r>
              <a:rPr lang="en-US" sz="3600" b="1" dirty="0" err="1" smtClean="0">
                <a:solidFill>
                  <a:srgbClr val="00B050"/>
                </a:solidFill>
                <a:latin typeface="NikoshBAN" pitchFamily="2" charset="0"/>
                <a:cs typeface="NikoshBAN" pitchFamily="2" charset="0"/>
              </a:rPr>
              <a:t>টাকার</a:t>
            </a:r>
            <a:r>
              <a:rPr lang="en-US" sz="3600" b="1" dirty="0" smtClean="0">
                <a:solidFill>
                  <a:srgbClr val="00B050"/>
                </a:solidFill>
                <a:latin typeface="NikoshBAN" pitchFamily="2" charset="0"/>
                <a:cs typeface="NikoshBAN" pitchFamily="2" charset="0"/>
              </a:rPr>
              <a:t> ৩ </a:t>
            </a:r>
            <a:r>
              <a:rPr lang="en-US" sz="3600" b="1" dirty="0" err="1" smtClean="0">
                <a:solidFill>
                  <a:srgbClr val="00B050"/>
                </a:solidFill>
                <a:latin typeface="NikoshBAN" pitchFamily="2" charset="0"/>
                <a:cs typeface="NikoshBAN" pitchFamily="2" charset="0"/>
              </a:rPr>
              <a:t>বছরের</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সরল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মুনাফা</a:t>
            </a:r>
            <a:r>
              <a:rPr lang="en-US" sz="3600" b="1" dirty="0" smtClean="0">
                <a:solidFill>
                  <a:srgbClr val="00B050"/>
                </a:solidFill>
                <a:latin typeface="NikoshBAN" pitchFamily="2" charset="0"/>
                <a:cs typeface="NikoshBAN" pitchFamily="2" charset="0"/>
              </a:rPr>
              <a:t> </a:t>
            </a:r>
            <a:r>
              <a:rPr lang="bn-IN" sz="3600" b="1" dirty="0" smtClean="0">
                <a:solidFill>
                  <a:srgbClr val="00B050"/>
                </a:solidFill>
                <a:latin typeface="NikoshBAN" pitchFamily="2" charset="0"/>
                <a:cs typeface="NikoshBAN" pitchFamily="2" charset="0"/>
              </a:rPr>
              <a:t>১০৫০ টাকা হবে ? </a:t>
            </a:r>
            <a:endParaRPr lang="en-US" sz="3600" b="1" dirty="0" smtClean="0">
              <a:solidFill>
                <a:srgbClr val="00B050"/>
              </a:solidFill>
              <a:latin typeface="NikoshBAN" pitchFamily="2" charset="0"/>
              <a:cs typeface="NikoshBAN" pitchFamily="2" charset="0"/>
            </a:endParaRPr>
          </a:p>
          <a:p>
            <a:r>
              <a:rPr lang="en-US" sz="3600" b="1" dirty="0" err="1" smtClean="0">
                <a:solidFill>
                  <a:srgbClr val="FFC000"/>
                </a:solidFill>
                <a:latin typeface="NikoshBAN" pitchFamily="2" charset="0"/>
                <a:cs typeface="NikoshBAN" pitchFamily="2" charset="0"/>
              </a:rPr>
              <a:t>সমাধানঃ</a:t>
            </a:r>
            <a:r>
              <a:rPr lang="en-US" dirty="0" smtClean="0">
                <a:solidFill>
                  <a:srgbClr val="FFC000"/>
                </a:solidFill>
              </a:rPr>
              <a:t> </a:t>
            </a:r>
          </a:p>
          <a:p>
            <a:r>
              <a:rPr lang="en-US" sz="3200" dirty="0" err="1" smtClean="0">
                <a:solidFill>
                  <a:srgbClr val="FFC000"/>
                </a:solidFill>
                <a:latin typeface="NikoshBAN" pitchFamily="2" charset="0"/>
                <a:cs typeface="NikoshBAN" pitchFamily="2" charset="0"/>
              </a:rPr>
              <a:t>দেওয়া</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আছে</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মুনাফার</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হার,r</a:t>
            </a:r>
            <a:r>
              <a:rPr lang="en-US" sz="3200" dirty="0" smtClean="0">
                <a:solidFill>
                  <a:srgbClr val="FFC000"/>
                </a:solidFill>
                <a:latin typeface="NikoshBAN" pitchFamily="2" charset="0"/>
                <a:cs typeface="NikoshBAN" pitchFamily="2" charset="0"/>
              </a:rPr>
              <a:t>=৫% ,</a:t>
            </a:r>
            <a:r>
              <a:rPr lang="en-US" sz="3200" dirty="0" err="1" smtClean="0">
                <a:solidFill>
                  <a:srgbClr val="FFC000"/>
                </a:solidFill>
                <a:latin typeface="NikoshBAN" pitchFamily="2" charset="0"/>
                <a:cs typeface="NikoshBAN" pitchFamily="2" charset="0"/>
              </a:rPr>
              <a:t>আসল,P</a:t>
            </a:r>
            <a:r>
              <a:rPr lang="en-US" sz="3200" dirty="0" smtClean="0">
                <a:solidFill>
                  <a:srgbClr val="FFC000"/>
                </a:solidFill>
                <a:latin typeface="NikoshBAN" pitchFamily="2" charset="0"/>
                <a:cs typeface="NikoshBAN" pitchFamily="2" charset="0"/>
              </a:rPr>
              <a:t>=</a:t>
            </a:r>
            <a:r>
              <a:rPr lang="bn-IN" sz="3200" dirty="0" smtClean="0">
                <a:solidFill>
                  <a:srgbClr val="FFC000"/>
                </a:solidFill>
                <a:latin typeface="NikoshBAN" pitchFamily="2" charset="0"/>
                <a:cs typeface="NikoshBAN" pitchFamily="2" charset="0"/>
              </a:rPr>
              <a:t>কত ? </a:t>
            </a:r>
            <a:r>
              <a:rPr lang="en-US" sz="3200" dirty="0" smtClean="0">
                <a:solidFill>
                  <a:srgbClr val="FFC000"/>
                </a:solidFill>
                <a:latin typeface="NikoshBAN" pitchFamily="2" charset="0"/>
                <a:cs typeface="NikoshBAN" pitchFamily="2" charset="0"/>
              </a:rPr>
              <a:t> , </a:t>
            </a:r>
            <a:r>
              <a:rPr lang="en-US" sz="3200" dirty="0" err="1" smtClean="0">
                <a:solidFill>
                  <a:srgbClr val="FFC000"/>
                </a:solidFill>
                <a:latin typeface="NikoshBAN" pitchFamily="2" charset="0"/>
                <a:cs typeface="NikoshBAN" pitchFamily="2" charset="0"/>
              </a:rPr>
              <a:t>সময়</a:t>
            </a:r>
            <a:r>
              <a:rPr lang="en-US" sz="3200" dirty="0" smtClean="0">
                <a:solidFill>
                  <a:srgbClr val="FFC000"/>
                </a:solidFill>
                <a:latin typeface="NikoshBAN" pitchFamily="2" charset="0"/>
                <a:cs typeface="NikoshBAN" pitchFamily="2" charset="0"/>
              </a:rPr>
              <a:t>, n=৩ </a:t>
            </a:r>
            <a:r>
              <a:rPr lang="en-US" sz="3200" dirty="0" err="1" smtClean="0">
                <a:solidFill>
                  <a:srgbClr val="FFC000"/>
                </a:solidFill>
                <a:latin typeface="NikoshBAN" pitchFamily="2" charset="0"/>
                <a:cs typeface="NikoshBAN" pitchFamily="2" charset="0"/>
              </a:rPr>
              <a:t>বছর</a:t>
            </a:r>
            <a:r>
              <a:rPr lang="en-US" sz="3200" dirty="0" smtClean="0">
                <a:solidFill>
                  <a:srgbClr val="FFC000"/>
                </a:solidFill>
                <a:latin typeface="NikoshBAN" pitchFamily="2" charset="0"/>
                <a:cs typeface="NikoshBAN" pitchFamily="2" charset="0"/>
              </a:rPr>
              <a:t> </a:t>
            </a:r>
          </a:p>
          <a:p>
            <a:r>
              <a:rPr lang="en-US" sz="3200" dirty="0" err="1" smtClean="0">
                <a:solidFill>
                  <a:srgbClr val="FFC000"/>
                </a:solidFill>
                <a:latin typeface="NikoshBAN" pitchFamily="2" charset="0"/>
                <a:cs typeface="NikoshBAN" pitchFamily="2" charset="0"/>
              </a:rPr>
              <a:t>মুনাফা</a:t>
            </a:r>
            <a:r>
              <a:rPr lang="en-US" sz="3200" dirty="0" smtClean="0">
                <a:solidFill>
                  <a:srgbClr val="FFC000"/>
                </a:solidFill>
                <a:latin typeface="NikoshBAN" pitchFamily="2" charset="0"/>
                <a:cs typeface="NikoshBAN" pitchFamily="2" charset="0"/>
              </a:rPr>
              <a:t>, I=</a:t>
            </a:r>
            <a:r>
              <a:rPr lang="bn-IN" sz="3200" dirty="0" smtClean="0">
                <a:solidFill>
                  <a:srgbClr val="FFC000"/>
                </a:solidFill>
                <a:latin typeface="NikoshBAN" pitchFamily="2" charset="0"/>
                <a:cs typeface="NikoshBAN" pitchFamily="2" charset="0"/>
              </a:rPr>
              <a:t>১০৫০ টাকা </a:t>
            </a:r>
            <a:r>
              <a:rPr lang="en-US" sz="3200" dirty="0" smtClean="0">
                <a:solidFill>
                  <a:srgbClr val="FFC000"/>
                </a:solidFill>
                <a:latin typeface="NikoshBAN" pitchFamily="2" charset="0"/>
                <a:cs typeface="NikoshBAN" pitchFamily="2" charset="0"/>
              </a:rPr>
              <a:t> </a:t>
            </a:r>
          </a:p>
          <a:p>
            <a:endParaRPr lang="en-US" sz="3200" dirty="0" smtClean="0">
              <a:solidFill>
                <a:srgbClr val="FFC000"/>
              </a:solidFill>
              <a:latin typeface="NikoshBAN" pitchFamily="2" charset="0"/>
              <a:cs typeface="NikoshBAN" pitchFamily="2" charset="0"/>
            </a:endParaRPr>
          </a:p>
          <a:p>
            <a:r>
              <a:rPr lang="en-US" sz="3200" dirty="0" err="1" smtClean="0">
                <a:solidFill>
                  <a:srgbClr val="FFC000"/>
                </a:solidFill>
                <a:latin typeface="NikoshBAN" pitchFamily="2" charset="0"/>
                <a:cs typeface="NikoshBAN" pitchFamily="2" charset="0"/>
              </a:rPr>
              <a:t>আমরা</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জানি</a:t>
            </a:r>
            <a:r>
              <a:rPr lang="en-US" sz="3200" dirty="0" smtClean="0">
                <a:solidFill>
                  <a:srgbClr val="FFC000"/>
                </a:solidFill>
                <a:latin typeface="NikoshBAN" pitchFamily="2" charset="0"/>
                <a:cs typeface="NikoshBAN" pitchFamily="2" charset="0"/>
              </a:rPr>
              <a:t>,</a:t>
            </a:r>
          </a:p>
          <a:p>
            <a:r>
              <a:rPr lang="en-US" sz="3200" dirty="0" smtClean="0">
                <a:solidFill>
                  <a:srgbClr val="FFC000"/>
                </a:solidFill>
                <a:latin typeface="NikoshBAN" pitchFamily="2" charset="0"/>
                <a:cs typeface="NikoshBAN" pitchFamily="2" charset="0"/>
              </a:rPr>
              <a:t>P=I/nr</a:t>
            </a:r>
          </a:p>
          <a:p>
            <a:r>
              <a:rPr lang="en-US" sz="3200" dirty="0" smtClean="0">
                <a:solidFill>
                  <a:srgbClr val="FFC000"/>
                </a:solidFill>
                <a:latin typeface="NikoshBAN" pitchFamily="2" charset="0"/>
                <a:cs typeface="NikoshBAN" pitchFamily="2" charset="0"/>
              </a:rPr>
              <a:t>=১০৫০/৩x৫%</a:t>
            </a:r>
          </a:p>
          <a:p>
            <a:r>
              <a:rPr lang="en-US" sz="3200" dirty="0" smtClean="0">
                <a:solidFill>
                  <a:srgbClr val="FFC000"/>
                </a:solidFill>
                <a:latin typeface="NikoshBAN" pitchFamily="2" charset="0"/>
                <a:cs typeface="NikoshBAN" pitchFamily="2" charset="0"/>
              </a:rPr>
              <a:t> =১০৫০/১৫x১০০/১</a:t>
            </a:r>
          </a:p>
          <a:p>
            <a:r>
              <a:rPr lang="en-US" sz="3200" dirty="0" smtClean="0">
                <a:solidFill>
                  <a:srgbClr val="FFC000"/>
                </a:solidFill>
                <a:latin typeface="NikoshBAN" pitchFamily="2" charset="0"/>
                <a:cs typeface="NikoshBAN" pitchFamily="2" charset="0"/>
              </a:rPr>
              <a:t> =৭০০০ </a:t>
            </a:r>
            <a:r>
              <a:rPr lang="en-US" sz="3200" dirty="0" err="1" smtClean="0">
                <a:solidFill>
                  <a:srgbClr val="FFC000"/>
                </a:solidFill>
                <a:latin typeface="NikoshBAN" pitchFamily="2" charset="0"/>
                <a:cs typeface="NikoshBAN" pitchFamily="2" charset="0"/>
              </a:rPr>
              <a:t>টাকা</a:t>
            </a:r>
            <a:r>
              <a:rPr lang="en-US" sz="3200" dirty="0" smtClean="0">
                <a:solidFill>
                  <a:srgbClr val="FFC000"/>
                </a:solidFill>
                <a:latin typeface="NikoshBAN" pitchFamily="2" charset="0"/>
                <a:cs typeface="NikoshBAN" pitchFamily="2" charset="0"/>
              </a:rPr>
              <a:t> (</a:t>
            </a:r>
            <a:r>
              <a:rPr lang="en-US" sz="3200" dirty="0" err="1" smtClean="0">
                <a:solidFill>
                  <a:srgbClr val="FFC000"/>
                </a:solidFill>
                <a:latin typeface="NikoshBAN" pitchFamily="2" charset="0"/>
                <a:cs typeface="NikoshBAN" pitchFamily="2" charset="0"/>
              </a:rPr>
              <a:t>উত্তর</a:t>
            </a:r>
            <a:r>
              <a:rPr lang="en-US" sz="3200" dirty="0" smtClean="0">
                <a:solidFill>
                  <a:srgbClr val="FFC000"/>
                </a:solidFill>
                <a:latin typeface="NikoshBAN" pitchFamily="2" charset="0"/>
                <a:cs typeface="NikoshBAN" pitchFamily="2" charset="0"/>
              </a:rPr>
              <a:t>) </a:t>
            </a:r>
            <a:r>
              <a:rPr lang="en-US" dirty="0" smtClean="0">
                <a:solidFill>
                  <a:srgbClr val="FFC000"/>
                </a:solidFill>
              </a:rPr>
              <a:t> </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186309"/>
          </a:xfrm>
          <a:prstGeom prst="rect">
            <a:avLst/>
          </a:prstGeom>
        </p:spPr>
        <p:txBody>
          <a:bodyPr wrap="square">
            <a:spAutoFit/>
          </a:bodyPr>
          <a:lstStyle/>
          <a:p>
            <a:r>
              <a:rPr lang="en-US" sz="3600" b="1" dirty="0" err="1" smtClean="0">
                <a:solidFill>
                  <a:srgbClr val="C00000"/>
                </a:solidFill>
                <a:latin typeface="NikoshBAN" pitchFamily="2" charset="0"/>
                <a:cs typeface="NikoshBAN" pitchFamily="2" charset="0"/>
              </a:rPr>
              <a:t>গাণিতিক</a:t>
            </a:r>
            <a:r>
              <a:rPr lang="en-US" sz="3600" b="1" dirty="0" smtClean="0">
                <a:solidFill>
                  <a:srgbClr val="C00000"/>
                </a:solidFill>
                <a:latin typeface="NikoshBAN" pitchFamily="2" charset="0"/>
                <a:cs typeface="NikoshBAN" pitchFamily="2" charset="0"/>
              </a:rPr>
              <a:t> </a:t>
            </a:r>
            <a:r>
              <a:rPr lang="en-US" sz="3600" b="1" dirty="0" err="1" smtClean="0">
                <a:solidFill>
                  <a:srgbClr val="C00000"/>
                </a:solidFill>
                <a:latin typeface="NikoshBAN" pitchFamily="2" charset="0"/>
                <a:cs typeface="NikoshBAN" pitchFamily="2" charset="0"/>
              </a:rPr>
              <a:t>সমস্যা</a:t>
            </a:r>
            <a:r>
              <a:rPr lang="en-US" sz="3600" b="1" dirty="0" smtClean="0">
                <a:solidFill>
                  <a:srgbClr val="C00000"/>
                </a:solidFill>
                <a:latin typeface="NikoshBAN" pitchFamily="2" charset="0"/>
                <a:cs typeface="NikoshBAN" pitchFamily="2" charset="0"/>
              </a:rPr>
              <a:t> </a:t>
            </a:r>
            <a:r>
              <a:rPr lang="en-US" sz="3600" b="1" dirty="0" err="1" smtClean="0">
                <a:solidFill>
                  <a:srgbClr val="C00000"/>
                </a:solidFill>
                <a:latin typeface="NikoshBAN" pitchFamily="2" charset="0"/>
                <a:cs typeface="NikoshBAN" pitchFamily="2" charset="0"/>
              </a:rPr>
              <a:t>মুনাফা</a:t>
            </a:r>
            <a:r>
              <a:rPr lang="en-US" sz="3600" b="1" dirty="0" smtClean="0">
                <a:solidFill>
                  <a:srgbClr val="C00000"/>
                </a:solidFill>
                <a:latin typeface="NikoshBAN" pitchFamily="2" charset="0"/>
                <a:cs typeface="NikoshBAN" pitchFamily="2" charset="0"/>
              </a:rPr>
              <a:t> </a:t>
            </a:r>
            <a:r>
              <a:rPr lang="en-US" sz="3600" b="1" dirty="0" err="1" smtClean="0">
                <a:solidFill>
                  <a:srgbClr val="C00000"/>
                </a:solidFill>
                <a:latin typeface="NikoshBAN" pitchFamily="2" charset="0"/>
                <a:cs typeface="NikoshBAN" pitchFamily="2" charset="0"/>
              </a:rPr>
              <a:t>বের</a:t>
            </a:r>
            <a:r>
              <a:rPr lang="en-US" sz="3600" b="1" dirty="0" smtClean="0">
                <a:solidFill>
                  <a:srgbClr val="C00000"/>
                </a:solidFill>
                <a:latin typeface="NikoshBAN" pitchFamily="2" charset="0"/>
                <a:cs typeface="NikoshBAN" pitchFamily="2" charset="0"/>
              </a:rPr>
              <a:t> </a:t>
            </a:r>
            <a:r>
              <a:rPr lang="en-US" sz="3600" b="1" dirty="0" err="1" smtClean="0">
                <a:solidFill>
                  <a:srgbClr val="C00000"/>
                </a:solidFill>
                <a:latin typeface="NikoshBAN" pitchFamily="2" charset="0"/>
                <a:cs typeface="NikoshBAN" pitchFamily="2" charset="0"/>
              </a:rPr>
              <a:t>করঃ</a:t>
            </a:r>
            <a:r>
              <a:rPr lang="en-US" sz="3600" b="1" dirty="0" smtClean="0">
                <a:solidFill>
                  <a:srgbClr val="C00000"/>
                </a:solidFill>
                <a:latin typeface="NikoshBAN" pitchFamily="2" charset="0"/>
                <a:cs typeface="NikoshBAN" pitchFamily="2" charset="0"/>
              </a:rPr>
              <a:t> </a:t>
            </a:r>
          </a:p>
          <a:p>
            <a:r>
              <a:rPr lang="en-US" sz="3600" b="1" dirty="0" smtClean="0">
                <a:solidFill>
                  <a:srgbClr val="00B050"/>
                </a:solidFill>
                <a:latin typeface="NikoshBAN" pitchFamily="2" charset="0"/>
                <a:cs typeface="NikoshBAN" pitchFamily="2" charset="0"/>
              </a:rPr>
              <a:t>৫% </a:t>
            </a:r>
            <a:r>
              <a:rPr lang="en-US" sz="3600" b="1" dirty="0" err="1" smtClean="0">
                <a:solidFill>
                  <a:srgbClr val="00B050"/>
                </a:solidFill>
                <a:latin typeface="NikoshBAN" pitchFamily="2" charset="0"/>
                <a:cs typeface="NikoshBAN" pitchFamily="2" charset="0"/>
              </a:rPr>
              <a:t>হারে</a:t>
            </a:r>
            <a:r>
              <a:rPr lang="en-US" sz="3600" b="1" dirty="0" smtClean="0">
                <a:solidFill>
                  <a:srgbClr val="00B050"/>
                </a:solidFill>
                <a:latin typeface="NikoshBAN" pitchFamily="2" charset="0"/>
                <a:cs typeface="NikoshBAN" pitchFamily="2" charset="0"/>
              </a:rPr>
              <a:t> ৭০০০ </a:t>
            </a:r>
            <a:r>
              <a:rPr lang="en-US" sz="3600" b="1" dirty="0" err="1" smtClean="0">
                <a:solidFill>
                  <a:srgbClr val="00B050"/>
                </a:solidFill>
                <a:latin typeface="NikoshBAN" pitchFamily="2" charset="0"/>
                <a:cs typeface="NikoshBAN" pitchFamily="2" charset="0"/>
              </a:rPr>
              <a:t>টাকার</a:t>
            </a:r>
            <a:r>
              <a:rPr lang="en-US" sz="3600" b="1" dirty="0" smtClean="0">
                <a:solidFill>
                  <a:srgbClr val="00B050"/>
                </a:solidFill>
                <a:latin typeface="NikoshBAN" pitchFamily="2" charset="0"/>
                <a:cs typeface="NikoshBAN" pitchFamily="2" charset="0"/>
              </a:rPr>
              <a:t> </a:t>
            </a:r>
            <a:r>
              <a:rPr lang="bn-IN" sz="3600" b="1" dirty="0" smtClean="0">
                <a:solidFill>
                  <a:srgbClr val="00B050"/>
                </a:solidFill>
                <a:latin typeface="NikoshBAN" pitchFamily="2" charset="0"/>
                <a:cs typeface="NikoshBAN" pitchFamily="2" charset="0"/>
              </a:rPr>
              <a:t>কত </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বছরের</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সরল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মুনাফা</a:t>
            </a:r>
            <a:r>
              <a:rPr lang="en-US" sz="3600" b="1" dirty="0" smtClean="0">
                <a:solidFill>
                  <a:srgbClr val="00B050"/>
                </a:solidFill>
                <a:latin typeface="NikoshBAN" pitchFamily="2" charset="0"/>
                <a:cs typeface="NikoshBAN" pitchFamily="2" charset="0"/>
              </a:rPr>
              <a:t> </a:t>
            </a:r>
            <a:r>
              <a:rPr lang="bn-IN" sz="3600" b="1" dirty="0" smtClean="0">
                <a:solidFill>
                  <a:srgbClr val="00B050"/>
                </a:solidFill>
                <a:latin typeface="NikoshBAN" pitchFamily="2" charset="0"/>
                <a:cs typeface="NikoshBAN" pitchFamily="2" charset="0"/>
              </a:rPr>
              <a:t>১০৫০ টাকা হবে ? </a:t>
            </a:r>
            <a:endParaRPr lang="en-US" sz="3600" b="1" dirty="0" smtClean="0">
              <a:solidFill>
                <a:srgbClr val="00B050"/>
              </a:solidFill>
              <a:latin typeface="NikoshBAN" pitchFamily="2" charset="0"/>
              <a:cs typeface="NikoshBAN" pitchFamily="2" charset="0"/>
            </a:endParaRPr>
          </a:p>
          <a:p>
            <a:r>
              <a:rPr lang="en-US" sz="3600" b="1" dirty="0" err="1" smtClean="0">
                <a:solidFill>
                  <a:srgbClr val="7030A0"/>
                </a:solidFill>
                <a:latin typeface="NikoshBAN" pitchFamily="2" charset="0"/>
                <a:cs typeface="NikoshBAN" pitchFamily="2" charset="0"/>
              </a:rPr>
              <a:t>সমাধানঃ</a:t>
            </a:r>
            <a:r>
              <a:rPr lang="en-US" dirty="0" smtClean="0">
                <a:solidFill>
                  <a:srgbClr val="7030A0"/>
                </a:solidFill>
                <a:latin typeface="NikoshBAN" pitchFamily="2" charset="0"/>
                <a:cs typeface="NikoshBAN" pitchFamily="2" charset="0"/>
              </a:rPr>
              <a:t> </a:t>
            </a:r>
          </a:p>
          <a:p>
            <a:r>
              <a:rPr lang="en-US" sz="2800" dirty="0" err="1" smtClean="0">
                <a:solidFill>
                  <a:srgbClr val="7030A0"/>
                </a:solidFill>
                <a:latin typeface="NikoshBAN" pitchFamily="2" charset="0"/>
                <a:cs typeface="NikoshBAN" pitchFamily="2" charset="0"/>
              </a:rPr>
              <a:t>দেওয়া</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আছে</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মুনাফার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হার,r</a:t>
            </a:r>
            <a:r>
              <a:rPr lang="en-US" sz="2800" dirty="0" smtClean="0">
                <a:solidFill>
                  <a:srgbClr val="7030A0"/>
                </a:solidFill>
                <a:latin typeface="NikoshBAN" pitchFamily="2" charset="0"/>
                <a:cs typeface="NikoshBAN" pitchFamily="2" charset="0"/>
              </a:rPr>
              <a:t>=৫% ,</a:t>
            </a:r>
            <a:r>
              <a:rPr lang="en-US" sz="2800" dirty="0" err="1" smtClean="0">
                <a:solidFill>
                  <a:srgbClr val="7030A0"/>
                </a:solidFill>
                <a:latin typeface="NikoshBAN" pitchFamily="2" charset="0"/>
                <a:cs typeface="NikoshBAN" pitchFamily="2" charset="0"/>
              </a:rPr>
              <a:t>আসল,P</a:t>
            </a:r>
            <a:r>
              <a:rPr lang="en-US" sz="2800" dirty="0" smtClean="0">
                <a:solidFill>
                  <a:srgbClr val="7030A0"/>
                </a:solidFill>
                <a:latin typeface="NikoshBAN" pitchFamily="2" charset="0"/>
                <a:cs typeface="NikoshBAN" pitchFamily="2" charset="0"/>
              </a:rPr>
              <a:t>=৭০০০ </a:t>
            </a:r>
            <a:r>
              <a:rPr lang="en-US" sz="2800" dirty="0" err="1" smtClean="0">
                <a:solidFill>
                  <a:srgbClr val="7030A0"/>
                </a:solidFill>
                <a:latin typeface="NikoshBAN" pitchFamily="2" charset="0"/>
                <a:cs typeface="NikoshBAN" pitchFamily="2" charset="0"/>
              </a:rPr>
              <a:t>টাকা</a:t>
            </a:r>
            <a:r>
              <a:rPr lang="en-US" sz="2800" dirty="0" smtClean="0">
                <a:solidFill>
                  <a:srgbClr val="7030A0"/>
                </a:solidFill>
                <a:latin typeface="NikoshBAN" pitchFamily="2" charset="0"/>
                <a:cs typeface="NikoshBAN" pitchFamily="2" charset="0"/>
              </a:rPr>
              <a:t> , </a:t>
            </a:r>
            <a:r>
              <a:rPr lang="en-US" sz="2800" dirty="0" err="1" smtClean="0">
                <a:solidFill>
                  <a:srgbClr val="7030A0"/>
                </a:solidFill>
                <a:latin typeface="NikoshBAN" pitchFamily="2" charset="0"/>
                <a:cs typeface="NikoshBAN" pitchFamily="2" charset="0"/>
              </a:rPr>
              <a:t>সময়</a:t>
            </a:r>
            <a:r>
              <a:rPr lang="en-US" sz="2800" dirty="0" smtClean="0">
                <a:solidFill>
                  <a:srgbClr val="7030A0"/>
                </a:solidFill>
                <a:latin typeface="NikoshBAN" pitchFamily="2" charset="0"/>
                <a:cs typeface="NikoshBAN" pitchFamily="2" charset="0"/>
              </a:rPr>
              <a:t>, n=</a:t>
            </a:r>
            <a:r>
              <a:rPr lang="bn-IN" sz="2800" dirty="0" smtClean="0">
                <a:solidFill>
                  <a:srgbClr val="7030A0"/>
                </a:solidFill>
                <a:latin typeface="NikoshBAN" pitchFamily="2" charset="0"/>
                <a:cs typeface="NikoshBAN" pitchFamily="2" charset="0"/>
              </a:rPr>
              <a:t>কত ? </a:t>
            </a:r>
            <a:endParaRPr lang="en-US" sz="2800" dirty="0" smtClean="0">
              <a:solidFill>
                <a:srgbClr val="7030A0"/>
              </a:solidFill>
              <a:latin typeface="NikoshBAN" pitchFamily="2" charset="0"/>
              <a:cs typeface="NikoshBAN" pitchFamily="2" charset="0"/>
            </a:endParaRPr>
          </a:p>
          <a:p>
            <a:r>
              <a:rPr lang="en-US" sz="2800" dirty="0" err="1" smtClean="0">
                <a:solidFill>
                  <a:srgbClr val="7030A0"/>
                </a:solidFill>
                <a:latin typeface="NikoshBAN" pitchFamily="2" charset="0"/>
                <a:cs typeface="NikoshBAN" pitchFamily="2" charset="0"/>
              </a:rPr>
              <a:t>মুনাফা</a:t>
            </a:r>
            <a:r>
              <a:rPr lang="en-US" sz="2800" dirty="0" smtClean="0">
                <a:solidFill>
                  <a:srgbClr val="7030A0"/>
                </a:solidFill>
                <a:latin typeface="NikoshBAN" pitchFamily="2" charset="0"/>
                <a:cs typeface="NikoshBAN" pitchFamily="2" charset="0"/>
              </a:rPr>
              <a:t>, I</a:t>
            </a:r>
            <a:r>
              <a:rPr lang="bn-IN" sz="2800" dirty="0" smtClean="0">
                <a:solidFill>
                  <a:srgbClr val="7030A0"/>
                </a:solidFill>
                <a:latin typeface="NikoshBAN" pitchFamily="2" charset="0"/>
                <a:cs typeface="NikoshBAN" pitchFamily="2" charset="0"/>
              </a:rPr>
              <a:t>=১০৫০ টাকা </a:t>
            </a:r>
            <a:r>
              <a:rPr lang="en-US" sz="2800" dirty="0" smtClean="0">
                <a:solidFill>
                  <a:srgbClr val="7030A0"/>
                </a:solidFill>
                <a:latin typeface="NikoshBAN" pitchFamily="2" charset="0"/>
                <a:cs typeface="NikoshBAN" pitchFamily="2" charset="0"/>
              </a:rPr>
              <a:t> </a:t>
            </a:r>
          </a:p>
          <a:p>
            <a:endParaRPr lang="en-US" sz="2800" dirty="0" smtClean="0">
              <a:solidFill>
                <a:srgbClr val="7030A0"/>
              </a:solidFill>
              <a:latin typeface="NikoshBAN" pitchFamily="2" charset="0"/>
              <a:cs typeface="NikoshBAN" pitchFamily="2" charset="0"/>
            </a:endParaRPr>
          </a:p>
          <a:p>
            <a:r>
              <a:rPr lang="en-US" sz="2800" dirty="0" err="1" smtClean="0">
                <a:solidFill>
                  <a:srgbClr val="7030A0"/>
                </a:solidFill>
                <a:latin typeface="NikoshBAN" pitchFamily="2" charset="0"/>
                <a:cs typeface="NikoshBAN" pitchFamily="2" charset="0"/>
              </a:rPr>
              <a:t>আমরা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জানি</a:t>
            </a:r>
            <a:r>
              <a:rPr lang="en-US" sz="2800" dirty="0" smtClean="0">
                <a:solidFill>
                  <a:srgbClr val="7030A0"/>
                </a:solidFill>
                <a:latin typeface="NikoshBAN" pitchFamily="2" charset="0"/>
                <a:cs typeface="NikoshBAN" pitchFamily="2" charset="0"/>
              </a:rPr>
              <a:t>,</a:t>
            </a:r>
          </a:p>
          <a:p>
            <a:r>
              <a:rPr lang="en-US" sz="2800" dirty="0" smtClean="0">
                <a:solidFill>
                  <a:srgbClr val="7030A0"/>
                </a:solidFill>
                <a:latin typeface="NikoshBAN" pitchFamily="2" charset="0"/>
                <a:cs typeface="NikoshBAN" pitchFamily="2" charset="0"/>
              </a:rPr>
              <a:t>n=I/Pr</a:t>
            </a:r>
          </a:p>
          <a:p>
            <a:r>
              <a:rPr lang="en-US" sz="2800" dirty="0" smtClean="0">
                <a:solidFill>
                  <a:srgbClr val="7030A0"/>
                </a:solidFill>
                <a:latin typeface="NikoshBAN" pitchFamily="2" charset="0"/>
                <a:cs typeface="NikoshBAN" pitchFamily="2" charset="0"/>
              </a:rPr>
              <a:t>= ১০৫০/৭০০০x৫% </a:t>
            </a:r>
          </a:p>
          <a:p>
            <a:r>
              <a:rPr lang="en-US" sz="2800" dirty="0" smtClean="0">
                <a:solidFill>
                  <a:srgbClr val="7030A0"/>
                </a:solidFill>
                <a:latin typeface="NikoshBAN" pitchFamily="2" charset="0"/>
                <a:cs typeface="NikoshBAN" pitchFamily="2" charset="0"/>
              </a:rPr>
              <a:t>=১০৫০/৩৫০০০x১০০/১ </a:t>
            </a:r>
          </a:p>
          <a:p>
            <a:r>
              <a:rPr lang="en-US" sz="2800" dirty="0" smtClean="0">
                <a:solidFill>
                  <a:srgbClr val="7030A0"/>
                </a:solidFill>
                <a:latin typeface="NikoshBAN" pitchFamily="2" charset="0"/>
                <a:cs typeface="NikoshBAN" pitchFamily="2" charset="0"/>
              </a:rPr>
              <a:t>= ১০৫০০০/৩৫০০০</a:t>
            </a:r>
          </a:p>
          <a:p>
            <a:r>
              <a:rPr lang="en-US" sz="2800" dirty="0" smtClean="0">
                <a:solidFill>
                  <a:srgbClr val="7030A0"/>
                </a:solidFill>
                <a:latin typeface="NikoshBAN" pitchFamily="2" charset="0"/>
                <a:cs typeface="NikoshBAN" pitchFamily="2" charset="0"/>
              </a:rPr>
              <a:t>=৩ </a:t>
            </a:r>
            <a:r>
              <a:rPr lang="en-US" sz="2800" dirty="0" err="1" smtClean="0">
                <a:solidFill>
                  <a:srgbClr val="7030A0"/>
                </a:solidFill>
                <a:latin typeface="NikoshBAN" pitchFamily="2" charset="0"/>
                <a:cs typeface="NikoshBAN" pitchFamily="2" charset="0"/>
              </a:rPr>
              <a:t>বছর</a:t>
            </a:r>
            <a:r>
              <a:rPr lang="en-US" sz="2800" dirty="0" smtClean="0">
                <a:solidFill>
                  <a:srgbClr val="7030A0"/>
                </a:solidFill>
                <a:latin typeface="NikoshBAN" pitchFamily="2" charset="0"/>
                <a:cs typeface="NikoshBAN" pitchFamily="2" charset="0"/>
              </a:rPr>
              <a:t> (</a:t>
            </a:r>
            <a:r>
              <a:rPr lang="en-US" sz="2800" dirty="0" err="1" smtClean="0">
                <a:solidFill>
                  <a:srgbClr val="7030A0"/>
                </a:solidFill>
                <a:latin typeface="NikoshBAN" pitchFamily="2" charset="0"/>
                <a:cs typeface="NikoshBAN" pitchFamily="2" charset="0"/>
              </a:rPr>
              <a:t>উত্তর</a:t>
            </a:r>
            <a:r>
              <a:rPr lang="en-US" sz="2800" dirty="0" smtClean="0">
                <a:solidFill>
                  <a:srgbClr val="7030A0"/>
                </a:solidFill>
                <a:latin typeface="NikoshBAN" pitchFamily="2" charset="0"/>
                <a:cs typeface="NikoshBAN" pitchFamily="2" charset="0"/>
              </a:rPr>
              <a:t>)</a:t>
            </a:r>
            <a:r>
              <a:rPr lang="en-US" dirty="0" smtClean="0">
                <a:solidFill>
                  <a:srgbClr val="7030A0"/>
                </a:solidFill>
                <a:latin typeface="NikoshBAN" pitchFamily="2" charset="0"/>
                <a:cs typeface="NikoshBAN" pitchFamily="2" charset="0"/>
              </a:rPr>
              <a:t>  </a:t>
            </a:r>
            <a:endParaRPr lang="en-US" dirty="0">
              <a:solidFill>
                <a:srgbClr val="7030A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lide(fromBottom)">
                                      <p:cBhvr>
                                        <p:cTn id="10" dur="500"/>
                                        <p:tgtEl>
                                          <p:spTgt spid="2">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slide(fromBottom)">
                                      <p:cBhvr>
                                        <p:cTn id="13" dur="500"/>
                                        <p:tgtEl>
                                          <p:spTgt spid="2">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slide(fromBottom)">
                                      <p:cBhvr>
                                        <p:cTn id="16" dur="500"/>
                                        <p:tgtEl>
                                          <p:spTgt spid="2">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slide(fromBottom)">
                                      <p:cBhvr>
                                        <p:cTn id="19" dur="500"/>
                                        <p:tgtEl>
                                          <p:spTgt spid="2">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slide(fromBottom)">
                                      <p:cBhvr>
                                        <p:cTn id="22" dur="500"/>
                                        <p:tgtEl>
                                          <p:spTgt spid="2">
                                            <p:txEl>
                                              <p:pRg st="6" end="6"/>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slide(fromBottom)">
                                      <p:cBhvr>
                                        <p:cTn id="25" dur="500"/>
                                        <p:tgtEl>
                                          <p:spTgt spid="2">
                                            <p:txEl>
                                              <p:pRg st="7" end="7"/>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slide(fromBottom)">
                                      <p:cBhvr>
                                        <p:cTn id="28" dur="500"/>
                                        <p:tgtEl>
                                          <p:spTgt spid="2">
                                            <p:txEl>
                                              <p:pRg st="8" end="8"/>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slide(fromBottom)">
                                      <p:cBhvr>
                                        <p:cTn id="31" dur="500"/>
                                        <p:tgtEl>
                                          <p:spTgt spid="2">
                                            <p:txEl>
                                              <p:pRg st="9" end="9"/>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slide(fromBottom)">
                                      <p:cBhvr>
                                        <p:cTn id="34" dur="500"/>
                                        <p:tgtEl>
                                          <p:spTgt spid="2">
                                            <p:txEl>
                                              <p:pRg st="10" end="10"/>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slide(fromBottom)">
                                      <p:cBhvr>
                                        <p:cTn id="3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7391400" cy="6524863"/>
          </a:xfrm>
          <a:prstGeom prst="rect">
            <a:avLst/>
          </a:prstGeom>
          <a:noFill/>
        </p:spPr>
        <p:txBody>
          <a:bodyPr wrap="square" rtlCol="0">
            <a:spAutoFit/>
          </a:bodyPr>
          <a:lstStyle/>
          <a:p>
            <a:r>
              <a:rPr lang="en-US" sz="2000" b="1" dirty="0" err="1" smtClean="0">
                <a:solidFill>
                  <a:srgbClr val="0070C0"/>
                </a:solidFill>
                <a:latin typeface="NikoshBAN" pitchFamily="2" charset="0"/>
                <a:cs typeface="NikoshBAN" pitchFamily="2" charset="0"/>
              </a:rPr>
              <a:t>একটি</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দ্রব্য</a:t>
            </a:r>
            <a:r>
              <a:rPr lang="en-US" sz="2000" b="1" dirty="0" smtClean="0">
                <a:solidFill>
                  <a:srgbClr val="0070C0"/>
                </a:solidFill>
                <a:latin typeface="NikoshBAN" pitchFamily="2" charset="0"/>
                <a:cs typeface="NikoshBAN" pitchFamily="2" charset="0"/>
              </a:rPr>
              <a:t> ৮% </a:t>
            </a:r>
            <a:r>
              <a:rPr lang="en-US" sz="2000" b="1" dirty="0" err="1" smtClean="0">
                <a:solidFill>
                  <a:srgbClr val="0070C0"/>
                </a:solidFill>
                <a:latin typeface="NikoshBAN" pitchFamily="2" charset="0"/>
                <a:cs typeface="NikoshBAN" pitchFamily="2" charset="0"/>
              </a:rPr>
              <a:t>ক্ষতিতে</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বিক্রয়</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করা</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হলো।দ্রব্যটি</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আরও</a:t>
            </a:r>
            <a:r>
              <a:rPr lang="en-US" sz="2000" b="1" dirty="0" smtClean="0">
                <a:solidFill>
                  <a:srgbClr val="0070C0"/>
                </a:solidFill>
                <a:latin typeface="NikoshBAN" pitchFamily="2" charset="0"/>
                <a:cs typeface="NikoshBAN" pitchFamily="2" charset="0"/>
              </a:rPr>
              <a:t> ৮০০ </a:t>
            </a:r>
            <a:r>
              <a:rPr lang="en-US" sz="2000" b="1" dirty="0" err="1" smtClean="0">
                <a:solidFill>
                  <a:srgbClr val="0070C0"/>
                </a:solidFill>
                <a:latin typeface="NikoshBAN" pitchFamily="2" charset="0"/>
                <a:cs typeface="NikoshBAN" pitchFamily="2" charset="0"/>
              </a:rPr>
              <a:t>টাকা</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বেশি</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মূল্যে</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বিক্রয়</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করলে</a:t>
            </a:r>
            <a:r>
              <a:rPr lang="en-US" sz="2000" b="1" dirty="0" smtClean="0">
                <a:solidFill>
                  <a:srgbClr val="0070C0"/>
                </a:solidFill>
                <a:latin typeface="NikoshBAN" pitchFamily="2" charset="0"/>
                <a:cs typeface="NikoshBAN" pitchFamily="2" charset="0"/>
              </a:rPr>
              <a:t> ৮% </a:t>
            </a:r>
            <a:r>
              <a:rPr lang="en-US" sz="2000" b="1" dirty="0" err="1" smtClean="0">
                <a:solidFill>
                  <a:srgbClr val="0070C0"/>
                </a:solidFill>
                <a:latin typeface="NikoshBAN" pitchFamily="2" charset="0"/>
                <a:cs typeface="NikoshBAN" pitchFamily="2" charset="0"/>
              </a:rPr>
              <a:t>লাভ</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হতো</a:t>
            </a:r>
            <a:r>
              <a:rPr lang="en-US" sz="2000" b="1" dirty="0" smtClean="0">
                <a:solidFill>
                  <a:srgbClr val="0070C0"/>
                </a:solidFill>
                <a:latin typeface="NikoshBAN" pitchFamily="2" charset="0"/>
                <a:cs typeface="NikoshBAN" pitchFamily="2" charset="0"/>
              </a:rPr>
              <a:t> । </a:t>
            </a:r>
            <a:r>
              <a:rPr lang="en-US" sz="2000" b="1" dirty="0" err="1" smtClean="0">
                <a:solidFill>
                  <a:srgbClr val="0070C0"/>
                </a:solidFill>
                <a:latin typeface="NikoshBAN" pitchFamily="2" charset="0"/>
                <a:cs typeface="NikoshBAN" pitchFamily="2" charset="0"/>
              </a:rPr>
              <a:t>বার্ষিক</a:t>
            </a:r>
            <a:r>
              <a:rPr lang="en-US" sz="2000" b="1" dirty="0" smtClean="0">
                <a:solidFill>
                  <a:srgbClr val="0070C0"/>
                </a:solidFill>
                <a:latin typeface="NikoshBAN" pitchFamily="2" charset="0"/>
                <a:cs typeface="NikoshBAN" pitchFamily="2" charset="0"/>
              </a:rPr>
              <a:t> ৬% </a:t>
            </a:r>
            <a:r>
              <a:rPr lang="en-US" sz="2000" b="1" dirty="0" err="1" smtClean="0">
                <a:solidFill>
                  <a:srgbClr val="0070C0"/>
                </a:solidFill>
                <a:latin typeface="NikoshBAN" pitchFamily="2" charset="0"/>
                <a:cs typeface="NikoshBAN" pitchFamily="2" charset="0"/>
              </a:rPr>
              <a:t>মুনাফায়</a:t>
            </a:r>
            <a:r>
              <a:rPr lang="en-US" sz="2000" b="1" dirty="0" smtClean="0">
                <a:solidFill>
                  <a:srgbClr val="0070C0"/>
                </a:solidFill>
                <a:latin typeface="NikoshBAN" pitchFamily="2" charset="0"/>
                <a:cs typeface="NikoshBAN" pitchFamily="2" charset="0"/>
              </a:rPr>
              <a:t> ২ </a:t>
            </a:r>
            <a:r>
              <a:rPr lang="en-US" sz="2000" b="1" dirty="0" err="1" smtClean="0">
                <a:solidFill>
                  <a:srgbClr val="0070C0"/>
                </a:solidFill>
                <a:latin typeface="NikoshBAN" pitchFamily="2" charset="0"/>
                <a:cs typeface="NikoshBAN" pitchFamily="2" charset="0"/>
              </a:rPr>
              <a:t>বছরের</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জন্য</a:t>
            </a:r>
            <a:r>
              <a:rPr lang="en-US" sz="2000" b="1" dirty="0" smtClean="0">
                <a:solidFill>
                  <a:srgbClr val="0070C0"/>
                </a:solidFill>
                <a:latin typeface="NikoshBAN" pitchFamily="2" charset="0"/>
                <a:cs typeface="NikoshBAN" pitchFamily="2" charset="0"/>
              </a:rPr>
              <a:t> ৬০০০ </a:t>
            </a:r>
            <a:r>
              <a:rPr lang="en-US" sz="2000" b="1" dirty="0" err="1" smtClean="0">
                <a:solidFill>
                  <a:srgbClr val="0070C0"/>
                </a:solidFill>
                <a:latin typeface="NikoshBAN" pitchFamily="2" charset="0"/>
                <a:cs typeface="NikoshBAN" pitchFamily="2" charset="0"/>
              </a:rPr>
              <a:t>টাকা</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ব্যাংকে</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জমা</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রাখা</a:t>
            </a:r>
            <a:r>
              <a:rPr lang="en-US" sz="2000" b="1" dirty="0" smtClean="0">
                <a:solidFill>
                  <a:srgbClr val="0070C0"/>
                </a:solidFill>
                <a:latin typeface="NikoshBAN" pitchFamily="2" charset="0"/>
                <a:cs typeface="NikoshBAN" pitchFamily="2" charset="0"/>
              </a:rPr>
              <a:t> </a:t>
            </a:r>
            <a:r>
              <a:rPr lang="en-US" sz="2000" b="1" dirty="0" err="1" smtClean="0">
                <a:solidFill>
                  <a:srgbClr val="0070C0"/>
                </a:solidFill>
                <a:latin typeface="NikoshBAN" pitchFamily="2" charset="0"/>
                <a:cs typeface="NikoshBAN" pitchFamily="2" charset="0"/>
              </a:rPr>
              <a:t>হলো</a:t>
            </a:r>
            <a:r>
              <a:rPr lang="en-US" sz="2000" b="1" dirty="0" smtClean="0">
                <a:solidFill>
                  <a:srgbClr val="0070C0"/>
                </a:solidFill>
                <a:latin typeface="NikoshBAN" pitchFamily="2" charset="0"/>
                <a:cs typeface="NikoshBAN" pitchFamily="2" charset="0"/>
              </a:rPr>
              <a:t>। </a:t>
            </a:r>
          </a:p>
          <a:p>
            <a:r>
              <a:rPr lang="en-US" dirty="0" smtClean="0">
                <a:solidFill>
                  <a:srgbClr val="0070C0"/>
                </a:solidFill>
                <a:latin typeface="NikoshBAN" pitchFamily="2" charset="0"/>
                <a:cs typeface="NikoshBAN" pitchFamily="2" charset="0"/>
              </a:rPr>
              <a:t>(ক) </a:t>
            </a:r>
            <a:r>
              <a:rPr lang="en-US" dirty="0" err="1" smtClean="0">
                <a:solidFill>
                  <a:srgbClr val="0070C0"/>
                </a:solidFill>
                <a:latin typeface="NikoshBAN" pitchFamily="2" charset="0"/>
                <a:cs typeface="NikoshBAN" pitchFamily="2" charset="0"/>
              </a:rPr>
              <a:t>বার্ষিক</a:t>
            </a:r>
            <a:r>
              <a:rPr lang="en-US" dirty="0" smtClean="0">
                <a:solidFill>
                  <a:srgbClr val="0070C0"/>
                </a:solidFill>
                <a:latin typeface="NikoshBAN" pitchFamily="2" charset="0"/>
                <a:cs typeface="NikoshBAN" pitchFamily="2" charset="0"/>
              </a:rPr>
              <a:t> ৫% </a:t>
            </a:r>
            <a:r>
              <a:rPr lang="en-US" dirty="0" err="1" smtClean="0">
                <a:solidFill>
                  <a:srgbClr val="0070C0"/>
                </a:solidFill>
                <a:latin typeface="NikoshBAN" pitchFamily="2" charset="0"/>
                <a:cs typeface="NikoshBAN" pitchFamily="2" charset="0"/>
              </a:rPr>
              <a:t>হারে</a:t>
            </a:r>
            <a:r>
              <a:rPr lang="en-US" dirty="0" smtClean="0">
                <a:solidFill>
                  <a:srgbClr val="0070C0"/>
                </a:solidFill>
                <a:latin typeface="NikoshBAN" pitchFamily="2" charset="0"/>
                <a:cs typeface="NikoshBAN" pitchFamily="2" charset="0"/>
              </a:rPr>
              <a:t> ৭০০০ </a:t>
            </a:r>
            <a:r>
              <a:rPr lang="en-US" dirty="0" err="1" smtClean="0">
                <a:solidFill>
                  <a:srgbClr val="0070C0"/>
                </a:solidFill>
                <a:latin typeface="NikoshBAN" pitchFamily="2" charset="0"/>
                <a:cs typeface="NikoshBAN" pitchFamily="2" charset="0"/>
              </a:rPr>
              <a:t>টাকার</a:t>
            </a:r>
            <a:r>
              <a:rPr lang="en-US" dirty="0" smtClean="0">
                <a:solidFill>
                  <a:srgbClr val="0070C0"/>
                </a:solidFill>
                <a:latin typeface="NikoshBAN" pitchFamily="2" charset="0"/>
                <a:cs typeface="NikoshBAN" pitchFamily="2" charset="0"/>
              </a:rPr>
              <a:t> ৩ </a:t>
            </a:r>
            <a:r>
              <a:rPr lang="en-US" dirty="0" err="1" smtClean="0">
                <a:solidFill>
                  <a:srgbClr val="0070C0"/>
                </a:solidFill>
                <a:latin typeface="NikoshBAN" pitchFamily="2" charset="0"/>
                <a:cs typeface="NikoshBAN" pitchFamily="2" charset="0"/>
              </a:rPr>
              <a:t>বছরের</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সরল</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মুনাফা</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কত</a:t>
            </a:r>
            <a:r>
              <a:rPr lang="en-US" dirty="0" smtClean="0">
                <a:solidFill>
                  <a:srgbClr val="0070C0"/>
                </a:solidFill>
                <a:latin typeface="NikoshBAN" pitchFamily="2" charset="0"/>
                <a:cs typeface="NikoshBAN" pitchFamily="2" charset="0"/>
              </a:rPr>
              <a:t>?</a:t>
            </a:r>
          </a:p>
          <a:p>
            <a:r>
              <a:rPr lang="en-US" dirty="0" smtClean="0">
                <a:solidFill>
                  <a:srgbClr val="0070C0"/>
                </a:solidFill>
                <a:latin typeface="NikoshBAN" pitchFamily="2" charset="0"/>
                <a:cs typeface="NikoshBAN" pitchFamily="2" charset="0"/>
              </a:rPr>
              <a:t>(খ) </a:t>
            </a:r>
            <a:r>
              <a:rPr lang="en-US" dirty="0" err="1" smtClean="0">
                <a:solidFill>
                  <a:srgbClr val="0070C0"/>
                </a:solidFill>
                <a:latin typeface="NikoshBAN" pitchFamily="2" charset="0"/>
                <a:cs typeface="NikoshBAN" pitchFamily="2" charset="0"/>
              </a:rPr>
              <a:t>দ্রব্যটির</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ক্রয়মূল্য</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নির্ণয়</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কর</a:t>
            </a:r>
            <a:r>
              <a:rPr lang="en-US" dirty="0" smtClean="0">
                <a:solidFill>
                  <a:srgbClr val="0070C0"/>
                </a:solidFill>
                <a:latin typeface="NikoshBAN" pitchFamily="2" charset="0"/>
                <a:cs typeface="NikoshBAN" pitchFamily="2" charset="0"/>
              </a:rPr>
              <a:t>।</a:t>
            </a:r>
          </a:p>
          <a:p>
            <a:r>
              <a:rPr lang="en-US" dirty="0" smtClean="0">
                <a:solidFill>
                  <a:srgbClr val="0070C0"/>
                </a:solidFill>
                <a:latin typeface="NikoshBAN" pitchFamily="2" charset="0"/>
                <a:cs typeface="NikoshBAN" pitchFamily="2" charset="0"/>
              </a:rPr>
              <a:t>(গ) </a:t>
            </a:r>
            <a:r>
              <a:rPr lang="en-US" dirty="0" err="1" smtClean="0">
                <a:solidFill>
                  <a:srgbClr val="0070C0"/>
                </a:solidFill>
                <a:latin typeface="NikoshBAN" pitchFamily="2" charset="0"/>
                <a:cs typeface="NikoshBAN" pitchFamily="2" charset="0"/>
              </a:rPr>
              <a:t>চক্রবৃদ্ধি</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মুনাফা</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নির্ণয়</a:t>
            </a:r>
            <a:r>
              <a:rPr lang="en-US" dirty="0" smtClean="0">
                <a:solidFill>
                  <a:srgbClr val="0070C0"/>
                </a:solidFill>
                <a:latin typeface="NikoshBAN" pitchFamily="2" charset="0"/>
                <a:cs typeface="NikoshBAN" pitchFamily="2" charset="0"/>
              </a:rPr>
              <a:t> </a:t>
            </a:r>
            <a:r>
              <a:rPr lang="en-US" dirty="0" err="1" smtClean="0">
                <a:solidFill>
                  <a:srgbClr val="0070C0"/>
                </a:solidFill>
                <a:latin typeface="NikoshBAN" pitchFamily="2" charset="0"/>
                <a:cs typeface="NikoshBAN" pitchFamily="2" charset="0"/>
              </a:rPr>
              <a:t>কর</a:t>
            </a:r>
            <a:r>
              <a:rPr lang="en-US" dirty="0" smtClean="0">
                <a:solidFill>
                  <a:srgbClr val="0070C0"/>
                </a:solidFill>
                <a:latin typeface="NikoshBAN" pitchFamily="2" charset="0"/>
                <a:cs typeface="NikoshBAN" pitchFamily="2" charset="0"/>
              </a:rPr>
              <a:t>।</a:t>
            </a:r>
          </a:p>
          <a:p>
            <a:r>
              <a:rPr lang="en-US" dirty="0" smtClean="0">
                <a:solidFill>
                  <a:srgbClr val="7030A0"/>
                </a:solidFill>
                <a:latin typeface="NikoshBAN" pitchFamily="2" charset="0"/>
                <a:cs typeface="NikoshBAN" pitchFamily="2" charset="0"/>
              </a:rPr>
              <a:t>(ক) </a:t>
            </a:r>
            <a:r>
              <a:rPr lang="en-US" dirty="0" err="1" smtClean="0">
                <a:solidFill>
                  <a:srgbClr val="7030A0"/>
                </a:solidFill>
                <a:latin typeface="NikoshBAN" pitchFamily="2" charset="0"/>
                <a:cs typeface="NikoshBAN" pitchFamily="2" charset="0"/>
              </a:rPr>
              <a:t>সমাধানঃ</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দেওয়া</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আছে</a:t>
            </a:r>
            <a:r>
              <a:rPr lang="en-US" dirty="0" smtClean="0">
                <a:solidFill>
                  <a:srgbClr val="7030A0"/>
                </a:solidFill>
                <a:latin typeface="NikoshBAN" pitchFamily="2" charset="0"/>
                <a:cs typeface="NikoshBAN" pitchFamily="2" charset="0"/>
              </a:rPr>
              <a:t>, r=৫%,P=৭০০০ </a:t>
            </a:r>
            <a:r>
              <a:rPr lang="en-US" dirty="0" err="1" smtClean="0">
                <a:solidFill>
                  <a:srgbClr val="7030A0"/>
                </a:solidFill>
                <a:latin typeface="NikoshBAN" pitchFamily="2" charset="0"/>
                <a:cs typeface="NikoshBAN" pitchFamily="2" charset="0"/>
              </a:rPr>
              <a:t>টাকা,n</a:t>
            </a:r>
            <a:r>
              <a:rPr lang="en-US" dirty="0" smtClean="0">
                <a:solidFill>
                  <a:srgbClr val="7030A0"/>
                </a:solidFill>
                <a:latin typeface="NikoshBAN" pitchFamily="2" charset="0"/>
                <a:cs typeface="NikoshBAN" pitchFamily="2" charset="0"/>
              </a:rPr>
              <a:t>=৩ </a:t>
            </a:r>
            <a:r>
              <a:rPr lang="en-US" dirty="0" err="1" smtClean="0">
                <a:solidFill>
                  <a:srgbClr val="7030A0"/>
                </a:solidFill>
                <a:latin typeface="NikoshBAN" pitchFamily="2" charset="0"/>
                <a:cs typeface="NikoshBAN" pitchFamily="2" charset="0"/>
              </a:rPr>
              <a:t>বছর,I</a:t>
            </a:r>
            <a:r>
              <a:rPr lang="en-US" dirty="0" smtClean="0">
                <a:solidFill>
                  <a:srgbClr val="7030A0"/>
                </a:solidFill>
                <a:latin typeface="NikoshBAN" pitchFamily="2" charset="0"/>
                <a:cs typeface="NikoshBAN" pitchFamily="2" charset="0"/>
              </a:rPr>
              <a:t>=</a:t>
            </a:r>
            <a:r>
              <a:rPr lang="en-US" dirty="0" err="1" smtClean="0">
                <a:solidFill>
                  <a:srgbClr val="7030A0"/>
                </a:solidFill>
                <a:latin typeface="NikoshBAN" pitchFamily="2" charset="0"/>
                <a:cs typeface="NikoshBAN" pitchFamily="2" charset="0"/>
              </a:rPr>
              <a:t>কত</a:t>
            </a:r>
            <a:r>
              <a:rPr lang="en-US" dirty="0" smtClean="0">
                <a:solidFill>
                  <a:srgbClr val="7030A0"/>
                </a:solidFill>
                <a:latin typeface="NikoshBAN" pitchFamily="2" charset="0"/>
                <a:cs typeface="NikoshBAN" pitchFamily="2" charset="0"/>
              </a:rPr>
              <a:t> ?</a:t>
            </a:r>
          </a:p>
          <a:p>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আমরা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জানি</a:t>
            </a:r>
            <a:r>
              <a:rPr lang="en-US" dirty="0" smtClean="0">
                <a:solidFill>
                  <a:srgbClr val="7030A0"/>
                </a:solidFill>
                <a:latin typeface="NikoshBAN" pitchFamily="2" charset="0"/>
                <a:cs typeface="NikoshBAN" pitchFamily="2" charset="0"/>
              </a:rPr>
              <a:t>, I=</a:t>
            </a:r>
            <a:r>
              <a:rPr lang="en-US" dirty="0" err="1" smtClean="0">
                <a:solidFill>
                  <a:srgbClr val="7030A0"/>
                </a:solidFill>
                <a:latin typeface="NikoshBAN" pitchFamily="2" charset="0"/>
                <a:cs typeface="NikoshBAN" pitchFamily="2" charset="0"/>
              </a:rPr>
              <a:t>Pnr</a:t>
            </a:r>
            <a:endParaRPr lang="en-US" dirty="0" smtClean="0">
              <a:solidFill>
                <a:srgbClr val="7030A0"/>
              </a:solidFill>
              <a:latin typeface="NikoshBAN" pitchFamily="2" charset="0"/>
              <a:cs typeface="NikoshBAN" pitchFamily="2" charset="0"/>
            </a:endParaRPr>
          </a:p>
          <a:p>
            <a:r>
              <a:rPr lang="en-US" dirty="0" smtClean="0">
                <a:solidFill>
                  <a:srgbClr val="7030A0"/>
                </a:solidFill>
                <a:latin typeface="NikoshBAN" pitchFamily="2" charset="0"/>
                <a:cs typeface="NikoshBAN" pitchFamily="2" charset="0"/>
              </a:rPr>
              <a:t>=7000x৩x৫%</a:t>
            </a:r>
          </a:p>
          <a:p>
            <a:r>
              <a:rPr lang="en-US" dirty="0" smtClean="0">
                <a:solidFill>
                  <a:srgbClr val="7030A0"/>
                </a:solidFill>
                <a:latin typeface="NikoshBAN" pitchFamily="2" charset="0"/>
                <a:cs typeface="NikoshBAN" pitchFamily="2" charset="0"/>
              </a:rPr>
              <a:t>=১০৫০০০/১০০ </a:t>
            </a:r>
          </a:p>
          <a:p>
            <a:r>
              <a:rPr lang="en-US" dirty="0" smtClean="0">
                <a:solidFill>
                  <a:srgbClr val="7030A0"/>
                </a:solidFill>
                <a:latin typeface="NikoshBAN" pitchFamily="2" charset="0"/>
                <a:cs typeface="NikoshBAN" pitchFamily="2" charset="0"/>
              </a:rPr>
              <a:t>=১০৫০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a:t>
            </a:r>
            <a:r>
              <a:rPr lang="en-US" dirty="0" err="1" smtClean="0">
                <a:solidFill>
                  <a:srgbClr val="7030A0"/>
                </a:solidFill>
                <a:latin typeface="NikoshBAN" pitchFamily="2" charset="0"/>
                <a:cs typeface="NikoshBAN" pitchFamily="2" charset="0"/>
              </a:rPr>
              <a:t>উত্তর</a:t>
            </a:r>
            <a:r>
              <a:rPr lang="en-US" dirty="0" smtClean="0">
                <a:solidFill>
                  <a:srgbClr val="7030A0"/>
                </a:solidFill>
                <a:latin typeface="NikoshBAN" pitchFamily="2" charset="0"/>
                <a:cs typeface="NikoshBAN" pitchFamily="2" charset="0"/>
              </a:rPr>
              <a:t>) </a:t>
            </a:r>
          </a:p>
          <a:p>
            <a:r>
              <a:rPr lang="en-US" dirty="0" smtClean="0">
                <a:latin typeface="NikoshBAN" pitchFamily="2" charset="0"/>
                <a:cs typeface="NikoshBAN" pitchFamily="2" charset="0"/>
              </a:rPr>
              <a:t>(</a:t>
            </a:r>
            <a:r>
              <a:rPr lang="en-US" dirty="0" smtClean="0">
                <a:solidFill>
                  <a:srgbClr val="00B0F0"/>
                </a:solidFill>
                <a:latin typeface="NikoshBAN" pitchFamily="2" charset="0"/>
                <a:cs typeface="NikoshBAN" pitchFamily="2" charset="0"/>
              </a:rPr>
              <a:t>খ)</a:t>
            </a:r>
            <a:r>
              <a:rPr lang="en-US" dirty="0" err="1" smtClean="0">
                <a:solidFill>
                  <a:srgbClr val="00B0F0"/>
                </a:solidFill>
                <a:latin typeface="NikoshBAN" pitchFamily="2" charset="0"/>
                <a:cs typeface="NikoshBAN" pitchFamily="2" charset="0"/>
              </a:rPr>
              <a:t>সমাধানঃ</a:t>
            </a:r>
            <a:r>
              <a:rPr lang="en-US" dirty="0" smtClean="0">
                <a:solidFill>
                  <a:srgbClr val="00B0F0"/>
                </a:solidFill>
                <a:latin typeface="NikoshBAN" pitchFamily="2" charset="0"/>
                <a:cs typeface="NikoshBAN" pitchFamily="2" charset="0"/>
              </a:rPr>
              <a:t> ৮% </a:t>
            </a:r>
            <a:r>
              <a:rPr lang="en-US" dirty="0" err="1" smtClean="0">
                <a:solidFill>
                  <a:srgbClr val="00B0F0"/>
                </a:solidFill>
                <a:latin typeface="NikoshBAN" pitchFamily="2" charset="0"/>
                <a:cs typeface="NikoshBAN" pitchFamily="2" charset="0"/>
              </a:rPr>
              <a:t>ক্ষতিতে</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(১০০-৮) </a:t>
            </a:r>
            <a:r>
              <a:rPr lang="en-US" dirty="0" err="1" smtClean="0">
                <a:solidFill>
                  <a:srgbClr val="00B0F0"/>
                </a:solidFill>
                <a:latin typeface="NikoshBAN" pitchFamily="2" charset="0"/>
                <a:cs typeface="NikoshBAN" pitchFamily="2" charset="0"/>
              </a:rPr>
              <a:t>তাকা</a:t>
            </a:r>
            <a:r>
              <a:rPr lang="en-US" dirty="0" smtClean="0">
                <a:solidFill>
                  <a:srgbClr val="00B0F0"/>
                </a:solidFill>
                <a:latin typeface="NikoshBAN" pitchFamily="2" charset="0"/>
                <a:cs typeface="NikoshBAN" pitchFamily="2" charset="0"/>
              </a:rPr>
              <a:t>=৯২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এবং৮% </a:t>
            </a:r>
            <a:r>
              <a:rPr lang="en-US" dirty="0" err="1" smtClean="0">
                <a:solidFill>
                  <a:srgbClr val="00B0F0"/>
                </a:solidFill>
                <a:latin typeface="NikoshBAN" pitchFamily="2" charset="0"/>
                <a:cs typeface="NikoshBAN" pitchFamily="2" charset="0"/>
              </a:rPr>
              <a:t>লাভে</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(১০০+৮) </a:t>
            </a:r>
            <a:r>
              <a:rPr lang="en-US" dirty="0" err="1" smtClean="0">
                <a:solidFill>
                  <a:srgbClr val="00B0F0"/>
                </a:solidFill>
                <a:latin typeface="NikoshBAN" pitchFamily="2" charset="0"/>
                <a:cs typeface="NikoshBAN" pitchFamily="2" charset="0"/>
              </a:rPr>
              <a:t>তাকা</a:t>
            </a:r>
            <a:r>
              <a:rPr lang="en-US" dirty="0" smtClean="0">
                <a:solidFill>
                  <a:srgbClr val="00B0F0"/>
                </a:solidFill>
                <a:latin typeface="NikoshBAN" pitchFamily="2" charset="0"/>
                <a:cs typeface="NikoshBAN" pitchFamily="2" charset="0"/>
              </a:rPr>
              <a:t>=১০৮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 </a:t>
            </a:r>
            <a:r>
              <a:rPr lang="en-US" dirty="0" err="1" smtClean="0">
                <a:solidFill>
                  <a:srgbClr val="00B0F0"/>
                </a:solidFill>
                <a:latin typeface="NikoshBAN" pitchFamily="2" charset="0"/>
                <a:cs typeface="NikoshBAN" pitchFamily="2" charset="0"/>
              </a:rPr>
              <a:t>অতএব</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বেশি</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(১০৮-৯২)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১৬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err="1" smtClean="0">
                <a:solidFill>
                  <a:srgbClr val="00B0F0"/>
                </a:solidFill>
                <a:latin typeface="NikoshBAN" pitchFamily="2" charset="0"/>
                <a:cs typeface="NikoshBAN" pitchFamily="2" charset="0"/>
              </a:rPr>
              <a:t>বেশি</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১৬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হলে</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১০০ </a:t>
            </a:r>
            <a:r>
              <a:rPr lang="en-US" dirty="0" err="1" smtClean="0">
                <a:solidFill>
                  <a:srgbClr val="00B0F0"/>
                </a:solidFill>
                <a:latin typeface="NikoshBAN" pitchFamily="2" charset="0"/>
                <a:cs typeface="NikoshBAN" pitchFamily="2" charset="0"/>
              </a:rPr>
              <a:t>টাকা</a:t>
            </a:r>
            <a:endParaRPr lang="en-US" dirty="0" smtClean="0">
              <a:solidFill>
                <a:srgbClr val="00B0F0"/>
              </a:solidFill>
              <a:latin typeface="NikoshBAN" pitchFamily="2" charset="0"/>
              <a:cs typeface="NikoshBAN" pitchFamily="2" charset="0"/>
            </a:endParaRPr>
          </a:p>
          <a:p>
            <a:r>
              <a:rPr lang="en-US" dirty="0" err="1" smtClean="0">
                <a:solidFill>
                  <a:srgbClr val="00B0F0"/>
                </a:solidFill>
                <a:latin typeface="NikoshBAN" pitchFamily="2" charset="0"/>
                <a:cs typeface="NikoshBAN" pitchFamily="2" charset="0"/>
              </a:rPr>
              <a:t>অতএব</a:t>
            </a:r>
            <a:r>
              <a:rPr lang="en-US" dirty="0" smtClean="0">
                <a:solidFill>
                  <a:srgbClr val="00B0F0"/>
                </a:solidFill>
                <a:latin typeface="NikoshBAN" pitchFamily="2" charset="0"/>
                <a:cs typeface="NikoshBAN" pitchFamily="2" charset="0"/>
              </a:rPr>
              <a:t> , ,,  ,,      ১  ,,       ,,       ,,        ১০০/১৬  </a:t>
            </a:r>
            <a:r>
              <a:rPr lang="en-US" dirty="0" err="1" smtClean="0">
                <a:solidFill>
                  <a:srgbClr val="00B0F0"/>
                </a:solidFill>
                <a:latin typeface="NikoshBAN" pitchFamily="2" charset="0"/>
                <a:cs typeface="NikoshBAN" pitchFamily="2" charset="0"/>
              </a:rPr>
              <a:t>টাকা</a:t>
            </a:r>
            <a:endParaRPr lang="en-US" dirty="0" smtClean="0">
              <a:solidFill>
                <a:srgbClr val="00B0F0"/>
              </a:solidFill>
              <a:latin typeface="NikoshBAN" pitchFamily="2" charset="0"/>
              <a:cs typeface="NikoshBAN" pitchFamily="2" charset="0"/>
            </a:endParaRPr>
          </a:p>
          <a:p>
            <a:r>
              <a:rPr lang="en-US" dirty="0" err="1" smtClean="0">
                <a:solidFill>
                  <a:srgbClr val="00B0F0"/>
                </a:solidFill>
                <a:latin typeface="NikoshBAN" pitchFamily="2" charset="0"/>
                <a:cs typeface="NikoshBAN" pitchFamily="2" charset="0"/>
              </a:rPr>
              <a:t>অতএব</a:t>
            </a:r>
            <a:r>
              <a:rPr lang="en-US" dirty="0" smtClean="0">
                <a:solidFill>
                  <a:srgbClr val="00B0F0"/>
                </a:solidFill>
                <a:latin typeface="NikoshBAN" pitchFamily="2" charset="0"/>
                <a:cs typeface="NikoshBAN" pitchFamily="2" charset="0"/>
              </a:rPr>
              <a:t> ,   ,,   ,,    ৮০০  ,,    ,,      ,,         (১০০/১৬ x৮০০)</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smtClean="0">
                <a:solidFill>
                  <a:srgbClr val="00B0F0"/>
                </a:solidFill>
                <a:latin typeface="NikoshBAN" pitchFamily="2" charset="0"/>
                <a:cs typeface="NikoshBAN" pitchFamily="2" charset="0"/>
              </a:rPr>
              <a:t>                                                           = ৫০০০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উত্তর</a:t>
            </a:r>
            <a:r>
              <a:rPr lang="en-US" dirty="0" smtClean="0">
                <a:latin typeface="NikoshBAN" pitchFamily="2" charset="0"/>
                <a:cs typeface="NikoshBAN" pitchFamily="2" charset="0"/>
              </a:rPr>
              <a:t>)</a:t>
            </a:r>
          </a:p>
          <a:p>
            <a:r>
              <a:rPr lang="en-US" dirty="0" smtClean="0">
                <a:latin typeface="NikoshBAN" pitchFamily="2" charset="0"/>
                <a:cs typeface="NikoshBAN" pitchFamily="2" charset="0"/>
              </a:rPr>
              <a:t>(</a:t>
            </a:r>
            <a:r>
              <a:rPr lang="en-US" dirty="0" smtClean="0">
                <a:solidFill>
                  <a:srgbClr val="FF0000"/>
                </a:solidFill>
                <a:latin typeface="NikoshBAN" pitchFamily="2" charset="0"/>
                <a:cs typeface="NikoshBAN" pitchFamily="2" charset="0"/>
              </a:rPr>
              <a:t>গ) </a:t>
            </a:r>
            <a:r>
              <a:rPr lang="en-US" dirty="0" err="1" smtClean="0">
                <a:solidFill>
                  <a:srgbClr val="FF0000"/>
                </a:solidFill>
                <a:latin typeface="NikoshBAN" pitchFamily="2" charset="0"/>
                <a:cs typeface="NikoshBAN" pitchFamily="2" charset="0"/>
              </a:rPr>
              <a:t>দেওয়া</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আছে</a:t>
            </a:r>
            <a:r>
              <a:rPr lang="en-US" dirty="0" smtClean="0">
                <a:solidFill>
                  <a:srgbClr val="FF0000"/>
                </a:solidFill>
                <a:latin typeface="NikoshBAN" pitchFamily="2" charset="0"/>
                <a:cs typeface="NikoshBAN" pitchFamily="2" charset="0"/>
              </a:rPr>
              <a:t>, r=৬% ,P=৬০০০ </a:t>
            </a:r>
            <a:r>
              <a:rPr lang="en-US" dirty="0" err="1" smtClean="0">
                <a:solidFill>
                  <a:srgbClr val="FF0000"/>
                </a:solidFill>
                <a:latin typeface="NikoshBAN" pitchFamily="2" charset="0"/>
                <a:cs typeface="NikoshBAN" pitchFamily="2" charset="0"/>
              </a:rPr>
              <a:t>টাকা</a:t>
            </a:r>
            <a:r>
              <a:rPr lang="en-US" dirty="0" smtClean="0">
                <a:solidFill>
                  <a:srgbClr val="FF0000"/>
                </a:solidFill>
                <a:latin typeface="NikoshBAN" pitchFamily="2" charset="0"/>
                <a:cs typeface="NikoshBAN" pitchFamily="2" charset="0"/>
              </a:rPr>
              <a:t> ,n=২ </a:t>
            </a:r>
            <a:r>
              <a:rPr lang="en-US" dirty="0" err="1" smtClean="0">
                <a:solidFill>
                  <a:srgbClr val="FF0000"/>
                </a:solidFill>
                <a:latin typeface="NikoshBAN" pitchFamily="2" charset="0"/>
                <a:cs typeface="NikoshBAN" pitchFamily="2" charset="0"/>
              </a:rPr>
              <a:t>বছর</a:t>
            </a:r>
            <a:r>
              <a:rPr lang="en-US" dirty="0" smtClean="0">
                <a:solidFill>
                  <a:srgbClr val="FF0000"/>
                </a:solidFill>
                <a:latin typeface="NikoshBAN" pitchFamily="2" charset="0"/>
                <a:cs typeface="NikoshBAN" pitchFamily="2" charset="0"/>
              </a:rPr>
              <a:t> </a:t>
            </a:r>
          </a:p>
          <a:p>
            <a:r>
              <a:rPr lang="en-US" dirty="0" err="1" smtClean="0">
                <a:solidFill>
                  <a:srgbClr val="FF0000"/>
                </a:solidFill>
                <a:latin typeface="NikoshBAN" pitchFamily="2" charset="0"/>
                <a:cs typeface="NikoshBAN" pitchFamily="2" charset="0"/>
              </a:rPr>
              <a:t>চক্রবৃদ্ধি</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মুনাফা</a:t>
            </a:r>
            <a:r>
              <a:rPr lang="en-US" dirty="0" smtClean="0">
                <a:solidFill>
                  <a:srgbClr val="FF0000"/>
                </a:solidFill>
                <a:latin typeface="NikoshBAN" pitchFamily="2" charset="0"/>
                <a:cs typeface="NikoshBAN" pitchFamily="2" charset="0"/>
              </a:rPr>
              <a:t>= C-P</a:t>
            </a:r>
          </a:p>
          <a:p>
            <a:r>
              <a:rPr lang="en-US" dirty="0" smtClean="0">
                <a:solidFill>
                  <a:srgbClr val="FF0000"/>
                </a:solidFill>
                <a:latin typeface="NikoshBAN" pitchFamily="2" charset="0"/>
                <a:cs typeface="NikoshBAN" pitchFamily="2" charset="0"/>
              </a:rPr>
              <a:t>=P(১+r)^n-P</a:t>
            </a:r>
          </a:p>
          <a:p>
            <a:r>
              <a:rPr lang="en-US" dirty="0" smtClean="0">
                <a:solidFill>
                  <a:srgbClr val="FF0000"/>
                </a:solidFill>
                <a:latin typeface="NikoshBAN" pitchFamily="2" charset="0"/>
                <a:cs typeface="NikoshBAN" pitchFamily="2" charset="0"/>
              </a:rPr>
              <a:t>={6000(1+6%)^2-6000}</a:t>
            </a:r>
          </a:p>
          <a:p>
            <a:r>
              <a:rPr lang="en-US" dirty="0" smtClean="0">
                <a:solidFill>
                  <a:srgbClr val="FF0000"/>
                </a:solidFill>
                <a:latin typeface="NikoshBAN" pitchFamily="2" charset="0"/>
                <a:cs typeface="NikoshBAN" pitchFamily="2" charset="0"/>
              </a:rPr>
              <a:t>=৬৭৪১.৬-৬০০০</a:t>
            </a:r>
          </a:p>
          <a:p>
            <a:r>
              <a:rPr lang="en-US" dirty="0" smtClean="0">
                <a:solidFill>
                  <a:srgbClr val="FF0000"/>
                </a:solidFill>
                <a:latin typeface="NikoshBAN" pitchFamily="2" charset="0"/>
                <a:cs typeface="NikoshBAN" pitchFamily="2" charset="0"/>
              </a:rPr>
              <a:t>=৭৪১.৬ </a:t>
            </a:r>
            <a:r>
              <a:rPr lang="en-US" dirty="0" err="1" smtClean="0">
                <a:solidFill>
                  <a:srgbClr val="FF0000"/>
                </a:solidFill>
                <a:latin typeface="NikoshBAN" pitchFamily="2" charset="0"/>
                <a:cs typeface="NikoshBAN" pitchFamily="2" charset="0"/>
              </a:rPr>
              <a:t>টাকা</a:t>
            </a:r>
            <a:r>
              <a:rPr lang="en-US" dirty="0" smtClean="0">
                <a:solidFill>
                  <a:srgbClr val="FF0000"/>
                </a:solidFill>
                <a:latin typeface="NikoshBAN" pitchFamily="2" charset="0"/>
                <a:cs typeface="NikoshBAN" pitchFamily="2" charset="0"/>
              </a:rPr>
              <a:t> (</a:t>
            </a:r>
            <a:r>
              <a:rPr lang="en-US" dirty="0" err="1" smtClean="0">
                <a:solidFill>
                  <a:srgbClr val="FF0000"/>
                </a:solidFill>
                <a:latin typeface="NikoshBAN" pitchFamily="2" charset="0"/>
                <a:cs typeface="NikoshBAN" pitchFamily="2" charset="0"/>
              </a:rPr>
              <a:t>উত্তর</a:t>
            </a:r>
            <a:r>
              <a:rPr lang="en-US" dirty="0" smtClean="0">
                <a:solidFill>
                  <a:srgbClr val="FF0000"/>
                </a:solidFill>
                <a:latin typeface="NikoshBAN" pitchFamily="2" charset="0"/>
                <a:cs typeface="NikoshBAN" pitchFamily="2" charset="0"/>
              </a:rPr>
              <a:t>) </a:t>
            </a: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par>
                                <p:cTn id="8" presetID="13"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plus(in)">
                                      <p:cBhvr>
                                        <p:cTn id="10" dur="2000"/>
                                        <p:tgtEl>
                                          <p:spTgt spid="2">
                                            <p:txEl>
                                              <p:pRg st="1" end="1"/>
                                            </p:txEl>
                                          </p:spTgt>
                                        </p:tgtEl>
                                      </p:cBhvr>
                                    </p:animEffect>
                                  </p:childTnLst>
                                </p:cTn>
                              </p:par>
                              <p:par>
                                <p:cTn id="11" presetID="13"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plus(in)">
                                      <p:cBhvr>
                                        <p:cTn id="13" dur="2000"/>
                                        <p:tgtEl>
                                          <p:spTgt spid="2">
                                            <p:txEl>
                                              <p:pRg st="2" end="2"/>
                                            </p:txEl>
                                          </p:spTgt>
                                        </p:tgtEl>
                                      </p:cBhvr>
                                    </p:animEffect>
                                  </p:childTnLst>
                                </p:cTn>
                              </p:par>
                              <p:par>
                                <p:cTn id="14" presetID="13"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plus(in)">
                                      <p:cBhvr>
                                        <p:cTn id="16" dur="2000"/>
                                        <p:tgtEl>
                                          <p:spTgt spid="2">
                                            <p:txEl>
                                              <p:pRg st="3" end="3"/>
                                            </p:txEl>
                                          </p:spTgt>
                                        </p:tgtEl>
                                      </p:cBhvr>
                                    </p:animEffect>
                                  </p:childTnLst>
                                </p:cTn>
                              </p:par>
                              <p:par>
                                <p:cTn id="17" presetID="13"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plus(in)">
                                      <p:cBhvr>
                                        <p:cTn id="19" dur="2000"/>
                                        <p:tgtEl>
                                          <p:spTgt spid="2">
                                            <p:txEl>
                                              <p:pRg st="4" end="4"/>
                                            </p:txEl>
                                          </p:spTgt>
                                        </p:tgtEl>
                                      </p:cBhvr>
                                    </p:animEffect>
                                  </p:childTnLst>
                                </p:cTn>
                              </p:par>
                              <p:par>
                                <p:cTn id="20" presetID="13" presetClass="entr" presetSubtype="1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plus(in)">
                                      <p:cBhvr>
                                        <p:cTn id="22" dur="2000"/>
                                        <p:tgtEl>
                                          <p:spTgt spid="2">
                                            <p:txEl>
                                              <p:pRg st="5" end="5"/>
                                            </p:txEl>
                                          </p:spTgt>
                                        </p:tgtEl>
                                      </p:cBhvr>
                                    </p:animEffect>
                                  </p:childTnLst>
                                </p:cTn>
                              </p:par>
                              <p:par>
                                <p:cTn id="23" presetID="13" presetClass="entr" presetSubtype="1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plus(in)">
                                      <p:cBhvr>
                                        <p:cTn id="25" dur="2000"/>
                                        <p:tgtEl>
                                          <p:spTgt spid="2">
                                            <p:txEl>
                                              <p:pRg st="6" end="6"/>
                                            </p:txEl>
                                          </p:spTgt>
                                        </p:tgtEl>
                                      </p:cBhvr>
                                    </p:animEffect>
                                  </p:childTnLst>
                                </p:cTn>
                              </p:par>
                              <p:par>
                                <p:cTn id="26" presetID="13" presetClass="entr" presetSubtype="1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plus(in)">
                                      <p:cBhvr>
                                        <p:cTn id="28" dur="2000"/>
                                        <p:tgtEl>
                                          <p:spTgt spid="2">
                                            <p:txEl>
                                              <p:pRg st="7" end="7"/>
                                            </p:txEl>
                                          </p:spTgt>
                                        </p:tgtEl>
                                      </p:cBhvr>
                                    </p:animEffect>
                                  </p:childTnLst>
                                </p:cTn>
                              </p:par>
                              <p:par>
                                <p:cTn id="29" presetID="13" presetClass="entr" presetSubtype="1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plus(in)">
                                      <p:cBhvr>
                                        <p:cTn id="31" dur="2000"/>
                                        <p:tgtEl>
                                          <p:spTgt spid="2">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mph" presetSubtype="0" fill="hold" nodeType="clickEffect">
                                  <p:stCondLst>
                                    <p:cond delay="0"/>
                                  </p:stCondLst>
                                  <p:childTnLst>
                                    <p:animRot by="21600000">
                                      <p:cBhvr>
                                        <p:cTn id="35" dur="2000" fill="hold"/>
                                        <p:tgtEl>
                                          <p:spTgt spid="2">
                                            <p:txEl>
                                              <p:pRg st="9" end="9"/>
                                            </p:txEl>
                                          </p:spTgt>
                                        </p:tgtEl>
                                        <p:attrNameLst>
                                          <p:attrName>r</p:attrName>
                                        </p:attrNameLst>
                                      </p:cBhvr>
                                    </p:animRot>
                                  </p:childTnLst>
                                </p:cTn>
                              </p:par>
                              <p:par>
                                <p:cTn id="36" presetID="8" presetClass="emph" presetSubtype="0" fill="hold" nodeType="withEffect">
                                  <p:stCondLst>
                                    <p:cond delay="0"/>
                                  </p:stCondLst>
                                  <p:childTnLst>
                                    <p:animRot by="21600000">
                                      <p:cBhvr>
                                        <p:cTn id="37" dur="2000" fill="hold"/>
                                        <p:tgtEl>
                                          <p:spTgt spid="2">
                                            <p:txEl>
                                              <p:pRg st="10" end="10"/>
                                            </p:txEl>
                                          </p:spTgt>
                                        </p:tgtEl>
                                        <p:attrNameLst>
                                          <p:attrName>r</p:attrName>
                                        </p:attrNameLst>
                                      </p:cBhvr>
                                    </p:animRot>
                                  </p:childTnLst>
                                </p:cTn>
                              </p:par>
                              <p:par>
                                <p:cTn id="38" presetID="8" presetClass="emph" presetSubtype="0" fill="hold" nodeType="withEffect">
                                  <p:stCondLst>
                                    <p:cond delay="0"/>
                                  </p:stCondLst>
                                  <p:childTnLst>
                                    <p:animRot by="21600000">
                                      <p:cBhvr>
                                        <p:cTn id="39" dur="2000" fill="hold"/>
                                        <p:tgtEl>
                                          <p:spTgt spid="2">
                                            <p:txEl>
                                              <p:pRg st="11" end="11"/>
                                            </p:txEl>
                                          </p:spTgt>
                                        </p:tgtEl>
                                        <p:attrNameLst>
                                          <p:attrName>r</p:attrName>
                                        </p:attrNameLst>
                                      </p:cBhvr>
                                    </p:animRot>
                                  </p:childTnLst>
                                </p:cTn>
                              </p:par>
                              <p:par>
                                <p:cTn id="40" presetID="8" presetClass="emph" presetSubtype="0" fill="hold" nodeType="withEffect">
                                  <p:stCondLst>
                                    <p:cond delay="0"/>
                                  </p:stCondLst>
                                  <p:childTnLst>
                                    <p:animRot by="21600000">
                                      <p:cBhvr>
                                        <p:cTn id="41" dur="2000" fill="hold"/>
                                        <p:tgtEl>
                                          <p:spTgt spid="2">
                                            <p:txEl>
                                              <p:pRg st="12" end="12"/>
                                            </p:txEl>
                                          </p:spTgt>
                                        </p:tgtEl>
                                        <p:attrNameLst>
                                          <p:attrName>r</p:attrName>
                                        </p:attrNameLst>
                                      </p:cBhvr>
                                    </p:animRot>
                                  </p:childTnLst>
                                </p:cTn>
                              </p:par>
                              <p:par>
                                <p:cTn id="42" presetID="8" presetClass="emph" presetSubtype="0" fill="hold" nodeType="withEffect">
                                  <p:stCondLst>
                                    <p:cond delay="0"/>
                                  </p:stCondLst>
                                  <p:childTnLst>
                                    <p:animRot by="21600000">
                                      <p:cBhvr>
                                        <p:cTn id="43" dur="2000" fill="hold"/>
                                        <p:tgtEl>
                                          <p:spTgt spid="2">
                                            <p:txEl>
                                              <p:pRg st="13" end="13"/>
                                            </p:txEl>
                                          </p:spTgt>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nodeType="clickEffect">
                                  <p:stCondLst>
                                    <p:cond delay="0"/>
                                  </p:stCondLst>
                                  <p:childTnLst>
                                    <p:animScale>
                                      <p:cBhvr>
                                        <p:cTn id="47" dur="2000" fill="hold"/>
                                        <p:tgtEl>
                                          <p:spTgt spid="2">
                                            <p:txEl>
                                              <p:pRg st="14" end="14"/>
                                            </p:txEl>
                                          </p:spTgt>
                                        </p:tgtEl>
                                      </p:cBhvr>
                                      <p:by x="150000" y="150000"/>
                                    </p:animScale>
                                  </p:childTnLst>
                                </p:cTn>
                              </p:par>
                              <p:par>
                                <p:cTn id="48" presetID="6" presetClass="emph" presetSubtype="0" fill="hold" nodeType="withEffect">
                                  <p:stCondLst>
                                    <p:cond delay="0"/>
                                  </p:stCondLst>
                                  <p:childTnLst>
                                    <p:animScale>
                                      <p:cBhvr>
                                        <p:cTn id="49" dur="2000" fill="hold"/>
                                        <p:tgtEl>
                                          <p:spTgt spid="2">
                                            <p:txEl>
                                              <p:pRg st="15" end="15"/>
                                            </p:txEl>
                                          </p:spTgt>
                                        </p:tgtEl>
                                      </p:cBhvr>
                                      <p:by x="150000" y="150000"/>
                                    </p:animScale>
                                  </p:childTnLst>
                                </p:cTn>
                              </p:par>
                              <p:par>
                                <p:cTn id="50" presetID="6" presetClass="emph" presetSubtype="0" fill="hold" nodeType="withEffect">
                                  <p:stCondLst>
                                    <p:cond delay="0"/>
                                  </p:stCondLst>
                                  <p:childTnLst>
                                    <p:animScale>
                                      <p:cBhvr>
                                        <p:cTn id="51" dur="2000" fill="hold"/>
                                        <p:tgtEl>
                                          <p:spTgt spid="2">
                                            <p:txEl>
                                              <p:pRg st="16" end="16"/>
                                            </p:txEl>
                                          </p:spTgt>
                                        </p:tgtEl>
                                      </p:cBhvr>
                                      <p:by x="150000" y="150000"/>
                                    </p:animScale>
                                  </p:childTnLst>
                                </p:cTn>
                              </p:par>
                              <p:par>
                                <p:cTn id="52" presetID="6" presetClass="emph" presetSubtype="0" fill="hold" nodeType="withEffect">
                                  <p:stCondLst>
                                    <p:cond delay="0"/>
                                  </p:stCondLst>
                                  <p:childTnLst>
                                    <p:animScale>
                                      <p:cBhvr>
                                        <p:cTn id="53" dur="2000" fill="hold"/>
                                        <p:tgtEl>
                                          <p:spTgt spid="2">
                                            <p:txEl>
                                              <p:pRg st="17" end="17"/>
                                            </p:txEl>
                                          </p:spTgt>
                                        </p:tgtEl>
                                      </p:cBhvr>
                                      <p:by x="150000" y="150000"/>
                                    </p:animScale>
                                  </p:childTnLst>
                                </p:cTn>
                              </p:par>
                              <p:par>
                                <p:cTn id="54" presetID="6" presetClass="emph" presetSubtype="0" fill="hold" nodeType="withEffect">
                                  <p:stCondLst>
                                    <p:cond delay="0"/>
                                  </p:stCondLst>
                                  <p:childTnLst>
                                    <p:animScale>
                                      <p:cBhvr>
                                        <p:cTn id="55" dur="2000" fill="hold"/>
                                        <p:tgtEl>
                                          <p:spTgt spid="2">
                                            <p:txEl>
                                              <p:pRg st="18" end="18"/>
                                            </p:txEl>
                                          </p:spTgt>
                                        </p:tgtEl>
                                      </p:cBhvr>
                                      <p:by x="150000" y="150000"/>
                                    </p:animScale>
                                  </p:childTnLst>
                                </p:cTn>
                              </p:par>
                              <p:par>
                                <p:cTn id="56" presetID="6" presetClass="emph" presetSubtype="0" fill="hold" nodeType="withEffect">
                                  <p:stCondLst>
                                    <p:cond delay="0"/>
                                  </p:stCondLst>
                                  <p:childTnLst>
                                    <p:animScale>
                                      <p:cBhvr>
                                        <p:cTn id="57" dur="2000" fill="hold"/>
                                        <p:tgtEl>
                                          <p:spTgt spid="2">
                                            <p:txEl>
                                              <p:pRg st="19" end="1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1200329"/>
          </a:xfrm>
          <a:prstGeom prst="rect">
            <a:avLst/>
          </a:prstGeom>
          <a:noFill/>
        </p:spPr>
        <p:txBody>
          <a:bodyPr wrap="square" rtlCol="0">
            <a:spAutoFit/>
          </a:bodyPr>
          <a:lstStyle/>
          <a:p>
            <a:r>
              <a:rPr lang="bn-IN" sz="2400" b="1" dirty="0" smtClean="0">
                <a:solidFill>
                  <a:srgbClr val="7030A0"/>
                </a:solidFill>
                <a:latin typeface="NikoshBAN" pitchFamily="2" charset="0"/>
                <a:cs typeface="NikoshBAN" pitchFamily="2" charset="0"/>
              </a:rPr>
              <a:t>১। একটি পণ্যদ্রব্য বিক্রয় করে পাইকারি বিক্রেতার ২০% এবং খুচরা বিক্রেতার ২০% লাভ হয়। যদি দ্রব্যটির খুচরা বিক্রয় মূল্য ৫৭৬ টাকা হয়, তবে পাইকারি বিক্রেতার ক্রয় মূল্য কত? </a:t>
            </a:r>
            <a:endParaRPr lang="en-US" sz="2400" b="1" dirty="0">
              <a:solidFill>
                <a:srgbClr val="7030A0"/>
              </a:solidFill>
              <a:latin typeface="NikoshBAN" pitchFamily="2" charset="0"/>
              <a:cs typeface="NikoshBAN" pitchFamily="2" charset="0"/>
            </a:endParaRPr>
          </a:p>
        </p:txBody>
      </p:sp>
      <p:sp>
        <p:nvSpPr>
          <p:cNvPr id="4" name="Rectangle 3"/>
          <p:cNvSpPr/>
          <p:nvPr/>
        </p:nvSpPr>
        <p:spPr>
          <a:xfrm>
            <a:off x="228600" y="1905000"/>
            <a:ext cx="8686800" cy="2308324"/>
          </a:xfrm>
          <a:prstGeom prst="rect">
            <a:avLst/>
          </a:prstGeom>
        </p:spPr>
        <p:txBody>
          <a:bodyPr wrap="square">
            <a:spAutoFit/>
          </a:bodyPr>
          <a:lstStyle/>
          <a:p>
            <a:r>
              <a:rPr lang="bn-IN" sz="2400" dirty="0" smtClean="0">
                <a:solidFill>
                  <a:srgbClr val="002060"/>
                </a:solidFill>
                <a:latin typeface="NikoshBAN" pitchFamily="2" charset="0"/>
                <a:cs typeface="NikoshBAN" pitchFamily="2" charset="0"/>
              </a:rPr>
              <a:t>পাইকারি বিক্রেতার ২০%</a:t>
            </a:r>
            <a:r>
              <a:rPr lang="en-US" sz="2400" dirty="0" err="1" smtClean="0">
                <a:solidFill>
                  <a:srgbClr val="002060"/>
                </a:solidFill>
                <a:latin typeface="NikoshBAN" pitchFamily="2" charset="0"/>
                <a:cs typeface="NikoshBAN" pitchFamily="2" charset="0"/>
              </a:rPr>
              <a:t>লাভে</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বিক্রয়</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মূল্য</a:t>
            </a:r>
            <a:r>
              <a:rPr lang="en-US" sz="2400" dirty="0" smtClean="0">
                <a:solidFill>
                  <a:srgbClr val="002060"/>
                </a:solidFill>
                <a:latin typeface="NikoshBAN" pitchFamily="2" charset="0"/>
                <a:cs typeface="NikoshBAN" pitchFamily="2" charset="0"/>
              </a:rPr>
              <a:t> (১০০+২০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=১২০ </a:t>
            </a:r>
            <a:r>
              <a:rPr lang="en-US" sz="2400" dirty="0" err="1" smtClean="0">
                <a:solidFill>
                  <a:srgbClr val="002060"/>
                </a:solidFill>
                <a:latin typeface="NikoshBAN" pitchFamily="2" charset="0"/>
                <a:cs typeface="NikoshBAN" pitchFamily="2" charset="0"/>
              </a:rPr>
              <a:t>টাকা</a:t>
            </a:r>
            <a:endParaRPr lang="en-US" sz="2400" dirty="0" smtClean="0">
              <a:solidFill>
                <a:srgbClr val="002060"/>
              </a:solidFill>
              <a:latin typeface="NikoshBAN" pitchFamily="2" charset="0"/>
              <a:cs typeface="NikoshBAN" pitchFamily="2" charset="0"/>
            </a:endParaRPr>
          </a:p>
          <a:p>
            <a:r>
              <a:rPr lang="bn-IN" sz="2400" dirty="0" smtClean="0">
                <a:solidFill>
                  <a:srgbClr val="002060"/>
                </a:solidFill>
                <a:latin typeface="NikoshBAN" pitchFamily="2" charset="0"/>
                <a:cs typeface="NikoshBAN" pitchFamily="2" charset="0"/>
              </a:rPr>
              <a:t> খুচরা বিক্রেতার ২০% লাভে বিক্রয় মূল্য (১০০+২০)তাকা=১২০ টাকা</a:t>
            </a:r>
          </a:p>
          <a:p>
            <a:r>
              <a:rPr lang="bn-IN" sz="2400" dirty="0" smtClean="0">
                <a:solidFill>
                  <a:srgbClr val="002060"/>
                </a:solidFill>
                <a:latin typeface="NikoshBAN" pitchFamily="2" charset="0"/>
                <a:cs typeface="NikoshBAN" pitchFamily="2" charset="0"/>
              </a:rPr>
              <a:t> খুচরা বিক্রেতার  বিক্রয়মূল্য ১২০ টাকা হলে ক্রয়মূল্য ১০০ টাকা </a:t>
            </a:r>
          </a:p>
          <a:p>
            <a:r>
              <a:rPr lang="bn-IN" sz="2400" dirty="0" smtClean="0">
                <a:solidFill>
                  <a:srgbClr val="002060"/>
                </a:solidFill>
                <a:latin typeface="NikoshBAN" pitchFamily="2" charset="0"/>
                <a:cs typeface="NikoshBAN" pitchFamily="2" charset="0"/>
              </a:rPr>
              <a:t>    ,,      ,,      ,,           ১     ,,    ,,    ,,      ১০০/১২০ ,,</a:t>
            </a:r>
          </a:p>
          <a:p>
            <a:r>
              <a:rPr lang="bn-IN" sz="2400" dirty="0" smtClean="0">
                <a:solidFill>
                  <a:srgbClr val="002060"/>
                </a:solidFill>
                <a:latin typeface="NikoshBAN" pitchFamily="2" charset="0"/>
                <a:cs typeface="NikoshBAN" pitchFamily="2" charset="0"/>
              </a:rPr>
              <a:t>     ,,       ,,     ,,           ৫৭৬  ,, ,,      ,,       ১০০/১২০ </a:t>
            </a:r>
            <a:r>
              <a:rPr lang="en-US" sz="2400" dirty="0" smtClean="0">
                <a:solidFill>
                  <a:srgbClr val="002060"/>
                </a:solidFill>
                <a:latin typeface="NikoshBAN" pitchFamily="2" charset="0"/>
                <a:cs typeface="NikoshBAN" pitchFamily="2" charset="0"/>
              </a:rPr>
              <a:t>x৫৭৬  ,, = ৪৮০ </a:t>
            </a:r>
            <a:r>
              <a:rPr lang="en-US" sz="2400" dirty="0" err="1" smtClean="0">
                <a:solidFill>
                  <a:srgbClr val="002060"/>
                </a:solidFill>
                <a:latin typeface="NikoshBAN" pitchFamily="2" charset="0"/>
                <a:cs typeface="NikoshBAN" pitchFamily="2" charset="0"/>
              </a:rPr>
              <a:t>টাকা</a:t>
            </a:r>
            <a:endParaRPr lang="bn-IN" sz="2400" dirty="0" smtClean="0">
              <a:solidFill>
                <a:srgbClr val="002060"/>
              </a:solidFill>
              <a:latin typeface="NikoshBAN" pitchFamily="2" charset="0"/>
              <a:cs typeface="NikoshBAN" pitchFamily="2" charset="0"/>
            </a:endParaRPr>
          </a:p>
          <a:p>
            <a:r>
              <a:rPr lang="bn-IN" sz="2400" dirty="0" smtClean="0">
                <a:solidFill>
                  <a:srgbClr val="002060"/>
                </a:solidFill>
                <a:latin typeface="NikoshBAN" pitchFamily="2" charset="0"/>
                <a:cs typeface="NikoshBAN" pitchFamily="2" charset="0"/>
              </a:rPr>
              <a:t>আমরা জানি , পাইকারি বিক্রেতার বিক্রয়মূল্য =খুচরা বিক্রেতার ক্রয়মূল্য </a:t>
            </a:r>
            <a:r>
              <a:rPr lang="en-US" sz="2400" dirty="0" smtClean="0">
                <a:solidFill>
                  <a:srgbClr val="002060"/>
                </a:solidFill>
                <a:latin typeface="NikoshBAN" pitchFamily="2" charset="0"/>
                <a:cs typeface="NikoshBAN" pitchFamily="2" charset="0"/>
              </a:rPr>
              <a:t> </a:t>
            </a:r>
            <a:endParaRPr lang="en-US" sz="2400" dirty="0">
              <a:solidFill>
                <a:srgbClr val="002060"/>
              </a:solidFill>
              <a:latin typeface="NikoshBAN" pitchFamily="2" charset="0"/>
              <a:cs typeface="NikoshBAN" pitchFamily="2" charset="0"/>
            </a:endParaRPr>
          </a:p>
        </p:txBody>
      </p:sp>
      <p:sp>
        <p:nvSpPr>
          <p:cNvPr id="5" name="Rectangle 4"/>
          <p:cNvSpPr/>
          <p:nvPr/>
        </p:nvSpPr>
        <p:spPr>
          <a:xfrm>
            <a:off x="0" y="4724400"/>
            <a:ext cx="8915400" cy="1477328"/>
          </a:xfrm>
          <a:prstGeom prst="rect">
            <a:avLst/>
          </a:prstGeom>
        </p:spPr>
        <p:txBody>
          <a:bodyPr wrap="square">
            <a:spAutoFit/>
          </a:bodyPr>
          <a:lstStyle/>
          <a:p>
            <a:r>
              <a:rPr lang="bn-IN" sz="2400" dirty="0" smtClean="0">
                <a:solidFill>
                  <a:srgbClr val="00B0F0"/>
                </a:solidFill>
                <a:latin typeface="NikoshBAN" pitchFamily="2" charset="0"/>
                <a:cs typeface="NikoshBAN" pitchFamily="2" charset="0"/>
              </a:rPr>
              <a:t>পাইকারি  বিক্রেতার  বিক্রয়মূল্য ১২০ টাকা হলে ক্রয়মূল্য ১০০ টাকা </a:t>
            </a:r>
          </a:p>
          <a:p>
            <a:r>
              <a:rPr lang="bn-IN" sz="2400" dirty="0" smtClean="0">
                <a:solidFill>
                  <a:srgbClr val="00B0F0"/>
                </a:solidFill>
                <a:latin typeface="NikoshBAN" pitchFamily="2" charset="0"/>
                <a:cs typeface="NikoshBAN" pitchFamily="2" charset="0"/>
              </a:rPr>
              <a:t>    ,,      ,,      ,,           ১     ,,    ,,    ,,      ১০০/১২০ ,,</a:t>
            </a:r>
          </a:p>
          <a:p>
            <a:r>
              <a:rPr lang="bn-IN" sz="2400" dirty="0" smtClean="0">
                <a:solidFill>
                  <a:srgbClr val="00B0F0"/>
                </a:solidFill>
                <a:latin typeface="NikoshBAN" pitchFamily="2" charset="0"/>
                <a:cs typeface="NikoshBAN" pitchFamily="2" charset="0"/>
              </a:rPr>
              <a:t>     ,,       ,,     ,,           ৪৮০   ,, ,,      ,,       ১০০/১২০ </a:t>
            </a:r>
            <a:r>
              <a:rPr lang="en-US" sz="2400" dirty="0" smtClean="0">
                <a:solidFill>
                  <a:srgbClr val="00B0F0"/>
                </a:solidFill>
                <a:latin typeface="NikoshBAN" pitchFamily="2" charset="0"/>
                <a:cs typeface="NikoshBAN" pitchFamily="2" charset="0"/>
              </a:rPr>
              <a:t>x</a:t>
            </a:r>
            <a:r>
              <a:rPr lang="bn-IN" sz="2400" dirty="0" smtClean="0">
                <a:solidFill>
                  <a:srgbClr val="00B0F0"/>
                </a:solidFill>
                <a:latin typeface="NikoshBAN" pitchFamily="2" charset="0"/>
                <a:cs typeface="NikoshBAN" pitchFamily="2" charset="0"/>
              </a:rPr>
              <a:t>৪৮০ </a:t>
            </a:r>
            <a:r>
              <a:rPr lang="en-US" sz="2400" dirty="0" smtClean="0">
                <a:solidFill>
                  <a:srgbClr val="00B0F0"/>
                </a:solidFill>
                <a:latin typeface="NikoshBAN" pitchFamily="2" charset="0"/>
                <a:cs typeface="NikoshBAN" pitchFamily="2" charset="0"/>
              </a:rPr>
              <a:t>  ,, = ৪</a:t>
            </a:r>
            <a:r>
              <a:rPr lang="bn-IN" sz="2400" dirty="0" smtClean="0">
                <a:solidFill>
                  <a:srgbClr val="00B0F0"/>
                </a:solidFill>
                <a:latin typeface="NikoshBAN" pitchFamily="2" charset="0"/>
                <a:cs typeface="NikoshBAN" pitchFamily="2" charset="0"/>
              </a:rPr>
              <a:t>০</a:t>
            </a:r>
            <a:r>
              <a:rPr lang="en-US" sz="2400" dirty="0" smtClean="0">
                <a:solidFill>
                  <a:srgbClr val="00B0F0"/>
                </a:solidFill>
                <a:latin typeface="NikoshBAN" pitchFamily="2" charset="0"/>
                <a:cs typeface="NikoshBAN" pitchFamily="2" charset="0"/>
              </a:rPr>
              <a:t>০ </a:t>
            </a:r>
            <a:r>
              <a:rPr lang="en-US" sz="2400" dirty="0" err="1" smtClean="0">
                <a:solidFill>
                  <a:srgbClr val="00B0F0"/>
                </a:solidFill>
                <a:latin typeface="NikoshBAN" pitchFamily="2" charset="0"/>
                <a:cs typeface="NikoshBAN" pitchFamily="2" charset="0"/>
              </a:rPr>
              <a:t>টাকা</a:t>
            </a:r>
            <a:r>
              <a:rPr lang="bn-IN" sz="2400" dirty="0" smtClean="0">
                <a:solidFill>
                  <a:srgbClr val="00B0F0"/>
                </a:solidFill>
                <a:latin typeface="NikoshBAN" pitchFamily="2" charset="0"/>
                <a:cs typeface="NikoshBAN" pitchFamily="2" charset="0"/>
              </a:rPr>
              <a:t> (উত্তর)</a:t>
            </a:r>
          </a:p>
          <a:p>
            <a:r>
              <a:rPr lang="en-US" dirty="0" smtClean="0">
                <a:solidFill>
                  <a:srgbClr val="00B0F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p:cBhvr override="childStyle">
                                        <p:cTn id="6" dur="500" fill="hold"/>
                                        <p:tgtEl>
                                          <p:spTgt spid="2">
                                            <p:txEl>
                                              <p:pRg st="0" end="0"/>
                                            </p:txEl>
                                          </p:spTgt>
                                        </p:tgtEl>
                                        <p:attrNameLst>
                                          <p:attrName>style.color</p:attrName>
                                        </p:attrNameLst>
                                      </p:cBhvr>
                                      <p:to>
                                        <a:schemeClr val="accent2"/>
                                      </p:to>
                                    </p:animClr>
                                    <p:animClr clrSpc="rgb">
                                      <p:cBhvr>
                                        <p:cTn id="7" dur="500" fill="hold"/>
                                        <p:tgtEl>
                                          <p:spTgt spid="2">
                                            <p:txEl>
                                              <p:pRg st="0" end="0"/>
                                            </p:txEl>
                                          </p:spTgt>
                                        </p:tgtEl>
                                        <p:attrNameLst>
                                          <p:attrName>fillcolor</p:attrName>
                                        </p:attrNameLst>
                                      </p:cBhvr>
                                      <p:to>
                                        <a:schemeClr val="accent2"/>
                                      </p:to>
                                    </p:animClr>
                                    <p:set>
                                      <p:cBhvr>
                                        <p:cTn id="8" dur="500" fill="hold"/>
                                        <p:tgtEl>
                                          <p:spTgt spid="2">
                                            <p:txEl>
                                              <p:pRg st="0" end="0"/>
                                            </p:txEl>
                                          </p:spTgt>
                                        </p:tgtEl>
                                        <p:attrNameLst>
                                          <p:attrName>fill.type</p:attrName>
                                        </p:attrNameLst>
                                      </p:cBhvr>
                                      <p:to>
                                        <p:strVal val="solid"/>
                                      </p:to>
                                    </p:set>
                                    <p:set>
                                      <p:cBhvr>
                                        <p:cTn id="9" dur="500" fill="hold"/>
                                        <p:tgtEl>
                                          <p:spTgt spid="2">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nodeType="clickEffect">
                                  <p:stCondLst>
                                    <p:cond delay="0"/>
                                  </p:stCondLst>
                                  <p:childTnLst>
                                    <p:animClr clrSpc="hsl">
                                      <p:cBhvr override="childStyle">
                                        <p:cTn id="13" dur="500" fill="hold"/>
                                        <p:tgtEl>
                                          <p:spTgt spid="4">
                                            <p:txEl>
                                              <p:pRg st="0" end="0"/>
                                            </p:txEl>
                                          </p:spTgt>
                                        </p:tgtEl>
                                        <p:attrNameLst>
                                          <p:attrName>style.color</p:attrName>
                                        </p:attrNameLst>
                                      </p:cBhvr>
                                      <p:by>
                                        <p:hsl h="7200000" s="0" l="0"/>
                                      </p:by>
                                    </p:animClr>
                                    <p:animClr clrSpc="hsl">
                                      <p:cBhvr>
                                        <p:cTn id="14" dur="500" fill="hold"/>
                                        <p:tgtEl>
                                          <p:spTgt spid="4">
                                            <p:txEl>
                                              <p:pRg st="0" end="0"/>
                                            </p:txEl>
                                          </p:spTgt>
                                        </p:tgtEl>
                                        <p:attrNameLst>
                                          <p:attrName>fillcolor</p:attrName>
                                        </p:attrNameLst>
                                      </p:cBhvr>
                                      <p:by>
                                        <p:hsl h="7200000" s="0" l="0"/>
                                      </p:by>
                                    </p:animClr>
                                    <p:animClr clrSpc="hsl">
                                      <p:cBhvr>
                                        <p:cTn id="15" dur="500" fill="hold"/>
                                        <p:tgtEl>
                                          <p:spTgt spid="4">
                                            <p:txEl>
                                              <p:pRg st="0" end="0"/>
                                            </p:txEl>
                                          </p:spTgt>
                                        </p:tgtEl>
                                        <p:attrNameLst>
                                          <p:attrName>stroke.color</p:attrName>
                                        </p:attrNameLst>
                                      </p:cBhvr>
                                      <p:by>
                                        <p:hsl h="7200000" s="0" l="0"/>
                                      </p:by>
                                    </p:animClr>
                                    <p:set>
                                      <p:cBhvr>
                                        <p:cTn id="16" dur="500" fill="hold"/>
                                        <p:tgtEl>
                                          <p:spTgt spid="4">
                                            <p:txEl>
                                              <p:pRg st="0" end="0"/>
                                            </p:txEl>
                                          </p:spTgt>
                                        </p:tgtEl>
                                        <p:attrNameLst>
                                          <p:attrName>fill.type</p:attrName>
                                        </p:attrNameLst>
                                      </p:cBhvr>
                                      <p:to>
                                        <p:strVal val="solid"/>
                                      </p:to>
                                    </p:set>
                                  </p:childTnLst>
                                </p:cTn>
                              </p:par>
                              <p:par>
                                <p:cTn id="17" presetID="21" presetClass="emph" presetSubtype="0" fill="hold" nodeType="withEffect">
                                  <p:stCondLst>
                                    <p:cond delay="0"/>
                                  </p:stCondLst>
                                  <p:childTnLst>
                                    <p:animClr clrSpc="hsl">
                                      <p:cBhvr override="childStyle">
                                        <p:cTn id="18" dur="500" fill="hold"/>
                                        <p:tgtEl>
                                          <p:spTgt spid="4">
                                            <p:txEl>
                                              <p:pRg st="1" end="1"/>
                                            </p:txEl>
                                          </p:spTgt>
                                        </p:tgtEl>
                                        <p:attrNameLst>
                                          <p:attrName>style.color</p:attrName>
                                        </p:attrNameLst>
                                      </p:cBhvr>
                                      <p:by>
                                        <p:hsl h="7200000" s="0" l="0"/>
                                      </p:by>
                                    </p:animClr>
                                    <p:animClr clrSpc="hsl">
                                      <p:cBhvr>
                                        <p:cTn id="19" dur="500" fill="hold"/>
                                        <p:tgtEl>
                                          <p:spTgt spid="4">
                                            <p:txEl>
                                              <p:pRg st="1" end="1"/>
                                            </p:txEl>
                                          </p:spTgt>
                                        </p:tgtEl>
                                        <p:attrNameLst>
                                          <p:attrName>fillcolor</p:attrName>
                                        </p:attrNameLst>
                                      </p:cBhvr>
                                      <p:by>
                                        <p:hsl h="7200000" s="0" l="0"/>
                                      </p:by>
                                    </p:animClr>
                                    <p:animClr clrSpc="hsl">
                                      <p:cBhvr>
                                        <p:cTn id="20" dur="500" fill="hold"/>
                                        <p:tgtEl>
                                          <p:spTgt spid="4">
                                            <p:txEl>
                                              <p:pRg st="1" end="1"/>
                                            </p:txEl>
                                          </p:spTgt>
                                        </p:tgtEl>
                                        <p:attrNameLst>
                                          <p:attrName>stroke.color</p:attrName>
                                        </p:attrNameLst>
                                      </p:cBhvr>
                                      <p:by>
                                        <p:hsl h="7200000" s="0" l="0"/>
                                      </p:by>
                                    </p:animClr>
                                    <p:set>
                                      <p:cBhvr>
                                        <p:cTn id="21" dur="500" fill="hold"/>
                                        <p:tgtEl>
                                          <p:spTgt spid="4">
                                            <p:txEl>
                                              <p:pRg st="1" end="1"/>
                                            </p:txEl>
                                          </p:spTgt>
                                        </p:tgtEl>
                                        <p:attrNameLst>
                                          <p:attrName>fill.type</p:attrName>
                                        </p:attrNameLst>
                                      </p:cBhvr>
                                      <p:to>
                                        <p:strVal val="solid"/>
                                      </p:to>
                                    </p:set>
                                  </p:childTnLst>
                                </p:cTn>
                              </p:par>
                              <p:par>
                                <p:cTn id="22" presetID="21" presetClass="emph" presetSubtype="0" fill="hold" nodeType="withEffect">
                                  <p:stCondLst>
                                    <p:cond delay="0"/>
                                  </p:stCondLst>
                                  <p:childTnLst>
                                    <p:animClr clrSpc="hsl">
                                      <p:cBhvr override="childStyle">
                                        <p:cTn id="23" dur="500" fill="hold"/>
                                        <p:tgtEl>
                                          <p:spTgt spid="4">
                                            <p:txEl>
                                              <p:pRg st="2" end="2"/>
                                            </p:txEl>
                                          </p:spTgt>
                                        </p:tgtEl>
                                        <p:attrNameLst>
                                          <p:attrName>style.color</p:attrName>
                                        </p:attrNameLst>
                                      </p:cBhvr>
                                      <p:by>
                                        <p:hsl h="7200000" s="0" l="0"/>
                                      </p:by>
                                    </p:animClr>
                                    <p:animClr clrSpc="hsl">
                                      <p:cBhvr>
                                        <p:cTn id="24" dur="500" fill="hold"/>
                                        <p:tgtEl>
                                          <p:spTgt spid="4">
                                            <p:txEl>
                                              <p:pRg st="2" end="2"/>
                                            </p:txEl>
                                          </p:spTgt>
                                        </p:tgtEl>
                                        <p:attrNameLst>
                                          <p:attrName>fillcolor</p:attrName>
                                        </p:attrNameLst>
                                      </p:cBhvr>
                                      <p:by>
                                        <p:hsl h="7200000" s="0" l="0"/>
                                      </p:by>
                                    </p:animClr>
                                    <p:animClr clrSpc="hsl">
                                      <p:cBhvr>
                                        <p:cTn id="25" dur="500" fill="hold"/>
                                        <p:tgtEl>
                                          <p:spTgt spid="4">
                                            <p:txEl>
                                              <p:pRg st="2" end="2"/>
                                            </p:txEl>
                                          </p:spTgt>
                                        </p:tgtEl>
                                        <p:attrNameLst>
                                          <p:attrName>stroke.color</p:attrName>
                                        </p:attrNameLst>
                                      </p:cBhvr>
                                      <p:by>
                                        <p:hsl h="7200000" s="0" l="0"/>
                                      </p:by>
                                    </p:animClr>
                                    <p:set>
                                      <p:cBhvr>
                                        <p:cTn id="26" dur="500" fill="hold"/>
                                        <p:tgtEl>
                                          <p:spTgt spid="4">
                                            <p:txEl>
                                              <p:pRg st="2" end="2"/>
                                            </p:txEl>
                                          </p:spTgt>
                                        </p:tgtEl>
                                        <p:attrNameLst>
                                          <p:attrName>fill.type</p:attrName>
                                        </p:attrNameLst>
                                      </p:cBhvr>
                                      <p:to>
                                        <p:strVal val="solid"/>
                                      </p:to>
                                    </p:set>
                                  </p:childTnLst>
                                </p:cTn>
                              </p:par>
                              <p:par>
                                <p:cTn id="27" presetID="21" presetClass="emph" presetSubtype="0" fill="hold" nodeType="withEffect">
                                  <p:stCondLst>
                                    <p:cond delay="0"/>
                                  </p:stCondLst>
                                  <p:childTnLst>
                                    <p:animClr clrSpc="hsl">
                                      <p:cBhvr override="childStyle">
                                        <p:cTn id="28" dur="500" fill="hold"/>
                                        <p:tgtEl>
                                          <p:spTgt spid="4">
                                            <p:txEl>
                                              <p:pRg st="3" end="3"/>
                                            </p:txEl>
                                          </p:spTgt>
                                        </p:tgtEl>
                                        <p:attrNameLst>
                                          <p:attrName>style.color</p:attrName>
                                        </p:attrNameLst>
                                      </p:cBhvr>
                                      <p:by>
                                        <p:hsl h="7200000" s="0" l="0"/>
                                      </p:by>
                                    </p:animClr>
                                    <p:animClr clrSpc="hsl">
                                      <p:cBhvr>
                                        <p:cTn id="29" dur="500" fill="hold"/>
                                        <p:tgtEl>
                                          <p:spTgt spid="4">
                                            <p:txEl>
                                              <p:pRg st="3" end="3"/>
                                            </p:txEl>
                                          </p:spTgt>
                                        </p:tgtEl>
                                        <p:attrNameLst>
                                          <p:attrName>fillcolor</p:attrName>
                                        </p:attrNameLst>
                                      </p:cBhvr>
                                      <p:by>
                                        <p:hsl h="7200000" s="0" l="0"/>
                                      </p:by>
                                    </p:animClr>
                                    <p:animClr clrSpc="hsl">
                                      <p:cBhvr>
                                        <p:cTn id="30" dur="500" fill="hold"/>
                                        <p:tgtEl>
                                          <p:spTgt spid="4">
                                            <p:txEl>
                                              <p:pRg st="3" end="3"/>
                                            </p:txEl>
                                          </p:spTgt>
                                        </p:tgtEl>
                                        <p:attrNameLst>
                                          <p:attrName>stroke.color</p:attrName>
                                        </p:attrNameLst>
                                      </p:cBhvr>
                                      <p:by>
                                        <p:hsl h="7200000" s="0" l="0"/>
                                      </p:by>
                                    </p:animClr>
                                    <p:set>
                                      <p:cBhvr>
                                        <p:cTn id="31" dur="500" fill="hold"/>
                                        <p:tgtEl>
                                          <p:spTgt spid="4">
                                            <p:txEl>
                                              <p:pRg st="3" end="3"/>
                                            </p:txEl>
                                          </p:spTgt>
                                        </p:tgtEl>
                                        <p:attrNameLst>
                                          <p:attrName>fill.type</p:attrName>
                                        </p:attrNameLst>
                                      </p:cBhvr>
                                      <p:to>
                                        <p:strVal val="solid"/>
                                      </p:to>
                                    </p:set>
                                  </p:childTnLst>
                                </p:cTn>
                              </p:par>
                              <p:par>
                                <p:cTn id="32" presetID="21" presetClass="emph" presetSubtype="0" fill="hold" nodeType="withEffect">
                                  <p:stCondLst>
                                    <p:cond delay="0"/>
                                  </p:stCondLst>
                                  <p:childTnLst>
                                    <p:animClr clrSpc="hsl">
                                      <p:cBhvr override="childStyle">
                                        <p:cTn id="33" dur="500" fill="hold"/>
                                        <p:tgtEl>
                                          <p:spTgt spid="4">
                                            <p:txEl>
                                              <p:pRg st="4" end="4"/>
                                            </p:txEl>
                                          </p:spTgt>
                                        </p:tgtEl>
                                        <p:attrNameLst>
                                          <p:attrName>style.color</p:attrName>
                                        </p:attrNameLst>
                                      </p:cBhvr>
                                      <p:by>
                                        <p:hsl h="7200000" s="0" l="0"/>
                                      </p:by>
                                    </p:animClr>
                                    <p:animClr clrSpc="hsl">
                                      <p:cBhvr>
                                        <p:cTn id="34" dur="500" fill="hold"/>
                                        <p:tgtEl>
                                          <p:spTgt spid="4">
                                            <p:txEl>
                                              <p:pRg st="4" end="4"/>
                                            </p:txEl>
                                          </p:spTgt>
                                        </p:tgtEl>
                                        <p:attrNameLst>
                                          <p:attrName>fillcolor</p:attrName>
                                        </p:attrNameLst>
                                      </p:cBhvr>
                                      <p:by>
                                        <p:hsl h="7200000" s="0" l="0"/>
                                      </p:by>
                                    </p:animClr>
                                    <p:animClr clrSpc="hsl">
                                      <p:cBhvr>
                                        <p:cTn id="35" dur="500" fill="hold"/>
                                        <p:tgtEl>
                                          <p:spTgt spid="4">
                                            <p:txEl>
                                              <p:pRg st="4" end="4"/>
                                            </p:txEl>
                                          </p:spTgt>
                                        </p:tgtEl>
                                        <p:attrNameLst>
                                          <p:attrName>stroke.color</p:attrName>
                                        </p:attrNameLst>
                                      </p:cBhvr>
                                      <p:by>
                                        <p:hsl h="7200000" s="0" l="0"/>
                                      </p:by>
                                    </p:animClr>
                                    <p:set>
                                      <p:cBhvr>
                                        <p:cTn id="36" dur="500" fill="hold"/>
                                        <p:tgtEl>
                                          <p:spTgt spid="4">
                                            <p:txEl>
                                              <p:pRg st="4" end="4"/>
                                            </p:txEl>
                                          </p:spTgt>
                                        </p:tgtEl>
                                        <p:attrNameLst>
                                          <p:attrName>fill.type</p:attrName>
                                        </p:attrNameLst>
                                      </p:cBhvr>
                                      <p:to>
                                        <p:strVal val="solid"/>
                                      </p:to>
                                    </p:set>
                                  </p:childTnLst>
                                </p:cTn>
                              </p:par>
                              <p:par>
                                <p:cTn id="37" presetID="21" presetClass="emph" presetSubtype="0" fill="hold" nodeType="withEffect">
                                  <p:stCondLst>
                                    <p:cond delay="0"/>
                                  </p:stCondLst>
                                  <p:childTnLst>
                                    <p:animClr clrSpc="hsl">
                                      <p:cBhvr override="childStyle">
                                        <p:cTn id="38" dur="500" fill="hold"/>
                                        <p:tgtEl>
                                          <p:spTgt spid="4">
                                            <p:txEl>
                                              <p:pRg st="5" end="5"/>
                                            </p:txEl>
                                          </p:spTgt>
                                        </p:tgtEl>
                                        <p:attrNameLst>
                                          <p:attrName>style.color</p:attrName>
                                        </p:attrNameLst>
                                      </p:cBhvr>
                                      <p:by>
                                        <p:hsl h="7200000" s="0" l="0"/>
                                      </p:by>
                                    </p:animClr>
                                    <p:animClr clrSpc="hsl">
                                      <p:cBhvr>
                                        <p:cTn id="39" dur="500" fill="hold"/>
                                        <p:tgtEl>
                                          <p:spTgt spid="4">
                                            <p:txEl>
                                              <p:pRg st="5" end="5"/>
                                            </p:txEl>
                                          </p:spTgt>
                                        </p:tgtEl>
                                        <p:attrNameLst>
                                          <p:attrName>fillcolor</p:attrName>
                                        </p:attrNameLst>
                                      </p:cBhvr>
                                      <p:by>
                                        <p:hsl h="7200000" s="0" l="0"/>
                                      </p:by>
                                    </p:animClr>
                                    <p:animClr clrSpc="hsl">
                                      <p:cBhvr>
                                        <p:cTn id="40" dur="500" fill="hold"/>
                                        <p:tgtEl>
                                          <p:spTgt spid="4">
                                            <p:txEl>
                                              <p:pRg st="5" end="5"/>
                                            </p:txEl>
                                          </p:spTgt>
                                        </p:tgtEl>
                                        <p:attrNameLst>
                                          <p:attrName>stroke.color</p:attrName>
                                        </p:attrNameLst>
                                      </p:cBhvr>
                                      <p:by>
                                        <p:hsl h="7200000" s="0" l="0"/>
                                      </p:by>
                                    </p:animClr>
                                    <p:set>
                                      <p:cBhvr>
                                        <p:cTn id="41" dur="500" fill="hold"/>
                                        <p:tgtEl>
                                          <p:spTgt spid="4">
                                            <p:txEl>
                                              <p:pRg st="5" end="5"/>
                                            </p:txEl>
                                          </p:spTgt>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24" presetClass="emph" presetSubtype="0" fill="hold" nodeType="clickEffect">
                                  <p:stCondLst>
                                    <p:cond delay="0"/>
                                  </p:stCondLst>
                                  <p:childTnLst>
                                    <p:animClr clrSpc="hsl">
                                      <p:cBhvr override="childStyle">
                                        <p:cTn id="45" dur="500" fill="hold"/>
                                        <p:tgtEl>
                                          <p:spTgt spid="5">
                                            <p:txEl>
                                              <p:pRg st="0" end="0"/>
                                            </p:txEl>
                                          </p:spTgt>
                                        </p:tgtEl>
                                        <p:attrNameLst>
                                          <p:attrName>style.color</p:attrName>
                                        </p:attrNameLst>
                                      </p:cBhvr>
                                      <p:by>
                                        <p:hsl h="0" s="-12549" l="-25098"/>
                                      </p:by>
                                    </p:animClr>
                                    <p:animClr clrSpc="hsl">
                                      <p:cBhvr>
                                        <p:cTn id="46" dur="500" fill="hold"/>
                                        <p:tgtEl>
                                          <p:spTgt spid="5">
                                            <p:txEl>
                                              <p:pRg st="0" end="0"/>
                                            </p:txEl>
                                          </p:spTgt>
                                        </p:tgtEl>
                                        <p:attrNameLst>
                                          <p:attrName>fillcolor</p:attrName>
                                        </p:attrNameLst>
                                      </p:cBhvr>
                                      <p:by>
                                        <p:hsl h="0" s="-12549" l="-25098"/>
                                      </p:by>
                                    </p:animClr>
                                    <p:animClr clrSpc="hsl">
                                      <p:cBhvr>
                                        <p:cTn id="47" dur="500" fill="hold"/>
                                        <p:tgtEl>
                                          <p:spTgt spid="5">
                                            <p:txEl>
                                              <p:pRg st="0" end="0"/>
                                            </p:txEl>
                                          </p:spTgt>
                                        </p:tgtEl>
                                        <p:attrNameLst>
                                          <p:attrName>stroke.color</p:attrName>
                                        </p:attrNameLst>
                                      </p:cBhvr>
                                      <p:by>
                                        <p:hsl h="0" s="-12549" l="-25098"/>
                                      </p:by>
                                    </p:animClr>
                                    <p:set>
                                      <p:cBhvr>
                                        <p:cTn id="48" dur="500" fill="hold"/>
                                        <p:tgtEl>
                                          <p:spTgt spid="5">
                                            <p:txEl>
                                              <p:pRg st="0" end="0"/>
                                            </p:txEl>
                                          </p:spTgt>
                                        </p:tgtEl>
                                        <p:attrNameLst>
                                          <p:attrName>fill.type</p:attrName>
                                        </p:attrNameLst>
                                      </p:cBhvr>
                                      <p:to>
                                        <p:strVal val="solid"/>
                                      </p:to>
                                    </p:set>
                                  </p:childTnLst>
                                </p:cTn>
                              </p:par>
                              <p:par>
                                <p:cTn id="49" presetID="24" presetClass="emph" presetSubtype="0" fill="hold" nodeType="withEffect">
                                  <p:stCondLst>
                                    <p:cond delay="0"/>
                                  </p:stCondLst>
                                  <p:childTnLst>
                                    <p:animClr clrSpc="hsl">
                                      <p:cBhvr override="childStyle">
                                        <p:cTn id="50" dur="500" fill="hold"/>
                                        <p:tgtEl>
                                          <p:spTgt spid="5">
                                            <p:txEl>
                                              <p:pRg st="1" end="1"/>
                                            </p:txEl>
                                          </p:spTgt>
                                        </p:tgtEl>
                                        <p:attrNameLst>
                                          <p:attrName>style.color</p:attrName>
                                        </p:attrNameLst>
                                      </p:cBhvr>
                                      <p:by>
                                        <p:hsl h="0" s="-12549" l="-25098"/>
                                      </p:by>
                                    </p:animClr>
                                    <p:animClr clrSpc="hsl">
                                      <p:cBhvr>
                                        <p:cTn id="51" dur="500" fill="hold"/>
                                        <p:tgtEl>
                                          <p:spTgt spid="5">
                                            <p:txEl>
                                              <p:pRg st="1" end="1"/>
                                            </p:txEl>
                                          </p:spTgt>
                                        </p:tgtEl>
                                        <p:attrNameLst>
                                          <p:attrName>fillcolor</p:attrName>
                                        </p:attrNameLst>
                                      </p:cBhvr>
                                      <p:by>
                                        <p:hsl h="0" s="-12549" l="-25098"/>
                                      </p:by>
                                    </p:animClr>
                                    <p:animClr clrSpc="hsl">
                                      <p:cBhvr>
                                        <p:cTn id="52" dur="500" fill="hold"/>
                                        <p:tgtEl>
                                          <p:spTgt spid="5">
                                            <p:txEl>
                                              <p:pRg st="1" end="1"/>
                                            </p:txEl>
                                          </p:spTgt>
                                        </p:tgtEl>
                                        <p:attrNameLst>
                                          <p:attrName>stroke.color</p:attrName>
                                        </p:attrNameLst>
                                      </p:cBhvr>
                                      <p:by>
                                        <p:hsl h="0" s="-12549" l="-25098"/>
                                      </p:by>
                                    </p:animClr>
                                    <p:set>
                                      <p:cBhvr>
                                        <p:cTn id="53" dur="500" fill="hold"/>
                                        <p:tgtEl>
                                          <p:spTgt spid="5">
                                            <p:txEl>
                                              <p:pRg st="1" end="1"/>
                                            </p:txEl>
                                          </p:spTgt>
                                        </p:tgtEl>
                                        <p:attrNameLst>
                                          <p:attrName>fill.type</p:attrName>
                                        </p:attrNameLst>
                                      </p:cBhvr>
                                      <p:to>
                                        <p:strVal val="solid"/>
                                      </p:to>
                                    </p:set>
                                  </p:childTnLst>
                                </p:cTn>
                              </p:par>
                              <p:par>
                                <p:cTn id="54" presetID="24" presetClass="emph" presetSubtype="0" fill="hold" nodeType="withEffect">
                                  <p:stCondLst>
                                    <p:cond delay="0"/>
                                  </p:stCondLst>
                                  <p:childTnLst>
                                    <p:animClr clrSpc="hsl">
                                      <p:cBhvr override="childStyle">
                                        <p:cTn id="55" dur="500" fill="hold"/>
                                        <p:tgtEl>
                                          <p:spTgt spid="5">
                                            <p:txEl>
                                              <p:pRg st="2" end="2"/>
                                            </p:txEl>
                                          </p:spTgt>
                                        </p:tgtEl>
                                        <p:attrNameLst>
                                          <p:attrName>style.color</p:attrName>
                                        </p:attrNameLst>
                                      </p:cBhvr>
                                      <p:by>
                                        <p:hsl h="0" s="-12549" l="-25098"/>
                                      </p:by>
                                    </p:animClr>
                                    <p:animClr clrSpc="hsl">
                                      <p:cBhvr>
                                        <p:cTn id="56" dur="500" fill="hold"/>
                                        <p:tgtEl>
                                          <p:spTgt spid="5">
                                            <p:txEl>
                                              <p:pRg st="2" end="2"/>
                                            </p:txEl>
                                          </p:spTgt>
                                        </p:tgtEl>
                                        <p:attrNameLst>
                                          <p:attrName>fillcolor</p:attrName>
                                        </p:attrNameLst>
                                      </p:cBhvr>
                                      <p:by>
                                        <p:hsl h="0" s="-12549" l="-25098"/>
                                      </p:by>
                                    </p:animClr>
                                    <p:animClr clrSpc="hsl">
                                      <p:cBhvr>
                                        <p:cTn id="57" dur="500" fill="hold"/>
                                        <p:tgtEl>
                                          <p:spTgt spid="5">
                                            <p:txEl>
                                              <p:pRg st="2" end="2"/>
                                            </p:txEl>
                                          </p:spTgt>
                                        </p:tgtEl>
                                        <p:attrNameLst>
                                          <p:attrName>stroke.color</p:attrName>
                                        </p:attrNameLst>
                                      </p:cBhvr>
                                      <p:by>
                                        <p:hsl h="0" s="-12549" l="-25098"/>
                                      </p:by>
                                    </p:animClr>
                                    <p:set>
                                      <p:cBhvr>
                                        <p:cTn id="58" dur="500" fill="hold"/>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7924800" cy="830997"/>
          </a:xfrm>
          <a:prstGeom prst="rect">
            <a:avLst/>
          </a:prstGeom>
          <a:noFill/>
        </p:spPr>
        <p:txBody>
          <a:bodyPr wrap="square" rtlCol="0">
            <a:spAutoFit/>
          </a:bodyPr>
          <a:lstStyle/>
          <a:p>
            <a:r>
              <a:rPr lang="bn-IN" sz="2400" b="1" dirty="0" smtClean="0">
                <a:solidFill>
                  <a:srgbClr val="C00000"/>
                </a:solidFill>
                <a:latin typeface="NikoshBAN" pitchFamily="2" charset="0"/>
                <a:cs typeface="NikoshBAN" pitchFamily="2" charset="0"/>
              </a:rPr>
              <a:t>২। একজন দোকানদার কিছু ডাল ২৩৭৫.০০ টাকায় বিক্রয় করায় তার ৫% ক্ষতি হলো।ঐ ডাল কত টাকায় বিক্রয় করলে তার ৬% লাভ হতো। </a:t>
            </a:r>
            <a:endParaRPr lang="en-US" sz="2400" b="1" dirty="0">
              <a:solidFill>
                <a:srgbClr val="C00000"/>
              </a:solidFill>
              <a:latin typeface="NikoshBAN" pitchFamily="2" charset="0"/>
              <a:cs typeface="NikoshBAN" pitchFamily="2" charset="0"/>
            </a:endParaRPr>
          </a:p>
        </p:txBody>
      </p:sp>
      <p:sp>
        <p:nvSpPr>
          <p:cNvPr id="3" name="TextBox 2"/>
          <p:cNvSpPr txBox="1"/>
          <p:nvPr/>
        </p:nvSpPr>
        <p:spPr>
          <a:xfrm>
            <a:off x="0" y="1524000"/>
            <a:ext cx="8991600" cy="2308324"/>
          </a:xfrm>
          <a:prstGeom prst="rect">
            <a:avLst/>
          </a:prstGeom>
          <a:noFill/>
        </p:spPr>
        <p:txBody>
          <a:bodyPr wrap="square" rtlCol="0">
            <a:spAutoFit/>
          </a:bodyPr>
          <a:lstStyle/>
          <a:p>
            <a:r>
              <a:rPr lang="bn-IN" sz="2400" dirty="0" smtClean="0">
                <a:solidFill>
                  <a:srgbClr val="00B050"/>
                </a:solidFill>
                <a:latin typeface="NikoshBAN" pitchFamily="2" charset="0"/>
                <a:cs typeface="NikoshBAN" pitchFamily="2" charset="0"/>
              </a:rPr>
              <a:t>৫% ক্ষতিতে বিক্রয়মূল্য (১০০-৫)টাকা=৯৫ টাকা</a:t>
            </a:r>
          </a:p>
          <a:p>
            <a:r>
              <a:rPr lang="bn-IN" sz="2400" dirty="0" smtClean="0">
                <a:solidFill>
                  <a:srgbClr val="00B050"/>
                </a:solidFill>
                <a:latin typeface="NikoshBAN" pitchFamily="2" charset="0"/>
                <a:cs typeface="NikoshBAN" pitchFamily="2" charset="0"/>
              </a:rPr>
              <a:t>৬% লাভে বিক্রয়মূল্য (১০০+৬)</a:t>
            </a:r>
            <a:r>
              <a:rPr lang="en-US" sz="2400" dirty="0" err="1" smtClean="0">
                <a:solidFill>
                  <a:srgbClr val="00B050"/>
                </a:solidFill>
                <a:latin typeface="NikoshBAN" pitchFamily="2" charset="0"/>
                <a:cs typeface="NikoshBAN" pitchFamily="2" charset="0"/>
              </a:rPr>
              <a:t>টা</a:t>
            </a:r>
            <a:r>
              <a:rPr lang="bn-IN" sz="2400" dirty="0" smtClean="0">
                <a:solidFill>
                  <a:srgbClr val="00B050"/>
                </a:solidFill>
                <a:latin typeface="NikoshBAN" pitchFamily="2" charset="0"/>
                <a:cs typeface="NikoshBAN" pitchFamily="2" charset="0"/>
              </a:rPr>
              <a:t>কা=১০৬ টাকা</a:t>
            </a:r>
            <a:r>
              <a:rPr lang="en-US" sz="2400" dirty="0" smtClean="0">
                <a:solidFill>
                  <a:srgbClr val="00B050"/>
                </a:solidFill>
                <a:latin typeface="NikoshBAN" pitchFamily="2" charset="0"/>
                <a:cs typeface="NikoshBAN" pitchFamily="2" charset="0"/>
              </a:rPr>
              <a:t> </a:t>
            </a:r>
            <a:endParaRPr lang="bn-IN" sz="2400" dirty="0" smtClean="0">
              <a:solidFill>
                <a:srgbClr val="00B050"/>
              </a:solidFill>
              <a:latin typeface="NikoshBAN" pitchFamily="2" charset="0"/>
              <a:cs typeface="NikoshBAN" pitchFamily="2" charset="0"/>
            </a:endParaRPr>
          </a:p>
          <a:p>
            <a:r>
              <a:rPr lang="bn-IN" sz="2400" dirty="0" smtClean="0">
                <a:solidFill>
                  <a:srgbClr val="00B050"/>
                </a:solidFill>
                <a:latin typeface="NikoshBAN" pitchFamily="2" charset="0"/>
                <a:cs typeface="NikoshBAN" pitchFamily="2" charset="0"/>
              </a:rPr>
              <a:t>৯৫ টাকা ক্ষতিতে বিক্রয়মূল্য হলে লাভে  বিক্রয়মূল্য ১০৬ টাকা </a:t>
            </a:r>
          </a:p>
          <a:p>
            <a:pPr marL="457200" indent="-457200"/>
            <a:r>
              <a:rPr lang="en-US" sz="2400" dirty="0" smtClean="0">
                <a:solidFill>
                  <a:srgbClr val="00B050"/>
                </a:solidFill>
                <a:latin typeface="NikoshBAN" pitchFamily="2" charset="0"/>
                <a:cs typeface="NikoshBAN" pitchFamily="2" charset="0"/>
              </a:rPr>
              <a:t>1    </a:t>
            </a:r>
            <a:r>
              <a:rPr lang="bn-IN" sz="2400" dirty="0" smtClean="0">
                <a:solidFill>
                  <a:srgbClr val="00B050"/>
                </a:solidFill>
                <a:latin typeface="NikoshBAN" pitchFamily="2" charset="0"/>
                <a:cs typeface="NikoshBAN" pitchFamily="2" charset="0"/>
              </a:rPr>
              <a:t>,,       ,,          ,,         ,,      ,,         ,,        ১০৬/৯৫ টাকা </a:t>
            </a:r>
          </a:p>
          <a:p>
            <a:pPr marL="457200" indent="-457200"/>
            <a:r>
              <a:rPr lang="en-US" sz="2400" dirty="0" smtClean="0">
                <a:solidFill>
                  <a:srgbClr val="00B050"/>
                </a:solidFill>
                <a:latin typeface="NikoshBAN" pitchFamily="2" charset="0"/>
                <a:cs typeface="NikoshBAN" pitchFamily="2" charset="0"/>
              </a:rPr>
              <a:t>2375 </a:t>
            </a:r>
            <a:r>
              <a:rPr lang="bn-IN" sz="2400" dirty="0" smtClean="0">
                <a:solidFill>
                  <a:srgbClr val="00B050"/>
                </a:solidFill>
                <a:latin typeface="NikoshBAN" pitchFamily="2" charset="0"/>
                <a:cs typeface="NikoshBAN" pitchFamily="2" charset="0"/>
              </a:rPr>
              <a:t>,,    ,,           ,,        ,,       ,,         ,,         ১০৬/৯৫</a:t>
            </a:r>
            <a:r>
              <a:rPr lang="en-US" sz="2400" dirty="0" smtClean="0">
                <a:solidFill>
                  <a:srgbClr val="00B050"/>
                </a:solidFill>
                <a:latin typeface="NikoshBAN" pitchFamily="2" charset="0"/>
                <a:cs typeface="NikoshBAN" pitchFamily="2" charset="0"/>
              </a:rPr>
              <a:t>x2375 </a:t>
            </a:r>
            <a:r>
              <a:rPr lang="en-US" sz="2400" dirty="0" err="1" smtClean="0">
                <a:solidFill>
                  <a:srgbClr val="00B050"/>
                </a:solidFill>
                <a:latin typeface="NikoshBAN" pitchFamily="2" charset="0"/>
                <a:cs typeface="NikoshBAN" pitchFamily="2" charset="0"/>
              </a:rPr>
              <a:t>টাকা</a:t>
            </a:r>
            <a:endParaRPr lang="en-US" sz="2400" dirty="0" smtClean="0">
              <a:solidFill>
                <a:srgbClr val="00B050"/>
              </a:solidFill>
              <a:latin typeface="NikoshBAN" pitchFamily="2" charset="0"/>
              <a:cs typeface="NikoshBAN" pitchFamily="2" charset="0"/>
            </a:endParaRPr>
          </a:p>
          <a:p>
            <a:pPr marL="457200" indent="-457200"/>
            <a:r>
              <a:rPr lang="en-US" sz="2400" dirty="0" smtClean="0">
                <a:solidFill>
                  <a:srgbClr val="00B050"/>
                </a:solidFill>
                <a:latin typeface="NikoshBAN" pitchFamily="2" charset="0"/>
                <a:cs typeface="NikoshBAN" pitchFamily="2" charset="0"/>
              </a:rPr>
              <a:t>                                                                =২৬৫০ </a:t>
            </a:r>
            <a:r>
              <a:rPr lang="en-US" sz="2400" dirty="0" err="1" smtClean="0">
                <a:solidFill>
                  <a:srgbClr val="00B050"/>
                </a:solidFill>
                <a:latin typeface="NikoshBAN" pitchFamily="2" charset="0"/>
                <a:cs typeface="NikoshBAN" pitchFamily="2" charset="0"/>
              </a:rPr>
              <a:t>টাকা</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উত্তর</a:t>
            </a:r>
            <a:r>
              <a:rPr lang="en-US" sz="2400" dirty="0" smtClean="0">
                <a:solidFill>
                  <a:srgbClr val="00B050"/>
                </a:solidFill>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3">
                                            <p:txEl>
                                              <p:pRg st="0" end="0"/>
                                            </p:txEl>
                                          </p:spTgt>
                                        </p:tgtEl>
                                      </p:cBhvr>
                                      <p:by x="150000" y="150000"/>
                                    </p:animScale>
                                  </p:childTnLst>
                                </p:cTn>
                              </p:par>
                              <p:par>
                                <p:cTn id="12" presetID="6" presetClass="emph" presetSubtype="0" fill="hold" nodeType="withEffect">
                                  <p:stCondLst>
                                    <p:cond delay="0"/>
                                  </p:stCondLst>
                                  <p:childTnLst>
                                    <p:animScale>
                                      <p:cBhvr>
                                        <p:cTn id="13" dur="2000" fill="hold"/>
                                        <p:tgtEl>
                                          <p:spTgt spid="3">
                                            <p:txEl>
                                              <p:pRg st="1" end="1"/>
                                            </p:txEl>
                                          </p:spTgt>
                                        </p:tgtEl>
                                      </p:cBhvr>
                                      <p:by x="150000" y="150000"/>
                                    </p:animScale>
                                  </p:childTnLst>
                                </p:cTn>
                              </p:par>
                              <p:par>
                                <p:cTn id="14" presetID="6" presetClass="emph" presetSubtype="0" fill="hold" nodeType="withEffect">
                                  <p:stCondLst>
                                    <p:cond delay="0"/>
                                  </p:stCondLst>
                                  <p:childTnLst>
                                    <p:animScale>
                                      <p:cBhvr>
                                        <p:cTn id="15" dur="2000" fill="hold"/>
                                        <p:tgtEl>
                                          <p:spTgt spid="3">
                                            <p:txEl>
                                              <p:pRg st="2" end="2"/>
                                            </p:txEl>
                                          </p:spTgt>
                                        </p:tgtEl>
                                      </p:cBhvr>
                                      <p:by x="150000" y="150000"/>
                                    </p:animScale>
                                  </p:childTnLst>
                                </p:cTn>
                              </p:par>
                              <p:par>
                                <p:cTn id="16" presetID="6" presetClass="emph" presetSubtype="0" fill="hold" nodeType="withEffect">
                                  <p:stCondLst>
                                    <p:cond delay="0"/>
                                  </p:stCondLst>
                                  <p:childTnLst>
                                    <p:animScale>
                                      <p:cBhvr>
                                        <p:cTn id="17" dur="2000" fill="hold"/>
                                        <p:tgtEl>
                                          <p:spTgt spid="3">
                                            <p:txEl>
                                              <p:pRg st="3" end="3"/>
                                            </p:txEl>
                                          </p:spTgt>
                                        </p:tgtEl>
                                      </p:cBhvr>
                                      <p:by x="150000" y="150000"/>
                                    </p:animScale>
                                  </p:childTnLst>
                                </p:cTn>
                              </p:par>
                              <p:par>
                                <p:cTn id="18" presetID="6" presetClass="emph" presetSubtype="0" fill="hold" nodeType="withEffect">
                                  <p:stCondLst>
                                    <p:cond delay="0"/>
                                  </p:stCondLst>
                                  <p:childTnLst>
                                    <p:animScale>
                                      <p:cBhvr>
                                        <p:cTn id="19" dur="2000" fill="hold"/>
                                        <p:tgtEl>
                                          <p:spTgt spid="3">
                                            <p:txEl>
                                              <p:pRg st="4" end="4"/>
                                            </p:txEl>
                                          </p:spTgt>
                                        </p:tgtEl>
                                      </p:cBhvr>
                                      <p:by x="150000" y="150000"/>
                                    </p:animScale>
                                  </p:childTnLst>
                                </p:cTn>
                              </p:par>
                              <p:par>
                                <p:cTn id="20" presetID="6" presetClass="emph" presetSubtype="0" fill="hold" nodeType="withEffect">
                                  <p:stCondLst>
                                    <p:cond delay="0"/>
                                  </p:stCondLst>
                                  <p:childTnLst>
                                    <p:animScale>
                                      <p:cBhvr>
                                        <p:cTn id="21" dur="2000" fill="hold"/>
                                        <p:tgtEl>
                                          <p:spTgt spid="3">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830997"/>
          </a:xfrm>
          <a:prstGeom prst="rect">
            <a:avLst/>
          </a:prstGeom>
          <a:noFill/>
        </p:spPr>
        <p:txBody>
          <a:bodyPr wrap="square" rtlCol="0">
            <a:spAutoFit/>
          </a:bodyPr>
          <a:lstStyle/>
          <a:p>
            <a:r>
              <a:rPr lang="bn-IN" sz="2400" b="1" dirty="0" smtClean="0">
                <a:solidFill>
                  <a:srgbClr val="92D050"/>
                </a:solidFill>
                <a:latin typeface="NikoshBAN" pitchFamily="2" charset="0"/>
                <a:cs typeface="NikoshBAN" pitchFamily="2" charset="0"/>
              </a:rPr>
              <a:t>৩। ৩০ টাকায় ১০ টি দরে ও ১৫ টি দরে সমান সংখ্যাক কলা ক্রয় করে সবগুলো কলা ৩০ টাকায় ১২ টি দরে বিক্রয় করলে শতকরা কত লাভ বা ক্ষতি হবে? </a:t>
            </a:r>
            <a:endParaRPr lang="en-US" sz="2400" b="1" dirty="0">
              <a:solidFill>
                <a:srgbClr val="92D050"/>
              </a:solidFill>
              <a:latin typeface="NikoshBAN" pitchFamily="2" charset="0"/>
              <a:cs typeface="NikoshBAN" pitchFamily="2" charset="0"/>
            </a:endParaRPr>
          </a:p>
        </p:txBody>
      </p:sp>
      <p:sp>
        <p:nvSpPr>
          <p:cNvPr id="3" name="TextBox 2"/>
          <p:cNvSpPr txBox="1"/>
          <p:nvPr/>
        </p:nvSpPr>
        <p:spPr>
          <a:xfrm>
            <a:off x="533400" y="1600200"/>
            <a:ext cx="8001000" cy="4154984"/>
          </a:xfrm>
          <a:prstGeom prst="rect">
            <a:avLst/>
          </a:prstGeom>
          <a:noFill/>
        </p:spPr>
        <p:txBody>
          <a:bodyPr wrap="square" rtlCol="0">
            <a:spAutoFit/>
          </a:bodyPr>
          <a:lstStyle/>
          <a:p>
            <a:r>
              <a:rPr lang="bn-IN" sz="2400" dirty="0" smtClean="0">
                <a:solidFill>
                  <a:srgbClr val="7030A0"/>
                </a:solidFill>
                <a:latin typeface="NikoshBAN" pitchFamily="2" charset="0"/>
                <a:cs typeface="NikoshBAN" pitchFamily="2" charset="0"/>
              </a:rPr>
              <a:t>১০ টির ক্রয়মূল্য ৩০ টাকা</a:t>
            </a:r>
          </a:p>
          <a:p>
            <a:pPr marL="457200" indent="-457200"/>
            <a:r>
              <a:rPr lang="en-US" sz="2400" dirty="0" smtClean="0">
                <a:solidFill>
                  <a:srgbClr val="7030A0"/>
                </a:solidFill>
                <a:latin typeface="NikoshBAN" pitchFamily="2" charset="0"/>
                <a:cs typeface="NikoshBAN" pitchFamily="2" charset="0"/>
              </a:rPr>
              <a:t>1 </a:t>
            </a:r>
            <a:r>
              <a:rPr lang="bn-IN" sz="2400" dirty="0" smtClean="0">
                <a:solidFill>
                  <a:srgbClr val="7030A0"/>
                </a:solidFill>
                <a:latin typeface="NikoshBAN" pitchFamily="2" charset="0"/>
                <a:cs typeface="NikoshBAN" pitchFamily="2" charset="0"/>
              </a:rPr>
              <a:t>,,      ,,       ৩০/১০ টাকা= ৩ টাকা </a:t>
            </a:r>
          </a:p>
          <a:p>
            <a:pPr marL="457200" indent="-457200"/>
            <a:r>
              <a:rPr lang="bn-IN" sz="2400" dirty="0" smtClean="0">
                <a:solidFill>
                  <a:srgbClr val="7030A0"/>
                </a:solidFill>
                <a:latin typeface="NikoshBAN" pitchFamily="2" charset="0"/>
                <a:cs typeface="NikoshBAN" pitchFamily="2" charset="0"/>
              </a:rPr>
              <a:t>আবার ১৫ টির ক্রয়মূল্য ৩০ টাকা </a:t>
            </a:r>
          </a:p>
          <a:p>
            <a:pPr marL="457200" indent="-457200"/>
            <a:r>
              <a:rPr lang="en-US" sz="2400" dirty="0" smtClean="0">
                <a:solidFill>
                  <a:srgbClr val="7030A0"/>
                </a:solidFill>
                <a:latin typeface="NikoshBAN" pitchFamily="2" charset="0"/>
                <a:cs typeface="NikoshBAN" pitchFamily="2" charset="0"/>
              </a:rPr>
              <a:t>1  </a:t>
            </a:r>
            <a:r>
              <a:rPr lang="bn-IN" sz="2400" dirty="0" smtClean="0">
                <a:solidFill>
                  <a:srgbClr val="7030A0"/>
                </a:solidFill>
                <a:latin typeface="NikoshBAN" pitchFamily="2" charset="0"/>
                <a:cs typeface="NikoshBAN" pitchFamily="2" charset="0"/>
              </a:rPr>
              <a:t>,,       ,,       ৩০/১৫ টাকা= ২ টাকা </a:t>
            </a:r>
          </a:p>
          <a:p>
            <a:pPr marL="457200" indent="-457200"/>
            <a:r>
              <a:rPr lang="bn-IN" sz="2400" dirty="0" smtClean="0">
                <a:solidFill>
                  <a:srgbClr val="7030A0"/>
                </a:solidFill>
                <a:latin typeface="NikoshBAN" pitchFamily="2" charset="0"/>
                <a:cs typeface="NikoshBAN" pitchFamily="2" charset="0"/>
              </a:rPr>
              <a:t>(১+১)বা ২ টির ক্রয়মূল্য (৩+২) টাকা= ৫ টাকা </a:t>
            </a:r>
          </a:p>
          <a:p>
            <a:pPr marL="457200" indent="-457200"/>
            <a:r>
              <a:rPr lang="bn-IN" sz="2400" dirty="0" smtClean="0">
                <a:solidFill>
                  <a:srgbClr val="7030A0"/>
                </a:solidFill>
                <a:latin typeface="NikoshBAN" pitchFamily="2" charset="0"/>
                <a:cs typeface="NikoshBAN" pitchFamily="2" charset="0"/>
              </a:rPr>
              <a:t>            ১    ,,    ,,                ৫/২ টাকা =২.৫ টাকা </a:t>
            </a:r>
          </a:p>
          <a:p>
            <a:pPr marL="457200" indent="-457200"/>
            <a:r>
              <a:rPr lang="bn-IN" sz="2400" dirty="0" smtClean="0">
                <a:solidFill>
                  <a:srgbClr val="7030A0"/>
                </a:solidFill>
                <a:latin typeface="NikoshBAN" pitchFamily="2" charset="0"/>
                <a:cs typeface="NikoshBAN" pitchFamily="2" charset="0"/>
              </a:rPr>
              <a:t>এখন,</a:t>
            </a:r>
          </a:p>
          <a:p>
            <a:pPr marL="457200" indent="-457200"/>
            <a:r>
              <a:rPr lang="bn-IN" sz="2400" dirty="0" smtClean="0">
                <a:solidFill>
                  <a:srgbClr val="7030A0"/>
                </a:solidFill>
                <a:latin typeface="NikoshBAN" pitchFamily="2" charset="0"/>
                <a:cs typeface="NikoshBAN" pitchFamily="2" charset="0"/>
              </a:rPr>
              <a:t>১২টির বিক্রয়মূল্য ৩০ টাকা </a:t>
            </a:r>
          </a:p>
          <a:p>
            <a:pPr marL="457200" indent="-457200"/>
            <a:r>
              <a:rPr lang="en-US" sz="2400" dirty="0" smtClean="0">
                <a:solidFill>
                  <a:srgbClr val="7030A0"/>
                </a:solidFill>
                <a:latin typeface="NikoshBAN" pitchFamily="2" charset="0"/>
                <a:cs typeface="NikoshBAN" pitchFamily="2" charset="0"/>
              </a:rPr>
              <a:t>1  </a:t>
            </a:r>
            <a:r>
              <a:rPr lang="bn-IN" sz="2400" dirty="0" smtClean="0">
                <a:solidFill>
                  <a:srgbClr val="7030A0"/>
                </a:solidFill>
                <a:latin typeface="NikoshBAN" pitchFamily="2" charset="0"/>
                <a:cs typeface="NikoshBAN" pitchFamily="2" charset="0"/>
              </a:rPr>
              <a:t>,,       ,,        ৩০/১২ টাকা= ২.৫ টাকা </a:t>
            </a:r>
          </a:p>
          <a:p>
            <a:pPr marL="457200" indent="-457200"/>
            <a:r>
              <a:rPr lang="bn-IN" sz="2400" dirty="0" smtClean="0">
                <a:solidFill>
                  <a:srgbClr val="7030A0"/>
                </a:solidFill>
                <a:latin typeface="NikoshBAN" pitchFamily="2" charset="0"/>
                <a:cs typeface="NikoshBAN" pitchFamily="2" charset="0"/>
              </a:rPr>
              <a:t>যেহেতু ১ টির ক্রয়মূল্য= ১টির বিক্রয়মূল্য </a:t>
            </a:r>
          </a:p>
          <a:p>
            <a:pPr marL="457200" indent="-457200"/>
            <a:r>
              <a:rPr lang="bn-IN" sz="2400" dirty="0" smtClean="0">
                <a:solidFill>
                  <a:srgbClr val="7030A0"/>
                </a:solidFill>
                <a:latin typeface="NikoshBAN" pitchFamily="2" charset="0"/>
                <a:cs typeface="NikoshBAN" pitchFamily="2" charset="0"/>
              </a:rPr>
              <a:t>সেহেতু লাভ বা ক্ষতি কিছুই হবে না। (উত্তর)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9" presetClass="emph" presetSubtype="0" nodeType="clickEffect">
                                  <p:stCondLst>
                                    <p:cond delay="0"/>
                                  </p:stCondLst>
                                  <p:childTnLst>
                                    <p:set>
                                      <p:cBhvr rctx="PPT">
                                        <p:cTn id="10" dur="indefinite"/>
                                        <p:tgtEl>
                                          <p:spTgt spid="3">
                                            <p:txEl>
                                              <p:pRg st="0" end="0"/>
                                            </p:txEl>
                                          </p:spTgt>
                                        </p:tgtEl>
                                        <p:attrNameLst>
                                          <p:attrName>style.opacity</p:attrName>
                                        </p:attrNameLst>
                                      </p:cBhvr>
                                      <p:to>
                                        <p:strVal val="0.5"/>
                                      </p:to>
                                    </p:set>
                                    <p:animEffect filter="image" prLst="opacity: 0.5">
                                      <p:cBhvr rctx="IE">
                                        <p:cTn id="11" dur="indefinite"/>
                                        <p:tgtEl>
                                          <p:spTgt spid="3">
                                            <p:txEl>
                                              <p:pRg st="0" end="0"/>
                                            </p:txEl>
                                          </p:spTgt>
                                        </p:tgtEl>
                                      </p:cBhvr>
                                    </p:animEffect>
                                  </p:childTnLst>
                                </p:cTn>
                              </p:par>
                              <p:par>
                                <p:cTn id="12" presetID="9" presetClass="emph" presetSubtype="0" nodeType="withEffect">
                                  <p:stCondLst>
                                    <p:cond delay="0"/>
                                  </p:stCondLst>
                                  <p:childTnLst>
                                    <p:set>
                                      <p:cBhvr rctx="PPT">
                                        <p:cTn id="13" dur="indefinite"/>
                                        <p:tgtEl>
                                          <p:spTgt spid="3">
                                            <p:txEl>
                                              <p:pRg st="1" end="1"/>
                                            </p:txEl>
                                          </p:spTgt>
                                        </p:tgtEl>
                                        <p:attrNameLst>
                                          <p:attrName>style.opacity</p:attrName>
                                        </p:attrNameLst>
                                      </p:cBhvr>
                                      <p:to>
                                        <p:strVal val="0.5"/>
                                      </p:to>
                                    </p:set>
                                    <p:animEffect filter="image" prLst="opacity: 0.5">
                                      <p:cBhvr rctx="IE">
                                        <p:cTn id="14" dur="indefinite"/>
                                        <p:tgtEl>
                                          <p:spTgt spid="3">
                                            <p:txEl>
                                              <p:pRg st="1" end="1"/>
                                            </p:txEl>
                                          </p:spTgt>
                                        </p:tgtEl>
                                      </p:cBhvr>
                                    </p:animEffect>
                                  </p:childTnLst>
                                </p:cTn>
                              </p:par>
                              <p:par>
                                <p:cTn id="15" presetID="9" presetClass="emph" presetSubtype="0" nodeType="withEffect">
                                  <p:stCondLst>
                                    <p:cond delay="0"/>
                                  </p:stCondLst>
                                  <p:childTnLst>
                                    <p:set>
                                      <p:cBhvr rctx="PPT">
                                        <p:cTn id="16" dur="indefinite"/>
                                        <p:tgtEl>
                                          <p:spTgt spid="3">
                                            <p:txEl>
                                              <p:pRg st="2" end="2"/>
                                            </p:txEl>
                                          </p:spTgt>
                                        </p:tgtEl>
                                        <p:attrNameLst>
                                          <p:attrName>style.opacity</p:attrName>
                                        </p:attrNameLst>
                                      </p:cBhvr>
                                      <p:to>
                                        <p:strVal val="0.5"/>
                                      </p:to>
                                    </p:set>
                                    <p:animEffect filter="image" prLst="opacity: 0.5">
                                      <p:cBhvr rctx="IE">
                                        <p:cTn id="17" dur="indefinite"/>
                                        <p:tgtEl>
                                          <p:spTgt spid="3">
                                            <p:txEl>
                                              <p:pRg st="2" end="2"/>
                                            </p:txEl>
                                          </p:spTgt>
                                        </p:tgtEl>
                                      </p:cBhvr>
                                    </p:animEffect>
                                  </p:childTnLst>
                                </p:cTn>
                              </p:par>
                              <p:par>
                                <p:cTn id="18" presetID="9" presetClass="emph" presetSubtype="0" nodeType="withEffect">
                                  <p:stCondLst>
                                    <p:cond delay="0"/>
                                  </p:stCondLst>
                                  <p:childTnLst>
                                    <p:set>
                                      <p:cBhvr rctx="PPT">
                                        <p:cTn id="19" dur="indefinite"/>
                                        <p:tgtEl>
                                          <p:spTgt spid="3">
                                            <p:txEl>
                                              <p:pRg st="3" end="3"/>
                                            </p:txEl>
                                          </p:spTgt>
                                        </p:tgtEl>
                                        <p:attrNameLst>
                                          <p:attrName>style.opacity</p:attrName>
                                        </p:attrNameLst>
                                      </p:cBhvr>
                                      <p:to>
                                        <p:strVal val="0.5"/>
                                      </p:to>
                                    </p:set>
                                    <p:animEffect filter="image" prLst="opacity: 0.5">
                                      <p:cBhvr rctx="IE">
                                        <p:cTn id="20" dur="indefinite"/>
                                        <p:tgtEl>
                                          <p:spTgt spid="3">
                                            <p:txEl>
                                              <p:pRg st="3" end="3"/>
                                            </p:txEl>
                                          </p:spTgt>
                                        </p:tgtEl>
                                      </p:cBhvr>
                                    </p:animEffect>
                                  </p:childTnLst>
                                </p:cTn>
                              </p:par>
                              <p:par>
                                <p:cTn id="21" presetID="9" presetClass="emph" presetSubtype="0" nodeType="withEffect">
                                  <p:stCondLst>
                                    <p:cond delay="0"/>
                                  </p:stCondLst>
                                  <p:childTnLst>
                                    <p:set>
                                      <p:cBhvr rctx="PPT">
                                        <p:cTn id="22" dur="indefinite"/>
                                        <p:tgtEl>
                                          <p:spTgt spid="3">
                                            <p:txEl>
                                              <p:pRg st="4" end="4"/>
                                            </p:txEl>
                                          </p:spTgt>
                                        </p:tgtEl>
                                        <p:attrNameLst>
                                          <p:attrName>style.opacity</p:attrName>
                                        </p:attrNameLst>
                                      </p:cBhvr>
                                      <p:to>
                                        <p:strVal val="0.5"/>
                                      </p:to>
                                    </p:set>
                                    <p:animEffect filter="image" prLst="opacity: 0.5">
                                      <p:cBhvr rctx="IE">
                                        <p:cTn id="23" dur="indefinite"/>
                                        <p:tgtEl>
                                          <p:spTgt spid="3">
                                            <p:txEl>
                                              <p:pRg st="4" end="4"/>
                                            </p:txEl>
                                          </p:spTgt>
                                        </p:tgtEl>
                                      </p:cBhvr>
                                    </p:animEffect>
                                  </p:childTnLst>
                                </p:cTn>
                              </p:par>
                              <p:par>
                                <p:cTn id="24" presetID="9" presetClass="emph" presetSubtype="0" nodeType="withEffect">
                                  <p:stCondLst>
                                    <p:cond delay="0"/>
                                  </p:stCondLst>
                                  <p:childTnLst>
                                    <p:set>
                                      <p:cBhvr rctx="PPT">
                                        <p:cTn id="25" dur="indefinite"/>
                                        <p:tgtEl>
                                          <p:spTgt spid="3">
                                            <p:txEl>
                                              <p:pRg st="5" end="5"/>
                                            </p:txEl>
                                          </p:spTgt>
                                        </p:tgtEl>
                                        <p:attrNameLst>
                                          <p:attrName>style.opacity</p:attrName>
                                        </p:attrNameLst>
                                      </p:cBhvr>
                                      <p:to>
                                        <p:strVal val="0.5"/>
                                      </p:to>
                                    </p:set>
                                    <p:animEffect filter="image" prLst="opacity: 0.5">
                                      <p:cBhvr rctx="IE">
                                        <p:cTn id="26" dur="indefinite"/>
                                        <p:tgtEl>
                                          <p:spTgt spid="3">
                                            <p:txEl>
                                              <p:pRg st="5" end="5"/>
                                            </p:txEl>
                                          </p:spTgt>
                                        </p:tgtEl>
                                      </p:cBhvr>
                                    </p:animEffect>
                                  </p:childTnLst>
                                </p:cTn>
                              </p:par>
                              <p:par>
                                <p:cTn id="27" presetID="9" presetClass="emph" presetSubtype="0" nodeType="withEffect">
                                  <p:stCondLst>
                                    <p:cond delay="0"/>
                                  </p:stCondLst>
                                  <p:childTnLst>
                                    <p:set>
                                      <p:cBhvr rctx="PPT">
                                        <p:cTn id="28" dur="indefinite"/>
                                        <p:tgtEl>
                                          <p:spTgt spid="3">
                                            <p:txEl>
                                              <p:pRg st="6" end="6"/>
                                            </p:txEl>
                                          </p:spTgt>
                                        </p:tgtEl>
                                        <p:attrNameLst>
                                          <p:attrName>style.opacity</p:attrName>
                                        </p:attrNameLst>
                                      </p:cBhvr>
                                      <p:to>
                                        <p:strVal val="0.5"/>
                                      </p:to>
                                    </p:set>
                                    <p:animEffect filter="image" prLst="opacity: 0.5">
                                      <p:cBhvr rctx="IE">
                                        <p:cTn id="29" dur="indefinite"/>
                                        <p:tgtEl>
                                          <p:spTgt spid="3">
                                            <p:txEl>
                                              <p:pRg st="6" end="6"/>
                                            </p:txEl>
                                          </p:spTgt>
                                        </p:tgtEl>
                                      </p:cBhvr>
                                    </p:animEffect>
                                  </p:childTnLst>
                                </p:cTn>
                              </p:par>
                              <p:par>
                                <p:cTn id="30" presetID="9" presetClass="emph" presetSubtype="0" nodeType="withEffect">
                                  <p:stCondLst>
                                    <p:cond delay="0"/>
                                  </p:stCondLst>
                                  <p:childTnLst>
                                    <p:set>
                                      <p:cBhvr rctx="PPT">
                                        <p:cTn id="31" dur="indefinite"/>
                                        <p:tgtEl>
                                          <p:spTgt spid="3">
                                            <p:txEl>
                                              <p:pRg st="7" end="7"/>
                                            </p:txEl>
                                          </p:spTgt>
                                        </p:tgtEl>
                                        <p:attrNameLst>
                                          <p:attrName>style.opacity</p:attrName>
                                        </p:attrNameLst>
                                      </p:cBhvr>
                                      <p:to>
                                        <p:strVal val="0.5"/>
                                      </p:to>
                                    </p:set>
                                    <p:animEffect filter="image" prLst="opacity: 0.5">
                                      <p:cBhvr rctx="IE">
                                        <p:cTn id="32" dur="indefinite"/>
                                        <p:tgtEl>
                                          <p:spTgt spid="3">
                                            <p:txEl>
                                              <p:pRg st="7" end="7"/>
                                            </p:txEl>
                                          </p:spTgt>
                                        </p:tgtEl>
                                      </p:cBhvr>
                                    </p:animEffect>
                                  </p:childTnLst>
                                </p:cTn>
                              </p:par>
                              <p:par>
                                <p:cTn id="33" presetID="9" presetClass="emph" presetSubtype="0" nodeType="withEffect">
                                  <p:stCondLst>
                                    <p:cond delay="0"/>
                                  </p:stCondLst>
                                  <p:childTnLst>
                                    <p:set>
                                      <p:cBhvr rctx="PPT">
                                        <p:cTn id="34" dur="indefinite"/>
                                        <p:tgtEl>
                                          <p:spTgt spid="3">
                                            <p:txEl>
                                              <p:pRg st="8" end="8"/>
                                            </p:txEl>
                                          </p:spTgt>
                                        </p:tgtEl>
                                        <p:attrNameLst>
                                          <p:attrName>style.opacity</p:attrName>
                                        </p:attrNameLst>
                                      </p:cBhvr>
                                      <p:to>
                                        <p:strVal val="0.5"/>
                                      </p:to>
                                    </p:set>
                                    <p:animEffect filter="image" prLst="opacity: 0.5">
                                      <p:cBhvr rctx="IE">
                                        <p:cTn id="35" dur="indefinite"/>
                                        <p:tgtEl>
                                          <p:spTgt spid="3">
                                            <p:txEl>
                                              <p:pRg st="8" end="8"/>
                                            </p:txEl>
                                          </p:spTgt>
                                        </p:tgtEl>
                                      </p:cBhvr>
                                    </p:animEffect>
                                  </p:childTnLst>
                                </p:cTn>
                              </p:par>
                              <p:par>
                                <p:cTn id="36" presetID="9" presetClass="emph" presetSubtype="0" nodeType="withEffect">
                                  <p:stCondLst>
                                    <p:cond delay="0"/>
                                  </p:stCondLst>
                                  <p:childTnLst>
                                    <p:set>
                                      <p:cBhvr rctx="PPT">
                                        <p:cTn id="37" dur="indefinite"/>
                                        <p:tgtEl>
                                          <p:spTgt spid="3">
                                            <p:txEl>
                                              <p:pRg st="9" end="9"/>
                                            </p:txEl>
                                          </p:spTgt>
                                        </p:tgtEl>
                                        <p:attrNameLst>
                                          <p:attrName>style.opacity</p:attrName>
                                        </p:attrNameLst>
                                      </p:cBhvr>
                                      <p:to>
                                        <p:strVal val="0.5"/>
                                      </p:to>
                                    </p:set>
                                    <p:animEffect filter="image" prLst="opacity: 0.5">
                                      <p:cBhvr rctx="IE">
                                        <p:cTn id="38" dur="indefinite"/>
                                        <p:tgtEl>
                                          <p:spTgt spid="3">
                                            <p:txEl>
                                              <p:pRg st="9" end="9"/>
                                            </p:txEl>
                                          </p:spTgt>
                                        </p:tgtEl>
                                      </p:cBhvr>
                                    </p:animEffect>
                                  </p:childTnLst>
                                </p:cTn>
                              </p:par>
                              <p:par>
                                <p:cTn id="39" presetID="9" presetClass="emph" presetSubtype="0" nodeType="withEffect">
                                  <p:stCondLst>
                                    <p:cond delay="0"/>
                                  </p:stCondLst>
                                  <p:childTnLst>
                                    <p:set>
                                      <p:cBhvr rctx="PPT">
                                        <p:cTn id="40" dur="indefinite"/>
                                        <p:tgtEl>
                                          <p:spTgt spid="3">
                                            <p:txEl>
                                              <p:pRg st="10" end="10"/>
                                            </p:txEl>
                                          </p:spTgt>
                                        </p:tgtEl>
                                        <p:attrNameLst>
                                          <p:attrName>style.opacity</p:attrName>
                                        </p:attrNameLst>
                                      </p:cBhvr>
                                      <p:to>
                                        <p:strVal val="0.5"/>
                                      </p:to>
                                    </p:set>
                                    <p:animEffect filter="image" prLst="opacity: 0.5">
                                      <p:cBhvr rctx="IE">
                                        <p:cTn id="41" dur="indefinite"/>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91600" cy="830997"/>
          </a:xfrm>
          <a:prstGeom prst="rect">
            <a:avLst/>
          </a:prstGeom>
          <a:noFill/>
        </p:spPr>
        <p:txBody>
          <a:bodyPr wrap="square" rtlCol="0">
            <a:spAutoFit/>
          </a:bodyPr>
          <a:lstStyle/>
          <a:p>
            <a:r>
              <a:rPr lang="bn-IN" sz="2400" b="1" dirty="0" smtClean="0">
                <a:solidFill>
                  <a:srgbClr val="FF0000"/>
                </a:solidFill>
                <a:latin typeface="NikoshBAN" pitchFamily="2" charset="0"/>
                <a:cs typeface="NikoshBAN" pitchFamily="2" charset="0"/>
              </a:rPr>
              <a:t>৮। ৬৫০০ টাকা যে হার মুনাফায় ৪ বছরে মুনাফা –আসলে ৮৮৪০ টাকা হয়, ঐ একই হার মুনাফায় কত টাকা ৪ বছরে মুনাফা –আসলে ১০২০০ টাকা হবে?</a:t>
            </a:r>
            <a:r>
              <a:rPr lang="bn-IN" dirty="0" smtClean="0">
                <a:solidFill>
                  <a:srgbClr val="FF0000"/>
                </a:solidFill>
                <a:latin typeface="NikoshBAN" pitchFamily="2" charset="0"/>
                <a:cs typeface="NikoshBAN" pitchFamily="2" charset="0"/>
              </a:rPr>
              <a:t>  </a:t>
            </a:r>
            <a:endParaRPr lang="en-US" dirty="0">
              <a:solidFill>
                <a:srgbClr val="FF0000"/>
              </a:solidFill>
              <a:latin typeface="NikoshBAN" pitchFamily="2" charset="0"/>
              <a:cs typeface="NikoshBAN" pitchFamily="2" charset="0"/>
            </a:endParaRPr>
          </a:p>
        </p:txBody>
      </p:sp>
      <p:sp>
        <p:nvSpPr>
          <p:cNvPr id="3" name="TextBox 2"/>
          <p:cNvSpPr txBox="1"/>
          <p:nvPr/>
        </p:nvSpPr>
        <p:spPr>
          <a:xfrm>
            <a:off x="0" y="762000"/>
            <a:ext cx="9144000" cy="6370975"/>
          </a:xfrm>
          <a:prstGeom prst="rect">
            <a:avLst/>
          </a:prstGeom>
          <a:noFill/>
        </p:spPr>
        <p:txBody>
          <a:bodyPr wrap="square" rtlCol="0">
            <a:spAutoFit/>
          </a:bodyPr>
          <a:lstStyle/>
          <a:p>
            <a:r>
              <a:rPr lang="bn-IN" sz="2400" dirty="0" smtClean="0">
                <a:solidFill>
                  <a:srgbClr val="002060"/>
                </a:solidFill>
                <a:latin typeface="NikoshBAN" pitchFamily="2" charset="0"/>
                <a:cs typeface="NikoshBAN" pitchFamily="2" charset="0"/>
              </a:rPr>
              <a:t>সমাধানঃ </a:t>
            </a:r>
            <a:r>
              <a:rPr lang="en-US" sz="2400" dirty="0" smtClean="0">
                <a:solidFill>
                  <a:srgbClr val="002060"/>
                </a:solidFill>
                <a:latin typeface="NikoshBAN" pitchFamily="2" charset="0"/>
                <a:cs typeface="NikoshBAN" pitchFamily="2" charset="0"/>
              </a:rPr>
              <a:t>P=6500টাকা  ,n=4 </a:t>
            </a:r>
            <a:r>
              <a:rPr lang="en-US" sz="2400" dirty="0" err="1" smtClean="0">
                <a:solidFill>
                  <a:srgbClr val="002060"/>
                </a:solidFill>
                <a:latin typeface="NikoshBAN" pitchFamily="2" charset="0"/>
                <a:cs typeface="NikoshBAN" pitchFamily="2" charset="0"/>
              </a:rPr>
              <a:t>বছর</a:t>
            </a:r>
            <a:r>
              <a:rPr lang="en-US" sz="2400" dirty="0" smtClean="0">
                <a:solidFill>
                  <a:srgbClr val="002060"/>
                </a:solidFill>
                <a:latin typeface="NikoshBAN" pitchFamily="2" charset="0"/>
                <a:cs typeface="NikoshBAN" pitchFamily="2" charset="0"/>
              </a:rPr>
              <a:t>  A=8840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I=A-P=(8840-6500)</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২৩৪০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r=</a:t>
            </a:r>
            <a:r>
              <a:rPr lang="en-US" sz="2400" dirty="0" err="1" smtClean="0">
                <a:solidFill>
                  <a:srgbClr val="002060"/>
                </a:solidFill>
                <a:latin typeface="NikoshBAN" pitchFamily="2" charset="0"/>
                <a:cs typeface="NikoshBAN" pitchFamily="2" charset="0"/>
              </a:rPr>
              <a:t>কত</a:t>
            </a:r>
            <a:r>
              <a:rPr lang="en-US" sz="2400" dirty="0" smtClean="0">
                <a:solidFill>
                  <a:srgbClr val="002060"/>
                </a:solidFill>
                <a:latin typeface="NikoshBAN" pitchFamily="2" charset="0"/>
                <a:cs typeface="NikoshBAN" pitchFamily="2" charset="0"/>
              </a:rPr>
              <a:t> ? </a:t>
            </a:r>
          </a:p>
          <a:p>
            <a:r>
              <a:rPr lang="en-US" sz="2400" dirty="0" err="1" smtClean="0">
                <a:solidFill>
                  <a:srgbClr val="002060"/>
                </a:solidFill>
                <a:latin typeface="NikoshBAN" pitchFamily="2" charset="0"/>
                <a:cs typeface="NikoshBAN" pitchFamily="2" charset="0"/>
              </a:rPr>
              <a:t>আমরা</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জানি</a:t>
            </a:r>
            <a:r>
              <a:rPr lang="en-US" sz="2400" dirty="0" smtClean="0">
                <a:solidFill>
                  <a:srgbClr val="002060"/>
                </a:solidFill>
                <a:latin typeface="NikoshBAN" pitchFamily="2" charset="0"/>
                <a:cs typeface="NikoshBAN" pitchFamily="2" charset="0"/>
              </a:rPr>
              <a:t>, r=I/</a:t>
            </a:r>
            <a:r>
              <a:rPr lang="en-US" sz="2400" dirty="0" err="1" smtClean="0">
                <a:solidFill>
                  <a:srgbClr val="002060"/>
                </a:solidFill>
                <a:latin typeface="NikoshBAN" pitchFamily="2" charset="0"/>
                <a:cs typeface="NikoshBAN" pitchFamily="2" charset="0"/>
              </a:rPr>
              <a:t>Pn</a:t>
            </a:r>
            <a:endParaRPr lang="en-US" sz="2400" dirty="0" smtClean="0">
              <a:solidFill>
                <a:srgbClr val="002060"/>
              </a:solidFill>
              <a:latin typeface="NikoshBAN" pitchFamily="2" charset="0"/>
              <a:cs typeface="NikoshBAN" pitchFamily="2" charset="0"/>
            </a:endParaRPr>
          </a:p>
          <a:p>
            <a:r>
              <a:rPr lang="en-US" sz="2400" dirty="0" smtClean="0">
                <a:solidFill>
                  <a:srgbClr val="002060"/>
                </a:solidFill>
                <a:latin typeface="NikoshBAN" pitchFamily="2" charset="0"/>
                <a:cs typeface="NikoshBAN" pitchFamily="2" charset="0"/>
              </a:rPr>
              <a:t>                   =2340/6500x৪ </a:t>
            </a:r>
            <a:r>
              <a:rPr lang="en-US" sz="2400" dirty="0" err="1" smtClean="0">
                <a:solidFill>
                  <a:srgbClr val="002060"/>
                </a:solidFill>
                <a:latin typeface="NikoshBAN" pitchFamily="2" charset="0"/>
                <a:cs typeface="NikoshBAN" pitchFamily="2" charset="0"/>
              </a:rPr>
              <a:t>টাকা</a:t>
            </a:r>
            <a:endParaRPr lang="en-US" sz="2400" dirty="0" smtClean="0">
              <a:solidFill>
                <a:srgbClr val="002060"/>
              </a:solidFill>
              <a:latin typeface="NikoshBAN" pitchFamily="2" charset="0"/>
              <a:cs typeface="NikoshBAN" pitchFamily="2" charset="0"/>
            </a:endParaRPr>
          </a:p>
          <a:p>
            <a:r>
              <a:rPr lang="en-US" sz="2400" dirty="0" smtClean="0">
                <a:solidFill>
                  <a:srgbClr val="002060"/>
                </a:solidFill>
                <a:latin typeface="NikoshBAN" pitchFamily="2" charset="0"/>
                <a:cs typeface="NikoshBAN" pitchFamily="2" charset="0"/>
              </a:rPr>
              <a:t>                   = ০.০৯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x১০০%</a:t>
            </a:r>
          </a:p>
          <a:p>
            <a:r>
              <a:rPr lang="en-US" sz="2400" dirty="0" smtClean="0">
                <a:solidFill>
                  <a:srgbClr val="002060"/>
                </a:solidFill>
                <a:latin typeface="NikoshBAN" pitchFamily="2" charset="0"/>
                <a:cs typeface="NikoshBAN" pitchFamily="2" charset="0"/>
              </a:rPr>
              <a:t>                   = ৯% </a:t>
            </a:r>
          </a:p>
          <a:p>
            <a:r>
              <a:rPr lang="en-US" sz="2400" dirty="0" err="1" smtClean="0">
                <a:solidFill>
                  <a:srgbClr val="002060"/>
                </a:solidFill>
                <a:latin typeface="NikoshBAN" pitchFamily="2" charset="0"/>
                <a:cs typeface="NikoshBAN" pitchFamily="2" charset="0"/>
              </a:rPr>
              <a:t>দ্বিতীয়</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অংশ</a:t>
            </a:r>
            <a:r>
              <a:rPr lang="en-US" sz="2400" dirty="0" smtClean="0">
                <a:solidFill>
                  <a:srgbClr val="002060"/>
                </a:solidFill>
                <a:latin typeface="NikoshBAN" pitchFamily="2" charset="0"/>
                <a:cs typeface="NikoshBAN" pitchFamily="2" charset="0"/>
              </a:rPr>
              <a:t>,</a:t>
            </a:r>
          </a:p>
          <a:p>
            <a:r>
              <a:rPr lang="en-US" sz="2400" dirty="0" smtClean="0">
                <a:solidFill>
                  <a:srgbClr val="002060"/>
                </a:solidFill>
                <a:latin typeface="NikoshBAN" pitchFamily="2" charset="0"/>
                <a:cs typeface="NikoshBAN" pitchFamily="2" charset="0"/>
              </a:rPr>
              <a:t>r=9%,P=</a:t>
            </a:r>
            <a:r>
              <a:rPr lang="en-US" sz="2400" dirty="0" err="1" smtClean="0">
                <a:solidFill>
                  <a:srgbClr val="002060"/>
                </a:solidFill>
                <a:latin typeface="NikoshBAN" pitchFamily="2" charset="0"/>
                <a:cs typeface="NikoshBAN" pitchFamily="2" charset="0"/>
              </a:rPr>
              <a:t>কত</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I=A-P=(10200-P)</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 n=4 </a:t>
            </a:r>
            <a:r>
              <a:rPr lang="en-US" sz="2400" dirty="0" err="1" smtClean="0">
                <a:solidFill>
                  <a:srgbClr val="002060"/>
                </a:solidFill>
                <a:latin typeface="NikoshBAN" pitchFamily="2" charset="0"/>
                <a:cs typeface="NikoshBAN" pitchFamily="2" charset="0"/>
              </a:rPr>
              <a:t>বছর</a:t>
            </a:r>
            <a:r>
              <a:rPr lang="en-US" sz="2400" dirty="0" smtClean="0">
                <a:solidFill>
                  <a:srgbClr val="002060"/>
                </a:solidFill>
                <a:latin typeface="NikoshBAN" pitchFamily="2" charset="0"/>
                <a:cs typeface="NikoshBAN" pitchFamily="2" charset="0"/>
              </a:rPr>
              <a:t> </a:t>
            </a:r>
          </a:p>
          <a:p>
            <a:r>
              <a:rPr lang="en-US" sz="2400" dirty="0" err="1" smtClean="0">
                <a:solidFill>
                  <a:srgbClr val="002060"/>
                </a:solidFill>
                <a:latin typeface="NikoshBAN" pitchFamily="2" charset="0"/>
                <a:cs typeface="NikoshBAN" pitchFamily="2" charset="0"/>
              </a:rPr>
              <a:t>আমরা</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জানি</a:t>
            </a:r>
            <a:r>
              <a:rPr lang="en-US" sz="2400" dirty="0" smtClean="0">
                <a:solidFill>
                  <a:srgbClr val="002060"/>
                </a:solidFill>
                <a:latin typeface="NikoshBAN" pitchFamily="2" charset="0"/>
                <a:cs typeface="NikoshBAN" pitchFamily="2" charset="0"/>
              </a:rPr>
              <a:t>, I=</a:t>
            </a:r>
            <a:r>
              <a:rPr lang="en-US" sz="2400" dirty="0" err="1" smtClean="0">
                <a:solidFill>
                  <a:srgbClr val="002060"/>
                </a:solidFill>
                <a:latin typeface="NikoshBAN" pitchFamily="2" charset="0"/>
                <a:cs typeface="NikoshBAN" pitchFamily="2" charset="0"/>
              </a:rPr>
              <a:t>Pnr</a:t>
            </a:r>
            <a:endParaRPr lang="en-US" sz="2400" dirty="0" smtClean="0">
              <a:solidFill>
                <a:srgbClr val="002060"/>
              </a:solidFill>
              <a:latin typeface="NikoshBAN" pitchFamily="2" charset="0"/>
              <a:cs typeface="NikoshBAN" pitchFamily="2" charset="0"/>
            </a:endParaRPr>
          </a:p>
          <a:p>
            <a:r>
              <a:rPr lang="en-US" sz="2400" dirty="0" smtClean="0">
                <a:solidFill>
                  <a:srgbClr val="002060"/>
                </a:solidFill>
                <a:latin typeface="NikoshBAN" pitchFamily="2" charset="0"/>
                <a:cs typeface="NikoshBAN" pitchFamily="2" charset="0"/>
              </a:rPr>
              <a:t>                 I=Px4x৯% </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১০২০০-P=36P/100</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১০২০০০০-১০০P=36P </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১০২০০০০=৩৬P+100P</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1020000=১৩৬P</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P=1020000/136</a:t>
            </a:r>
          </a:p>
          <a:p>
            <a:r>
              <a:rPr lang="en-US" sz="2400" dirty="0" err="1" smtClean="0">
                <a:solidFill>
                  <a:srgbClr val="002060"/>
                </a:solidFill>
                <a:latin typeface="NikoshBAN" pitchFamily="2" charset="0"/>
                <a:cs typeface="NikoshBAN" pitchFamily="2" charset="0"/>
              </a:rPr>
              <a:t>বা</a:t>
            </a:r>
            <a:r>
              <a:rPr lang="en-US" sz="2400" dirty="0" smtClean="0">
                <a:solidFill>
                  <a:srgbClr val="002060"/>
                </a:solidFill>
                <a:latin typeface="NikoshBAN" pitchFamily="2" charset="0"/>
                <a:cs typeface="NikoshBAN" pitchFamily="2" charset="0"/>
              </a:rPr>
              <a:t> P =7500 </a:t>
            </a:r>
            <a:r>
              <a:rPr lang="en-US" sz="2400" dirty="0" err="1" smtClean="0">
                <a:solidFill>
                  <a:srgbClr val="002060"/>
                </a:solidFill>
                <a:latin typeface="NikoshBAN" pitchFamily="2" charset="0"/>
                <a:cs typeface="NikoshBAN" pitchFamily="2" charset="0"/>
              </a:rPr>
              <a:t>টাকা</a:t>
            </a:r>
            <a:r>
              <a:rPr lang="en-US" sz="2400" dirty="0" smtClean="0">
                <a:solidFill>
                  <a:srgbClr val="002060"/>
                </a:solidFill>
                <a:latin typeface="NikoshBAN" pitchFamily="2" charset="0"/>
                <a:cs typeface="NikoshBAN" pitchFamily="2" charset="0"/>
              </a:rPr>
              <a:t> (</a:t>
            </a:r>
            <a:r>
              <a:rPr lang="en-US" sz="2400" dirty="0" err="1" smtClean="0">
                <a:solidFill>
                  <a:srgbClr val="002060"/>
                </a:solidFill>
                <a:latin typeface="NikoshBAN" pitchFamily="2" charset="0"/>
                <a:cs typeface="NikoshBAN" pitchFamily="2" charset="0"/>
              </a:rPr>
              <a:t>উত্তর</a:t>
            </a:r>
            <a:r>
              <a:rPr lang="en-US" sz="2400" dirty="0" smtClean="0">
                <a:solidFill>
                  <a:srgbClr val="002060"/>
                </a:solidFill>
                <a:latin typeface="NikoshBAN" pitchFamily="2" charset="0"/>
                <a:cs typeface="NikoshBAN" pitchFamily="2" charset="0"/>
              </a:rPr>
              <a:t>)</a:t>
            </a:r>
          </a:p>
          <a:p>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1" presetClass="exit" presetSubtype="0" fill="hold" nodeType="clickEffect">
                                  <p:stCondLst>
                                    <p:cond delay="0"/>
                                  </p:stCondLst>
                                  <p:childTnLst>
                                    <p:anim calcmode="discrete" valueType="str">
                                      <p:cBhvr>
                                        <p:cTn id="10" dur="1000"/>
                                        <p:tgtEl>
                                          <p:spTgt spid="3">
                                            <p:txEl>
                                              <p:pRg st="0" end="0"/>
                                            </p:txEl>
                                          </p:spTgt>
                                        </p:tgtEl>
                                        <p:attrNameLst>
                                          <p:attrName>style.visibility</p:attrName>
                                        </p:attrNameLst>
                                      </p:cBhvr>
                                      <p:tavLst>
                                        <p:tav tm="0">
                                          <p:val>
                                            <p:strVal val="hidden"/>
                                          </p:val>
                                        </p:tav>
                                        <p:tav tm="50000">
                                          <p:val>
                                            <p:strVal val="visible"/>
                                          </p:val>
                                        </p:tav>
                                      </p:tavLst>
                                    </p:anim>
                                    <p:set>
                                      <p:cBhvr>
                                        <p:cTn id="11" dur="1" fill="hold">
                                          <p:stCondLst>
                                            <p:cond delay="999"/>
                                          </p:stCondLst>
                                        </p:cTn>
                                        <p:tgtEl>
                                          <p:spTgt spid="3">
                                            <p:txEl>
                                              <p:pRg st="0" end="0"/>
                                            </p:txEl>
                                          </p:spTgt>
                                        </p:tgtEl>
                                        <p:attrNameLst>
                                          <p:attrName>style.visibility</p:attrName>
                                        </p:attrNameLst>
                                      </p:cBhvr>
                                      <p:to>
                                        <p:strVal val="hidden"/>
                                      </p:to>
                                    </p:set>
                                  </p:childTnLst>
                                </p:cTn>
                              </p:par>
                              <p:par>
                                <p:cTn id="12" presetID="11" presetClass="exit" presetSubtype="0" fill="hold" nodeType="withEffect">
                                  <p:stCondLst>
                                    <p:cond delay="0"/>
                                  </p:stCondLst>
                                  <p:childTnLst>
                                    <p:anim calcmode="discrete" valueType="str">
                                      <p:cBhvr>
                                        <p:cTn id="13" dur="1000"/>
                                        <p:tgtEl>
                                          <p:spTgt spid="3">
                                            <p:txEl>
                                              <p:pRg st="1" end="1"/>
                                            </p:txEl>
                                          </p:spTgt>
                                        </p:tgtEl>
                                        <p:attrNameLst>
                                          <p:attrName>style.visibility</p:attrName>
                                        </p:attrNameLst>
                                      </p:cBhvr>
                                      <p:tavLst>
                                        <p:tav tm="0">
                                          <p:val>
                                            <p:strVal val="hidden"/>
                                          </p:val>
                                        </p:tav>
                                        <p:tav tm="50000">
                                          <p:val>
                                            <p:strVal val="visible"/>
                                          </p:val>
                                        </p:tav>
                                      </p:tavLst>
                                    </p:anim>
                                    <p:set>
                                      <p:cBhvr>
                                        <p:cTn id="14" dur="1" fill="hold">
                                          <p:stCondLst>
                                            <p:cond delay="999"/>
                                          </p:stCondLst>
                                        </p:cTn>
                                        <p:tgtEl>
                                          <p:spTgt spid="3">
                                            <p:txEl>
                                              <p:pRg st="1" end="1"/>
                                            </p:txEl>
                                          </p:spTgt>
                                        </p:tgtEl>
                                        <p:attrNameLst>
                                          <p:attrName>style.visibility</p:attrName>
                                        </p:attrNameLst>
                                      </p:cBhvr>
                                      <p:to>
                                        <p:strVal val="hidden"/>
                                      </p:to>
                                    </p:set>
                                  </p:childTnLst>
                                </p:cTn>
                              </p:par>
                              <p:par>
                                <p:cTn id="15" presetID="11" presetClass="exit" presetSubtype="0" fill="hold" nodeType="withEffect">
                                  <p:stCondLst>
                                    <p:cond delay="0"/>
                                  </p:stCondLst>
                                  <p:childTnLst>
                                    <p:anim calcmode="discrete" valueType="str">
                                      <p:cBhvr>
                                        <p:cTn id="16" dur="1000"/>
                                        <p:tgtEl>
                                          <p:spTgt spid="3">
                                            <p:txEl>
                                              <p:pRg st="2" end="2"/>
                                            </p:txEl>
                                          </p:spTgt>
                                        </p:tgtEl>
                                        <p:attrNameLst>
                                          <p:attrName>style.visibility</p:attrName>
                                        </p:attrNameLst>
                                      </p:cBhvr>
                                      <p:tavLst>
                                        <p:tav tm="0">
                                          <p:val>
                                            <p:strVal val="hidden"/>
                                          </p:val>
                                        </p:tav>
                                        <p:tav tm="50000">
                                          <p:val>
                                            <p:strVal val="visible"/>
                                          </p:val>
                                        </p:tav>
                                      </p:tavLst>
                                    </p:anim>
                                    <p:set>
                                      <p:cBhvr>
                                        <p:cTn id="17" dur="1" fill="hold">
                                          <p:stCondLst>
                                            <p:cond delay="999"/>
                                          </p:stCondLst>
                                        </p:cTn>
                                        <p:tgtEl>
                                          <p:spTgt spid="3">
                                            <p:txEl>
                                              <p:pRg st="2" end="2"/>
                                            </p:txEl>
                                          </p:spTgt>
                                        </p:tgtEl>
                                        <p:attrNameLst>
                                          <p:attrName>style.visibility</p:attrName>
                                        </p:attrNameLst>
                                      </p:cBhvr>
                                      <p:to>
                                        <p:strVal val="hidden"/>
                                      </p:to>
                                    </p:set>
                                  </p:childTnLst>
                                </p:cTn>
                              </p:par>
                              <p:par>
                                <p:cTn id="18" presetID="11" presetClass="exit" presetSubtype="0" fill="hold" nodeType="withEffect">
                                  <p:stCondLst>
                                    <p:cond delay="0"/>
                                  </p:stCondLst>
                                  <p:childTnLst>
                                    <p:anim calcmode="discrete" valueType="str">
                                      <p:cBhvr>
                                        <p:cTn id="19" dur="1000"/>
                                        <p:tgtEl>
                                          <p:spTgt spid="3">
                                            <p:txEl>
                                              <p:pRg st="3" end="3"/>
                                            </p:txEl>
                                          </p:spTgt>
                                        </p:tgtEl>
                                        <p:attrNameLst>
                                          <p:attrName>style.visibility</p:attrName>
                                        </p:attrNameLst>
                                      </p:cBhvr>
                                      <p:tavLst>
                                        <p:tav tm="0">
                                          <p:val>
                                            <p:strVal val="hidden"/>
                                          </p:val>
                                        </p:tav>
                                        <p:tav tm="50000">
                                          <p:val>
                                            <p:strVal val="visible"/>
                                          </p:val>
                                        </p:tav>
                                      </p:tavLst>
                                    </p:anim>
                                    <p:set>
                                      <p:cBhvr>
                                        <p:cTn id="20" dur="1" fill="hold">
                                          <p:stCondLst>
                                            <p:cond delay="999"/>
                                          </p:stCondLst>
                                        </p:cTn>
                                        <p:tgtEl>
                                          <p:spTgt spid="3">
                                            <p:txEl>
                                              <p:pRg st="3" end="3"/>
                                            </p:txEl>
                                          </p:spTgt>
                                        </p:tgtEl>
                                        <p:attrNameLst>
                                          <p:attrName>style.visibility</p:attrName>
                                        </p:attrNameLst>
                                      </p:cBhvr>
                                      <p:to>
                                        <p:strVal val="hidden"/>
                                      </p:to>
                                    </p:set>
                                  </p:childTnLst>
                                </p:cTn>
                              </p:par>
                              <p:par>
                                <p:cTn id="21" presetID="11" presetClass="exit" presetSubtype="0" fill="hold" nodeType="withEffect">
                                  <p:stCondLst>
                                    <p:cond delay="0"/>
                                  </p:stCondLst>
                                  <p:childTnLst>
                                    <p:anim calcmode="discrete" valueType="str">
                                      <p:cBhvr>
                                        <p:cTn id="22" dur="1000"/>
                                        <p:tgtEl>
                                          <p:spTgt spid="3">
                                            <p:txEl>
                                              <p:pRg st="4" end="4"/>
                                            </p:txEl>
                                          </p:spTgt>
                                        </p:tgtEl>
                                        <p:attrNameLst>
                                          <p:attrName>style.visibility</p:attrName>
                                        </p:attrNameLst>
                                      </p:cBhvr>
                                      <p:tavLst>
                                        <p:tav tm="0">
                                          <p:val>
                                            <p:strVal val="hidden"/>
                                          </p:val>
                                        </p:tav>
                                        <p:tav tm="50000">
                                          <p:val>
                                            <p:strVal val="visible"/>
                                          </p:val>
                                        </p:tav>
                                      </p:tavLst>
                                    </p:anim>
                                    <p:set>
                                      <p:cBhvr>
                                        <p:cTn id="23" dur="1" fill="hold">
                                          <p:stCondLst>
                                            <p:cond delay="999"/>
                                          </p:stCondLst>
                                        </p:cTn>
                                        <p:tgtEl>
                                          <p:spTgt spid="3">
                                            <p:txEl>
                                              <p:pRg st="4" end="4"/>
                                            </p:txEl>
                                          </p:spTgt>
                                        </p:tgtEl>
                                        <p:attrNameLst>
                                          <p:attrName>style.visibility</p:attrName>
                                        </p:attrNameLst>
                                      </p:cBhvr>
                                      <p:to>
                                        <p:strVal val="hidden"/>
                                      </p:to>
                                    </p:set>
                                  </p:childTnLst>
                                </p:cTn>
                              </p:par>
                              <p:par>
                                <p:cTn id="24" presetID="11" presetClass="exit" presetSubtype="0" fill="hold" nodeType="withEffect">
                                  <p:stCondLst>
                                    <p:cond delay="0"/>
                                  </p:stCondLst>
                                  <p:childTnLst>
                                    <p:anim calcmode="discrete" valueType="str">
                                      <p:cBhvr>
                                        <p:cTn id="25" dur="1000"/>
                                        <p:tgtEl>
                                          <p:spTgt spid="3">
                                            <p:txEl>
                                              <p:pRg st="5" end="5"/>
                                            </p:txEl>
                                          </p:spTgt>
                                        </p:tgtEl>
                                        <p:attrNameLst>
                                          <p:attrName>style.visibility</p:attrName>
                                        </p:attrNameLst>
                                      </p:cBhvr>
                                      <p:tavLst>
                                        <p:tav tm="0">
                                          <p:val>
                                            <p:strVal val="hidden"/>
                                          </p:val>
                                        </p:tav>
                                        <p:tav tm="50000">
                                          <p:val>
                                            <p:strVal val="visible"/>
                                          </p:val>
                                        </p:tav>
                                      </p:tavLst>
                                    </p:anim>
                                    <p:set>
                                      <p:cBhvr>
                                        <p:cTn id="26" dur="1" fill="hold">
                                          <p:stCondLst>
                                            <p:cond delay="999"/>
                                          </p:stCondLst>
                                        </p:cTn>
                                        <p:tgtEl>
                                          <p:spTgt spid="3">
                                            <p:txEl>
                                              <p:pRg st="5" end="5"/>
                                            </p:txEl>
                                          </p:spTgt>
                                        </p:tgtEl>
                                        <p:attrNameLst>
                                          <p:attrName>style.visibility</p:attrName>
                                        </p:attrNameLst>
                                      </p:cBhvr>
                                      <p:to>
                                        <p:strVal val="hidden"/>
                                      </p:to>
                                    </p:set>
                                  </p:childTnLst>
                                </p:cTn>
                              </p:par>
                              <p:par>
                                <p:cTn id="27" presetID="11" presetClass="exit" presetSubtype="0" fill="hold" nodeType="withEffect">
                                  <p:stCondLst>
                                    <p:cond delay="0"/>
                                  </p:stCondLst>
                                  <p:childTnLst>
                                    <p:anim calcmode="discrete" valueType="str">
                                      <p:cBhvr>
                                        <p:cTn id="28" dur="1000"/>
                                        <p:tgtEl>
                                          <p:spTgt spid="3">
                                            <p:txEl>
                                              <p:pRg st="6" end="6"/>
                                            </p:txEl>
                                          </p:spTgt>
                                        </p:tgtEl>
                                        <p:attrNameLst>
                                          <p:attrName>style.visibility</p:attrName>
                                        </p:attrNameLst>
                                      </p:cBhvr>
                                      <p:tavLst>
                                        <p:tav tm="0">
                                          <p:val>
                                            <p:strVal val="hidden"/>
                                          </p:val>
                                        </p:tav>
                                        <p:tav tm="50000">
                                          <p:val>
                                            <p:strVal val="visible"/>
                                          </p:val>
                                        </p:tav>
                                      </p:tavLst>
                                    </p:anim>
                                    <p:set>
                                      <p:cBhvr>
                                        <p:cTn id="29" dur="1" fill="hold">
                                          <p:stCondLst>
                                            <p:cond delay="999"/>
                                          </p:stCondLst>
                                        </p:cTn>
                                        <p:tgtEl>
                                          <p:spTgt spid="3">
                                            <p:txEl>
                                              <p:pRg st="6" end="6"/>
                                            </p:txEl>
                                          </p:spTgt>
                                        </p:tgtEl>
                                        <p:attrNameLst>
                                          <p:attrName>style.visibility</p:attrName>
                                        </p:attrNameLst>
                                      </p:cBhvr>
                                      <p:to>
                                        <p:strVal val="hidden"/>
                                      </p:to>
                                    </p:set>
                                  </p:childTnLst>
                                </p:cTn>
                              </p:par>
                              <p:par>
                                <p:cTn id="30" presetID="11" presetClass="exit" presetSubtype="0" fill="hold" nodeType="withEffect">
                                  <p:stCondLst>
                                    <p:cond delay="0"/>
                                  </p:stCondLst>
                                  <p:childTnLst>
                                    <p:anim calcmode="discrete" valueType="str">
                                      <p:cBhvr>
                                        <p:cTn id="31" dur="1000"/>
                                        <p:tgtEl>
                                          <p:spTgt spid="3">
                                            <p:txEl>
                                              <p:pRg st="7" end="7"/>
                                            </p:txEl>
                                          </p:spTgt>
                                        </p:tgtEl>
                                        <p:attrNameLst>
                                          <p:attrName>style.visibility</p:attrName>
                                        </p:attrNameLst>
                                      </p:cBhvr>
                                      <p:tavLst>
                                        <p:tav tm="0">
                                          <p:val>
                                            <p:strVal val="hidden"/>
                                          </p:val>
                                        </p:tav>
                                        <p:tav tm="50000">
                                          <p:val>
                                            <p:strVal val="visible"/>
                                          </p:val>
                                        </p:tav>
                                      </p:tavLst>
                                    </p:anim>
                                    <p:set>
                                      <p:cBhvr>
                                        <p:cTn id="32" dur="1" fill="hold">
                                          <p:stCondLst>
                                            <p:cond delay="999"/>
                                          </p:stCondLst>
                                        </p:cTn>
                                        <p:tgtEl>
                                          <p:spTgt spid="3">
                                            <p:txEl>
                                              <p:pRg st="7" end="7"/>
                                            </p:txEl>
                                          </p:spTgt>
                                        </p:tgtEl>
                                        <p:attrNameLst>
                                          <p:attrName>style.visibility</p:attrName>
                                        </p:attrNameLst>
                                      </p:cBhvr>
                                      <p:to>
                                        <p:strVal val="hidden"/>
                                      </p:to>
                                    </p:set>
                                  </p:childTnLst>
                                </p:cTn>
                              </p:par>
                              <p:par>
                                <p:cTn id="33" presetID="11" presetClass="exit" presetSubtype="0" fill="hold" nodeType="withEffect">
                                  <p:stCondLst>
                                    <p:cond delay="0"/>
                                  </p:stCondLst>
                                  <p:childTnLst>
                                    <p:anim calcmode="discrete" valueType="str">
                                      <p:cBhvr>
                                        <p:cTn id="34" dur="1000"/>
                                        <p:tgtEl>
                                          <p:spTgt spid="3">
                                            <p:txEl>
                                              <p:pRg st="8" end="8"/>
                                            </p:txEl>
                                          </p:spTgt>
                                        </p:tgtEl>
                                        <p:attrNameLst>
                                          <p:attrName>style.visibility</p:attrName>
                                        </p:attrNameLst>
                                      </p:cBhvr>
                                      <p:tavLst>
                                        <p:tav tm="0">
                                          <p:val>
                                            <p:strVal val="hidden"/>
                                          </p:val>
                                        </p:tav>
                                        <p:tav tm="50000">
                                          <p:val>
                                            <p:strVal val="visible"/>
                                          </p:val>
                                        </p:tav>
                                      </p:tavLst>
                                    </p:anim>
                                    <p:set>
                                      <p:cBhvr>
                                        <p:cTn id="35" dur="1" fill="hold">
                                          <p:stCondLst>
                                            <p:cond delay="999"/>
                                          </p:stCondLst>
                                        </p:cTn>
                                        <p:tgtEl>
                                          <p:spTgt spid="3">
                                            <p:txEl>
                                              <p:pRg st="8" end="8"/>
                                            </p:txEl>
                                          </p:spTgt>
                                        </p:tgtEl>
                                        <p:attrNameLst>
                                          <p:attrName>style.visibility</p:attrName>
                                        </p:attrNameLst>
                                      </p:cBhvr>
                                      <p:to>
                                        <p:strVal val="hidden"/>
                                      </p:to>
                                    </p:set>
                                  </p:childTnLst>
                                </p:cTn>
                              </p:par>
                              <p:par>
                                <p:cTn id="36" presetID="11" presetClass="exit" presetSubtype="0" fill="hold" nodeType="withEffect">
                                  <p:stCondLst>
                                    <p:cond delay="0"/>
                                  </p:stCondLst>
                                  <p:childTnLst>
                                    <p:anim calcmode="discrete" valueType="str">
                                      <p:cBhvr>
                                        <p:cTn id="37" dur="1000"/>
                                        <p:tgtEl>
                                          <p:spTgt spid="3">
                                            <p:txEl>
                                              <p:pRg st="9" end="9"/>
                                            </p:txEl>
                                          </p:spTgt>
                                        </p:tgtEl>
                                        <p:attrNameLst>
                                          <p:attrName>style.visibility</p:attrName>
                                        </p:attrNameLst>
                                      </p:cBhvr>
                                      <p:tavLst>
                                        <p:tav tm="0">
                                          <p:val>
                                            <p:strVal val="hidden"/>
                                          </p:val>
                                        </p:tav>
                                        <p:tav tm="50000">
                                          <p:val>
                                            <p:strVal val="visible"/>
                                          </p:val>
                                        </p:tav>
                                      </p:tavLst>
                                    </p:anim>
                                    <p:set>
                                      <p:cBhvr>
                                        <p:cTn id="38" dur="1" fill="hold">
                                          <p:stCondLst>
                                            <p:cond delay="999"/>
                                          </p:stCondLst>
                                        </p:cTn>
                                        <p:tgtEl>
                                          <p:spTgt spid="3">
                                            <p:txEl>
                                              <p:pRg st="9" end="9"/>
                                            </p:txEl>
                                          </p:spTgt>
                                        </p:tgtEl>
                                        <p:attrNameLst>
                                          <p:attrName>style.visibility</p:attrName>
                                        </p:attrNameLst>
                                      </p:cBhvr>
                                      <p:to>
                                        <p:strVal val="hidden"/>
                                      </p:to>
                                    </p:set>
                                  </p:childTnLst>
                                </p:cTn>
                              </p:par>
                              <p:par>
                                <p:cTn id="39" presetID="11" presetClass="exit" presetSubtype="0" fill="hold" nodeType="withEffect">
                                  <p:stCondLst>
                                    <p:cond delay="0"/>
                                  </p:stCondLst>
                                  <p:childTnLst>
                                    <p:anim calcmode="discrete" valueType="str">
                                      <p:cBhvr>
                                        <p:cTn id="40" dur="1000"/>
                                        <p:tgtEl>
                                          <p:spTgt spid="3">
                                            <p:txEl>
                                              <p:pRg st="10" end="10"/>
                                            </p:txEl>
                                          </p:spTgt>
                                        </p:tgtEl>
                                        <p:attrNameLst>
                                          <p:attrName>style.visibility</p:attrName>
                                        </p:attrNameLst>
                                      </p:cBhvr>
                                      <p:tavLst>
                                        <p:tav tm="0">
                                          <p:val>
                                            <p:strVal val="hidden"/>
                                          </p:val>
                                        </p:tav>
                                        <p:tav tm="50000">
                                          <p:val>
                                            <p:strVal val="visible"/>
                                          </p:val>
                                        </p:tav>
                                      </p:tavLst>
                                    </p:anim>
                                    <p:set>
                                      <p:cBhvr>
                                        <p:cTn id="41" dur="1" fill="hold">
                                          <p:stCondLst>
                                            <p:cond delay="999"/>
                                          </p:stCondLst>
                                        </p:cTn>
                                        <p:tgtEl>
                                          <p:spTgt spid="3">
                                            <p:txEl>
                                              <p:pRg st="10" end="10"/>
                                            </p:txEl>
                                          </p:spTgt>
                                        </p:tgtEl>
                                        <p:attrNameLst>
                                          <p:attrName>style.visibility</p:attrName>
                                        </p:attrNameLst>
                                      </p:cBhvr>
                                      <p:to>
                                        <p:strVal val="hidden"/>
                                      </p:to>
                                    </p:set>
                                  </p:childTnLst>
                                </p:cTn>
                              </p:par>
                              <p:par>
                                <p:cTn id="42" presetID="11" presetClass="exit" presetSubtype="0" fill="hold" nodeType="withEffect">
                                  <p:stCondLst>
                                    <p:cond delay="0"/>
                                  </p:stCondLst>
                                  <p:childTnLst>
                                    <p:anim calcmode="discrete" valueType="str">
                                      <p:cBhvr>
                                        <p:cTn id="43" dur="1000"/>
                                        <p:tgtEl>
                                          <p:spTgt spid="3">
                                            <p:txEl>
                                              <p:pRg st="11" end="11"/>
                                            </p:txEl>
                                          </p:spTgt>
                                        </p:tgtEl>
                                        <p:attrNameLst>
                                          <p:attrName>style.visibility</p:attrName>
                                        </p:attrNameLst>
                                      </p:cBhvr>
                                      <p:tavLst>
                                        <p:tav tm="0">
                                          <p:val>
                                            <p:strVal val="hidden"/>
                                          </p:val>
                                        </p:tav>
                                        <p:tav tm="50000">
                                          <p:val>
                                            <p:strVal val="visible"/>
                                          </p:val>
                                        </p:tav>
                                      </p:tavLst>
                                    </p:anim>
                                    <p:set>
                                      <p:cBhvr>
                                        <p:cTn id="44" dur="1" fill="hold">
                                          <p:stCondLst>
                                            <p:cond delay="999"/>
                                          </p:stCondLst>
                                        </p:cTn>
                                        <p:tgtEl>
                                          <p:spTgt spid="3">
                                            <p:txEl>
                                              <p:pRg st="11" end="11"/>
                                            </p:txEl>
                                          </p:spTgt>
                                        </p:tgtEl>
                                        <p:attrNameLst>
                                          <p:attrName>style.visibility</p:attrName>
                                        </p:attrNameLst>
                                      </p:cBhvr>
                                      <p:to>
                                        <p:strVal val="hidden"/>
                                      </p:to>
                                    </p:set>
                                  </p:childTnLst>
                                </p:cTn>
                              </p:par>
                              <p:par>
                                <p:cTn id="45" presetID="11" presetClass="exit" presetSubtype="0" fill="hold" nodeType="withEffect">
                                  <p:stCondLst>
                                    <p:cond delay="0"/>
                                  </p:stCondLst>
                                  <p:childTnLst>
                                    <p:anim calcmode="discrete" valueType="str">
                                      <p:cBhvr>
                                        <p:cTn id="46" dur="1000"/>
                                        <p:tgtEl>
                                          <p:spTgt spid="3">
                                            <p:txEl>
                                              <p:pRg st="12" end="12"/>
                                            </p:txEl>
                                          </p:spTgt>
                                        </p:tgtEl>
                                        <p:attrNameLst>
                                          <p:attrName>style.visibility</p:attrName>
                                        </p:attrNameLst>
                                      </p:cBhvr>
                                      <p:tavLst>
                                        <p:tav tm="0">
                                          <p:val>
                                            <p:strVal val="hidden"/>
                                          </p:val>
                                        </p:tav>
                                        <p:tav tm="50000">
                                          <p:val>
                                            <p:strVal val="visible"/>
                                          </p:val>
                                        </p:tav>
                                      </p:tavLst>
                                    </p:anim>
                                    <p:set>
                                      <p:cBhvr>
                                        <p:cTn id="47" dur="1" fill="hold">
                                          <p:stCondLst>
                                            <p:cond delay="999"/>
                                          </p:stCondLst>
                                        </p:cTn>
                                        <p:tgtEl>
                                          <p:spTgt spid="3">
                                            <p:txEl>
                                              <p:pRg st="12" end="12"/>
                                            </p:txEl>
                                          </p:spTgt>
                                        </p:tgtEl>
                                        <p:attrNameLst>
                                          <p:attrName>style.visibility</p:attrName>
                                        </p:attrNameLst>
                                      </p:cBhvr>
                                      <p:to>
                                        <p:strVal val="hidden"/>
                                      </p:to>
                                    </p:set>
                                  </p:childTnLst>
                                </p:cTn>
                              </p:par>
                              <p:par>
                                <p:cTn id="48" presetID="11" presetClass="exit" presetSubtype="0" fill="hold" nodeType="withEffect">
                                  <p:stCondLst>
                                    <p:cond delay="0"/>
                                  </p:stCondLst>
                                  <p:childTnLst>
                                    <p:anim calcmode="discrete" valueType="str">
                                      <p:cBhvr>
                                        <p:cTn id="49" dur="1000"/>
                                        <p:tgtEl>
                                          <p:spTgt spid="3">
                                            <p:txEl>
                                              <p:pRg st="13" end="13"/>
                                            </p:txEl>
                                          </p:spTgt>
                                        </p:tgtEl>
                                        <p:attrNameLst>
                                          <p:attrName>style.visibility</p:attrName>
                                        </p:attrNameLst>
                                      </p:cBhvr>
                                      <p:tavLst>
                                        <p:tav tm="0">
                                          <p:val>
                                            <p:strVal val="hidden"/>
                                          </p:val>
                                        </p:tav>
                                        <p:tav tm="50000">
                                          <p:val>
                                            <p:strVal val="visible"/>
                                          </p:val>
                                        </p:tav>
                                      </p:tavLst>
                                    </p:anim>
                                    <p:set>
                                      <p:cBhvr>
                                        <p:cTn id="50" dur="1" fill="hold">
                                          <p:stCondLst>
                                            <p:cond delay="999"/>
                                          </p:stCondLst>
                                        </p:cTn>
                                        <p:tgtEl>
                                          <p:spTgt spid="3">
                                            <p:txEl>
                                              <p:pRg st="13" end="13"/>
                                            </p:txEl>
                                          </p:spTgt>
                                        </p:tgtEl>
                                        <p:attrNameLst>
                                          <p:attrName>style.visibility</p:attrName>
                                        </p:attrNameLst>
                                      </p:cBhvr>
                                      <p:to>
                                        <p:strVal val="hidden"/>
                                      </p:to>
                                    </p:set>
                                  </p:childTnLst>
                                </p:cTn>
                              </p:par>
                              <p:par>
                                <p:cTn id="51" presetID="11" presetClass="exit" presetSubtype="0" fill="hold" nodeType="withEffect">
                                  <p:stCondLst>
                                    <p:cond delay="0"/>
                                  </p:stCondLst>
                                  <p:childTnLst>
                                    <p:anim calcmode="discrete" valueType="str">
                                      <p:cBhvr>
                                        <p:cTn id="52" dur="1000"/>
                                        <p:tgtEl>
                                          <p:spTgt spid="3">
                                            <p:txEl>
                                              <p:pRg st="14" end="14"/>
                                            </p:txEl>
                                          </p:spTgt>
                                        </p:tgtEl>
                                        <p:attrNameLst>
                                          <p:attrName>style.visibility</p:attrName>
                                        </p:attrNameLst>
                                      </p:cBhvr>
                                      <p:tavLst>
                                        <p:tav tm="0">
                                          <p:val>
                                            <p:strVal val="hidden"/>
                                          </p:val>
                                        </p:tav>
                                        <p:tav tm="50000">
                                          <p:val>
                                            <p:strVal val="visible"/>
                                          </p:val>
                                        </p:tav>
                                      </p:tavLst>
                                    </p:anim>
                                    <p:set>
                                      <p:cBhvr>
                                        <p:cTn id="53" dur="1" fill="hold">
                                          <p:stCondLst>
                                            <p:cond delay="999"/>
                                          </p:stCondLst>
                                        </p:cTn>
                                        <p:tgtEl>
                                          <p:spTgt spid="3">
                                            <p:txEl>
                                              <p:pRg st="14" end="14"/>
                                            </p:txEl>
                                          </p:spTgt>
                                        </p:tgtEl>
                                        <p:attrNameLst>
                                          <p:attrName>style.visibility</p:attrName>
                                        </p:attrNameLst>
                                      </p:cBhvr>
                                      <p:to>
                                        <p:strVal val="hidden"/>
                                      </p:to>
                                    </p:set>
                                  </p:childTnLst>
                                </p:cTn>
                              </p:par>
                              <p:par>
                                <p:cTn id="54" presetID="11" presetClass="exit" presetSubtype="0" fill="hold" nodeType="withEffect">
                                  <p:stCondLst>
                                    <p:cond delay="0"/>
                                  </p:stCondLst>
                                  <p:childTnLst>
                                    <p:anim calcmode="discrete" valueType="str">
                                      <p:cBhvr>
                                        <p:cTn id="55" dur="1000"/>
                                        <p:tgtEl>
                                          <p:spTgt spid="3">
                                            <p:txEl>
                                              <p:pRg st="15" end="15"/>
                                            </p:txEl>
                                          </p:spTgt>
                                        </p:tgtEl>
                                        <p:attrNameLst>
                                          <p:attrName>style.visibility</p:attrName>
                                        </p:attrNameLst>
                                      </p:cBhvr>
                                      <p:tavLst>
                                        <p:tav tm="0">
                                          <p:val>
                                            <p:strVal val="hidden"/>
                                          </p:val>
                                        </p:tav>
                                        <p:tav tm="50000">
                                          <p:val>
                                            <p:strVal val="visible"/>
                                          </p:val>
                                        </p:tav>
                                      </p:tavLst>
                                    </p:anim>
                                    <p:set>
                                      <p:cBhvr>
                                        <p:cTn id="56" dur="1" fill="hold">
                                          <p:stCondLst>
                                            <p:cond delay="999"/>
                                          </p:stCondLst>
                                        </p:cTn>
                                        <p:tgtEl>
                                          <p:spTgt spid="3">
                                            <p:txEl>
                                              <p:pRg st="15" end="1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001000" cy="830997"/>
          </a:xfrm>
          <a:prstGeom prst="rect">
            <a:avLst/>
          </a:prstGeom>
          <a:noFill/>
        </p:spPr>
        <p:txBody>
          <a:bodyPr wrap="square" rtlCol="0">
            <a:spAutoFit/>
          </a:bodyPr>
          <a:lstStyle/>
          <a:p>
            <a:r>
              <a:rPr lang="bn-IN" sz="2400" b="1" dirty="0" smtClean="0">
                <a:solidFill>
                  <a:srgbClr val="00B050"/>
                </a:solidFill>
                <a:latin typeface="NikoshBAN" pitchFamily="2" charset="0"/>
                <a:cs typeface="NikoshBAN" pitchFamily="2" charset="0"/>
              </a:rPr>
              <a:t>১০। শতকরা বার্ষিক যে হারে কোনো মূলধন ৬ বছরে মুনাফা- মূলধনে দ্বিগুন হয়, সেই হারে কত টাকা ৪ বছরে মুনাফা-মূলধনে ২০৫০ টাকা হবে ?</a:t>
            </a:r>
            <a:r>
              <a:rPr lang="bn-IN" dirty="0" smtClean="0">
                <a:solidFill>
                  <a:srgbClr val="00B050"/>
                </a:solidFill>
                <a:latin typeface="NikoshBAN" pitchFamily="2" charset="0"/>
                <a:cs typeface="NikoshBAN" pitchFamily="2" charset="0"/>
              </a:rPr>
              <a:t> </a:t>
            </a:r>
            <a:endParaRPr lang="en-US" dirty="0">
              <a:solidFill>
                <a:srgbClr val="00B050"/>
              </a:solidFill>
              <a:latin typeface="NikoshBAN" pitchFamily="2" charset="0"/>
              <a:cs typeface="NikoshBAN" pitchFamily="2" charset="0"/>
            </a:endParaRPr>
          </a:p>
        </p:txBody>
      </p:sp>
      <p:sp>
        <p:nvSpPr>
          <p:cNvPr id="3" name="TextBox 2"/>
          <p:cNvSpPr txBox="1"/>
          <p:nvPr/>
        </p:nvSpPr>
        <p:spPr>
          <a:xfrm>
            <a:off x="685800" y="1828800"/>
            <a:ext cx="7467600" cy="369332"/>
          </a:xfrm>
          <a:prstGeom prst="rect">
            <a:avLst/>
          </a:prstGeom>
          <a:noFill/>
        </p:spPr>
        <p:txBody>
          <a:bodyPr wrap="square" rtlCol="0">
            <a:spAutoFit/>
          </a:bodyPr>
          <a:lstStyle/>
          <a:p>
            <a:endParaRPr lang="en-US" dirty="0">
              <a:latin typeface="NikoshBAN" pitchFamily="2" charset="0"/>
              <a:cs typeface="NikoshBAN" pitchFamily="2" charset="0"/>
            </a:endParaRPr>
          </a:p>
        </p:txBody>
      </p:sp>
      <p:sp>
        <p:nvSpPr>
          <p:cNvPr id="4" name="TextBox 3"/>
          <p:cNvSpPr txBox="1"/>
          <p:nvPr/>
        </p:nvSpPr>
        <p:spPr>
          <a:xfrm>
            <a:off x="0" y="1066800"/>
            <a:ext cx="8991600" cy="5170646"/>
          </a:xfrm>
          <a:prstGeom prst="rect">
            <a:avLst/>
          </a:prstGeom>
          <a:noFill/>
        </p:spPr>
        <p:txBody>
          <a:bodyPr wrap="square" rtlCol="0">
            <a:spAutoFit/>
          </a:bodyPr>
          <a:lstStyle/>
          <a:p>
            <a:r>
              <a:rPr lang="en-US" sz="2400" b="1" dirty="0" err="1" smtClean="0">
                <a:solidFill>
                  <a:srgbClr val="7030A0"/>
                </a:solidFill>
                <a:latin typeface="NikoshBAN" pitchFamily="2" charset="0"/>
                <a:cs typeface="NikoshBAN" pitchFamily="2" charset="0"/>
              </a:rPr>
              <a:t>সমাধানঃ</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ধরি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মূলধনP</a:t>
            </a:r>
            <a:r>
              <a:rPr lang="en-US" sz="2400" dirty="0" smtClean="0">
                <a:solidFill>
                  <a:srgbClr val="7030A0"/>
                </a:solidFill>
                <a:latin typeface="NikoshBAN" pitchFamily="2" charset="0"/>
                <a:cs typeface="NikoshBAN" pitchFamily="2" charset="0"/>
              </a:rPr>
              <a:t>  = ১০০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 n=6 </a:t>
            </a:r>
            <a:r>
              <a:rPr lang="en-US" sz="2400" dirty="0" err="1" smtClean="0">
                <a:solidFill>
                  <a:srgbClr val="7030A0"/>
                </a:solidFill>
                <a:latin typeface="NikoshBAN" pitchFamily="2" charset="0"/>
                <a:cs typeface="NikoshBAN" pitchFamily="2" charset="0"/>
              </a:rPr>
              <a:t>বছর</a:t>
            </a:r>
            <a:r>
              <a:rPr lang="en-US" sz="2400" dirty="0" smtClean="0">
                <a:solidFill>
                  <a:srgbClr val="7030A0"/>
                </a:solidFill>
                <a:latin typeface="NikoshBAN" pitchFamily="2" charset="0"/>
                <a:cs typeface="NikoshBAN" pitchFamily="2" charset="0"/>
              </a:rPr>
              <a:t> </a:t>
            </a:r>
          </a:p>
          <a:p>
            <a:r>
              <a:rPr lang="en-US" sz="2400" dirty="0" smtClean="0">
                <a:solidFill>
                  <a:srgbClr val="7030A0"/>
                </a:solidFill>
                <a:latin typeface="NikoshBAN" pitchFamily="2" charset="0"/>
                <a:cs typeface="NikoshBAN" pitchFamily="2" charset="0"/>
              </a:rPr>
              <a:t>৬ </a:t>
            </a:r>
            <a:r>
              <a:rPr lang="en-US" sz="2400" dirty="0" err="1" smtClean="0">
                <a:solidFill>
                  <a:srgbClr val="7030A0"/>
                </a:solidFill>
                <a:latin typeface="NikoshBAN" pitchFamily="2" charset="0"/>
                <a:cs typeface="NikoshBAN" pitchFamily="2" charset="0"/>
              </a:rPr>
              <a:t>বছরে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মুনাফা</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মূলধনে</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দ্বিগুন</a:t>
            </a:r>
            <a:r>
              <a:rPr lang="en-US" sz="2400" dirty="0" smtClean="0">
                <a:solidFill>
                  <a:srgbClr val="7030A0"/>
                </a:solidFill>
                <a:latin typeface="NikoshBAN" pitchFamily="2" charset="0"/>
                <a:cs typeface="NikoshBAN" pitchFamily="2" charset="0"/>
              </a:rPr>
              <a:t> A=(১০০ x2)</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=২০০ </a:t>
            </a:r>
            <a:r>
              <a:rPr lang="en-US" sz="2400" dirty="0" err="1" smtClean="0">
                <a:solidFill>
                  <a:srgbClr val="7030A0"/>
                </a:solidFill>
                <a:latin typeface="NikoshBAN" pitchFamily="2" charset="0"/>
                <a:cs typeface="NikoshBAN" pitchFamily="2" charset="0"/>
              </a:rPr>
              <a:t>টাকা</a:t>
            </a:r>
            <a:endParaRPr lang="en-US" sz="2400" dirty="0" smtClean="0">
              <a:solidFill>
                <a:srgbClr val="7030A0"/>
              </a:solidFill>
              <a:latin typeface="NikoshBAN" pitchFamily="2" charset="0"/>
              <a:cs typeface="NikoshBAN" pitchFamily="2" charset="0"/>
            </a:endParaRPr>
          </a:p>
          <a:p>
            <a:r>
              <a:rPr lang="en-US" sz="2400" dirty="0" smtClean="0">
                <a:solidFill>
                  <a:srgbClr val="7030A0"/>
                </a:solidFill>
                <a:latin typeface="NikoshBAN" pitchFamily="2" charset="0"/>
                <a:cs typeface="NikoshBAN" pitchFamily="2" charset="0"/>
              </a:rPr>
              <a:t>৬ </a:t>
            </a:r>
            <a:r>
              <a:rPr lang="en-US" sz="2400" dirty="0" err="1" smtClean="0">
                <a:solidFill>
                  <a:srgbClr val="7030A0"/>
                </a:solidFill>
                <a:latin typeface="NikoshBAN" pitchFamily="2" charset="0"/>
                <a:cs typeface="NikoshBAN" pitchFamily="2" charset="0"/>
              </a:rPr>
              <a:t>বছরে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মুনাফাI</a:t>
            </a:r>
            <a:r>
              <a:rPr lang="en-US" sz="2400" dirty="0" smtClean="0">
                <a:solidFill>
                  <a:srgbClr val="7030A0"/>
                </a:solidFill>
                <a:latin typeface="NikoshBAN" pitchFamily="2" charset="0"/>
                <a:cs typeface="NikoshBAN" pitchFamily="2" charset="0"/>
              </a:rPr>
              <a:t>=A-P= (২০০-১০০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১০০ </a:t>
            </a:r>
            <a:r>
              <a:rPr lang="en-US" sz="2400" dirty="0" err="1" smtClean="0">
                <a:solidFill>
                  <a:srgbClr val="7030A0"/>
                </a:solidFill>
                <a:latin typeface="NikoshBAN" pitchFamily="2" charset="0"/>
                <a:cs typeface="NikoshBAN" pitchFamily="2" charset="0"/>
              </a:rPr>
              <a:t>টাকা</a:t>
            </a:r>
            <a:endParaRPr lang="en-US" sz="2400" dirty="0" smtClean="0">
              <a:solidFill>
                <a:srgbClr val="7030A0"/>
              </a:solidFill>
              <a:latin typeface="NikoshBAN" pitchFamily="2" charset="0"/>
              <a:cs typeface="NikoshBAN" pitchFamily="2" charset="0"/>
            </a:endParaRPr>
          </a:p>
          <a:p>
            <a:r>
              <a:rPr lang="en-US" sz="2400" dirty="0" smtClean="0">
                <a:solidFill>
                  <a:srgbClr val="7030A0"/>
                </a:solidFill>
                <a:latin typeface="NikoshBAN" pitchFamily="2" charset="0"/>
                <a:cs typeface="NikoshBAN" pitchFamily="2" charset="0"/>
              </a:rPr>
              <a:t>r= ?</a:t>
            </a:r>
          </a:p>
          <a:p>
            <a:r>
              <a:rPr lang="en-US" sz="2400" dirty="0" err="1" smtClean="0">
                <a:solidFill>
                  <a:srgbClr val="7030A0"/>
                </a:solidFill>
                <a:latin typeface="NikoshBAN" pitchFamily="2" charset="0"/>
                <a:cs typeface="NikoshBAN" pitchFamily="2" charset="0"/>
              </a:rPr>
              <a:t>আমরা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a:t>
            </a:r>
            <a:r>
              <a:rPr lang="en-US" sz="2400" dirty="0" smtClean="0">
                <a:solidFill>
                  <a:srgbClr val="7030A0"/>
                </a:solidFill>
                <a:latin typeface="NikoshBAN" pitchFamily="2" charset="0"/>
                <a:cs typeface="NikoshBAN" pitchFamily="2" charset="0"/>
              </a:rPr>
              <a:t>, r=I/</a:t>
            </a:r>
            <a:r>
              <a:rPr lang="en-US" sz="2400" dirty="0" err="1" smtClean="0">
                <a:solidFill>
                  <a:srgbClr val="7030A0"/>
                </a:solidFill>
                <a:latin typeface="NikoshBAN" pitchFamily="2" charset="0"/>
                <a:cs typeface="NikoshBAN" pitchFamily="2" charset="0"/>
              </a:rPr>
              <a:t>Pn</a:t>
            </a:r>
            <a:r>
              <a:rPr lang="en-US" sz="2400" dirty="0" smtClean="0">
                <a:solidFill>
                  <a:srgbClr val="7030A0"/>
                </a:solidFill>
                <a:latin typeface="NikoshBAN" pitchFamily="2" charset="0"/>
                <a:cs typeface="NikoshBAN" pitchFamily="2" charset="0"/>
              </a:rPr>
              <a:t>=100/১00x6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০.১৬x100% =</a:t>
            </a:r>
            <a:r>
              <a:rPr lang="en-US" sz="2400" dirty="0" smtClean="0">
                <a:solidFill>
                  <a:srgbClr val="7030A0"/>
                </a:solidFill>
                <a:latin typeface="NikoshBAN" pitchFamily="2" charset="0"/>
                <a:cs typeface="NikoshBAN" pitchFamily="2" charset="0"/>
              </a:rPr>
              <a:t>১</a:t>
            </a:r>
            <a:r>
              <a:rPr lang="bn-IN" sz="2400" dirty="0" smtClean="0">
                <a:solidFill>
                  <a:srgbClr val="7030A0"/>
                </a:solidFill>
                <a:latin typeface="NikoshBAN" pitchFamily="2" charset="0"/>
                <a:cs typeface="NikoshBAN" pitchFamily="2" charset="0"/>
              </a:rPr>
              <a:t>6.67</a:t>
            </a:r>
            <a:r>
              <a:rPr lang="en-US" sz="2400" dirty="0" smtClean="0">
                <a:solidFill>
                  <a:srgbClr val="7030A0"/>
                </a:solidFill>
                <a:latin typeface="NikoshBAN" pitchFamily="2" charset="0"/>
                <a:cs typeface="NikoshBAN" pitchFamily="2" charset="0"/>
              </a:rPr>
              <a:t>%</a:t>
            </a:r>
            <a:endParaRPr lang="en-US" sz="2400" dirty="0" smtClean="0">
              <a:solidFill>
                <a:srgbClr val="7030A0"/>
              </a:solidFill>
              <a:latin typeface="NikoshBAN" pitchFamily="2" charset="0"/>
              <a:cs typeface="NikoshBAN" pitchFamily="2" charset="0"/>
            </a:endParaRPr>
          </a:p>
          <a:p>
            <a:r>
              <a:rPr lang="en-US" sz="2400" dirty="0" err="1" smtClean="0">
                <a:solidFill>
                  <a:srgbClr val="7030A0"/>
                </a:solidFill>
                <a:latin typeface="NikoshBAN" pitchFamily="2" charset="0"/>
                <a:cs typeface="NikoshBAN" pitchFamily="2" charset="0"/>
              </a:rPr>
              <a:t>দ্বিতীয়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অংশ</a:t>
            </a:r>
            <a:r>
              <a:rPr lang="en-US" sz="2400" dirty="0" smtClean="0">
                <a:solidFill>
                  <a:srgbClr val="7030A0"/>
                </a:solidFill>
                <a:latin typeface="NikoshBAN" pitchFamily="2" charset="0"/>
                <a:cs typeface="NikoshBAN" pitchFamily="2" charset="0"/>
              </a:rPr>
              <a:t>, </a:t>
            </a:r>
          </a:p>
          <a:p>
            <a:r>
              <a:rPr lang="en-US" sz="2400" dirty="0" smtClean="0">
                <a:solidFill>
                  <a:srgbClr val="7030A0"/>
                </a:solidFill>
                <a:latin typeface="NikoshBAN" pitchFamily="2" charset="0"/>
                <a:cs typeface="NikoshBAN" pitchFamily="2" charset="0"/>
              </a:rPr>
              <a:t>r=১</a:t>
            </a:r>
            <a:r>
              <a:rPr lang="bn-IN" sz="2400" dirty="0" smtClean="0">
                <a:solidFill>
                  <a:srgbClr val="7030A0"/>
                </a:solidFill>
                <a:latin typeface="NikoshBAN" pitchFamily="2" charset="0"/>
                <a:cs typeface="NikoshBAN" pitchFamily="2" charset="0"/>
              </a:rPr>
              <a:t>6.67</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  n=4বছর , </a:t>
            </a:r>
            <a:r>
              <a:rPr lang="en-US" sz="2400" dirty="0" err="1" smtClean="0">
                <a:solidFill>
                  <a:srgbClr val="7030A0"/>
                </a:solidFill>
                <a:latin typeface="NikoshBAN" pitchFamily="2" charset="0"/>
                <a:cs typeface="NikoshBAN" pitchFamily="2" charset="0"/>
              </a:rPr>
              <a:t>মূলধনP</a:t>
            </a:r>
            <a:r>
              <a:rPr lang="en-US" sz="2400" dirty="0" smtClean="0">
                <a:solidFill>
                  <a:srgbClr val="7030A0"/>
                </a:solidFill>
                <a:latin typeface="NikoshBAN" pitchFamily="2" charset="0"/>
                <a:cs typeface="NikoshBAN" pitchFamily="2" charset="0"/>
              </a:rPr>
              <a:t>=? I=A-P=2050-P</a:t>
            </a:r>
          </a:p>
          <a:p>
            <a:r>
              <a:rPr lang="en-US" sz="2400" dirty="0" err="1" smtClean="0">
                <a:solidFill>
                  <a:srgbClr val="7030A0"/>
                </a:solidFill>
                <a:latin typeface="NikoshBAN" pitchFamily="2" charset="0"/>
                <a:cs typeface="NikoshBAN" pitchFamily="2" charset="0"/>
              </a:rPr>
              <a:t>আমরা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জানি</a:t>
            </a:r>
            <a:r>
              <a:rPr lang="en-US" sz="2400" dirty="0" smtClean="0">
                <a:solidFill>
                  <a:srgbClr val="7030A0"/>
                </a:solidFill>
                <a:latin typeface="NikoshBAN" pitchFamily="2" charset="0"/>
                <a:cs typeface="NikoshBAN" pitchFamily="2" charset="0"/>
              </a:rPr>
              <a:t>, </a:t>
            </a:r>
          </a:p>
          <a:p>
            <a:r>
              <a:rPr lang="en-US" sz="2400" dirty="0" smtClean="0">
                <a:solidFill>
                  <a:srgbClr val="7030A0"/>
                </a:solidFill>
                <a:latin typeface="NikoshBAN" pitchFamily="2" charset="0"/>
                <a:cs typeface="NikoshBAN" pitchFamily="2" charset="0"/>
              </a:rPr>
              <a:t>I=</a:t>
            </a:r>
            <a:r>
              <a:rPr lang="en-US" sz="2400" dirty="0" err="1" smtClean="0">
                <a:solidFill>
                  <a:srgbClr val="7030A0"/>
                </a:solidFill>
                <a:latin typeface="NikoshBAN" pitchFamily="2" charset="0"/>
                <a:cs typeface="NikoshBAN" pitchFamily="2" charset="0"/>
              </a:rPr>
              <a:t>Pnr</a:t>
            </a:r>
            <a:r>
              <a:rPr lang="en-US" sz="2400" dirty="0" smtClean="0">
                <a:solidFill>
                  <a:srgbClr val="7030A0"/>
                </a:solidFill>
                <a:latin typeface="NikoshBAN" pitchFamily="2" charset="0"/>
                <a:cs typeface="NikoshBAN" pitchFamily="2" charset="0"/>
              </a:rPr>
              <a:t>=Px4x১</a:t>
            </a:r>
            <a:r>
              <a:rPr lang="bn-IN" sz="2400" dirty="0" smtClean="0">
                <a:solidFill>
                  <a:srgbClr val="7030A0"/>
                </a:solidFill>
                <a:latin typeface="NikoshBAN" pitchFamily="2" charset="0"/>
                <a:cs typeface="NikoshBAN" pitchFamily="2" charset="0"/>
              </a:rPr>
              <a:t>6.67</a:t>
            </a:r>
            <a:r>
              <a:rPr lang="en-US" sz="2400" dirty="0" smtClean="0">
                <a:solidFill>
                  <a:srgbClr val="7030A0"/>
                </a:solidFill>
                <a:latin typeface="NikoshBAN" pitchFamily="2" charset="0"/>
                <a:cs typeface="NikoshBAN" pitchFamily="2" charset="0"/>
              </a:rPr>
              <a:t>%</a:t>
            </a:r>
            <a:endParaRPr lang="en-US" sz="2400" dirty="0" smtClean="0">
              <a:solidFill>
                <a:srgbClr val="7030A0"/>
              </a:solidFill>
              <a:latin typeface="NikoshBAN" pitchFamily="2" charset="0"/>
              <a:cs typeface="NikoshBAN" pitchFamily="2" charset="0"/>
            </a:endParaRPr>
          </a:p>
          <a:p>
            <a:r>
              <a:rPr lang="en-US" sz="2400" dirty="0" err="1" smtClean="0">
                <a:solidFill>
                  <a:srgbClr val="7030A0"/>
                </a:solidFill>
                <a:latin typeface="NikoshBAN" pitchFamily="2" charset="0"/>
                <a:cs typeface="NikoshBAN" pitchFamily="2" charset="0"/>
              </a:rPr>
              <a:t>বা</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২০৫০-P=৬</a:t>
            </a:r>
            <a:r>
              <a:rPr lang="bn-IN" sz="2400" dirty="0" smtClean="0">
                <a:solidFill>
                  <a:srgbClr val="7030A0"/>
                </a:solidFill>
                <a:latin typeface="NikoshBAN" pitchFamily="2" charset="0"/>
                <a:cs typeface="NikoshBAN" pitchFamily="2" charset="0"/>
              </a:rPr>
              <a:t>4.67</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P/100 </a:t>
            </a:r>
          </a:p>
          <a:p>
            <a:r>
              <a:rPr lang="en-US" sz="2400" dirty="0" err="1" smtClean="0">
                <a:solidFill>
                  <a:srgbClr val="7030A0"/>
                </a:solidFill>
                <a:latin typeface="NikoshBAN" pitchFamily="2" charset="0"/>
                <a:cs typeface="NikoshBAN" pitchFamily="2" charset="0"/>
              </a:rPr>
              <a:t>বা</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২০৫০০০-100P=৬</a:t>
            </a:r>
            <a:r>
              <a:rPr lang="bn-IN" sz="2400" dirty="0" smtClean="0">
                <a:solidFill>
                  <a:srgbClr val="7030A0"/>
                </a:solidFill>
                <a:latin typeface="NikoshBAN" pitchFamily="2" charset="0"/>
                <a:cs typeface="NikoshBAN" pitchFamily="2" charset="0"/>
              </a:rPr>
              <a:t>4.67</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P </a:t>
            </a:r>
          </a:p>
          <a:p>
            <a:r>
              <a:rPr lang="en-US" sz="2400" dirty="0" err="1" smtClean="0">
                <a:solidFill>
                  <a:srgbClr val="7030A0"/>
                </a:solidFill>
                <a:latin typeface="NikoshBAN" pitchFamily="2" charset="0"/>
                <a:cs typeface="NikoshBAN" pitchFamily="2" charset="0"/>
              </a:rPr>
              <a:t>বা</a:t>
            </a:r>
            <a:r>
              <a:rPr lang="en-US" sz="2400" dirty="0" smtClean="0">
                <a:solidFill>
                  <a:srgbClr val="7030A0"/>
                </a:solidFill>
                <a:latin typeface="NikoshBAN" pitchFamily="2" charset="0"/>
                <a:cs typeface="NikoshBAN" pitchFamily="2" charset="0"/>
              </a:rPr>
              <a:t> ২০৫০০০= </a:t>
            </a:r>
            <a:r>
              <a:rPr lang="en-US" sz="2400" dirty="0" smtClean="0">
                <a:solidFill>
                  <a:srgbClr val="7030A0"/>
                </a:solidFill>
                <a:latin typeface="NikoshBAN" pitchFamily="2" charset="0"/>
                <a:cs typeface="NikoshBAN" pitchFamily="2" charset="0"/>
              </a:rPr>
              <a:t>১০০P+৬</a:t>
            </a:r>
            <a:r>
              <a:rPr lang="bn-IN" sz="2400" dirty="0" smtClean="0">
                <a:solidFill>
                  <a:srgbClr val="7030A0"/>
                </a:solidFill>
                <a:latin typeface="NikoshBAN" pitchFamily="2" charset="0"/>
                <a:cs typeface="NikoshBAN" pitchFamily="2" charset="0"/>
              </a:rPr>
              <a:t>4.67</a:t>
            </a:r>
            <a:r>
              <a:rPr lang="en-US" sz="2400" dirty="0" smtClean="0">
                <a:solidFill>
                  <a:srgbClr val="7030A0"/>
                </a:solidFill>
                <a:latin typeface="NikoshBAN" pitchFamily="2" charset="0"/>
                <a:cs typeface="NikoshBAN" pitchFamily="2" charset="0"/>
              </a:rPr>
              <a:t> P=১৬</a:t>
            </a:r>
            <a:r>
              <a:rPr lang="bn-IN" sz="2400" dirty="0" smtClean="0">
                <a:solidFill>
                  <a:srgbClr val="7030A0"/>
                </a:solidFill>
                <a:latin typeface="NikoshBAN" pitchFamily="2" charset="0"/>
                <a:cs typeface="NikoshBAN" pitchFamily="2" charset="0"/>
              </a:rPr>
              <a:t>4.67</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P</a:t>
            </a:r>
          </a:p>
          <a:p>
            <a:r>
              <a:rPr lang="en-US" sz="2400" dirty="0" err="1" smtClean="0">
                <a:solidFill>
                  <a:srgbClr val="7030A0"/>
                </a:solidFill>
                <a:latin typeface="NikoshBAN" pitchFamily="2" charset="0"/>
                <a:cs typeface="NikoshBAN" pitchFamily="2" charset="0"/>
              </a:rPr>
              <a:t>বা</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P=205000/১৬</a:t>
            </a:r>
            <a:r>
              <a:rPr lang="bn-IN" sz="2400" dirty="0" smtClean="0">
                <a:solidFill>
                  <a:srgbClr val="7030A0"/>
                </a:solidFill>
                <a:latin typeface="NikoshBAN" pitchFamily="2" charset="0"/>
                <a:cs typeface="NikoshBAN" pitchFamily="2" charset="0"/>
              </a:rPr>
              <a:t>4.67</a:t>
            </a:r>
            <a:r>
              <a:rPr lang="en-US"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a:t>
            </a:r>
            <a:r>
              <a:rPr lang="en-US" sz="2400" dirty="0" smtClean="0">
                <a:solidFill>
                  <a:srgbClr val="7030A0"/>
                </a:solidFill>
                <a:latin typeface="NikoshBAN" pitchFamily="2" charset="0"/>
                <a:cs typeface="NikoshBAN" pitchFamily="2" charset="0"/>
              </a:rPr>
              <a:t>১২</a:t>
            </a:r>
            <a:r>
              <a:rPr lang="bn-IN" sz="2400" smtClean="0">
                <a:solidFill>
                  <a:srgbClr val="7030A0"/>
                </a:solidFill>
                <a:latin typeface="NikoshBAN" pitchFamily="2" charset="0"/>
                <a:cs typeface="NikoshBAN" pitchFamily="2" charset="0"/>
              </a:rPr>
              <a:t>44.91</a:t>
            </a:r>
            <a:r>
              <a:rPr lang="en-US" sz="240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উত্তর</a:t>
            </a:r>
            <a:r>
              <a:rPr lang="en-US" sz="2400" dirty="0" smtClean="0">
                <a:solidFill>
                  <a:srgbClr val="7030A0"/>
                </a:solidFill>
                <a:latin typeface="NikoshBAN" pitchFamily="2" charset="0"/>
                <a:cs typeface="NikoshBAN" pitchFamily="2" charset="0"/>
              </a:rPr>
              <a:t>) </a:t>
            </a:r>
            <a:r>
              <a:rPr lang="en-US" dirty="0" smtClean="0">
                <a:solidFill>
                  <a:srgbClr val="7030A0"/>
                </a:solidFill>
                <a:latin typeface="NikoshBAN" pitchFamily="2" charset="0"/>
                <a:cs typeface="NikoshBAN" pitchFamily="2" charset="0"/>
              </a:rPr>
              <a:t> </a:t>
            </a:r>
          </a:p>
          <a:p>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2">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2" presetClass="exit" presetSubtype="4" fill="hold" nodeType="clickEffect">
                                  <p:stCondLst>
                                    <p:cond delay="0"/>
                                  </p:stCondLst>
                                  <p:childTnLst>
                                    <p:animEffect transition="out" filter="slide(fromBottom)">
                                      <p:cBhvr>
                                        <p:cTn id="12" dur="500"/>
                                        <p:tgtEl>
                                          <p:spTgt spid="4">
                                            <p:txEl>
                                              <p:pRg st="0" end="0"/>
                                            </p:txEl>
                                          </p:spTgt>
                                        </p:tgtEl>
                                      </p:cBhvr>
                                    </p:animEffect>
                                    <p:set>
                                      <p:cBhvr>
                                        <p:cTn id="13" dur="1" fill="hold">
                                          <p:stCondLst>
                                            <p:cond delay="499"/>
                                          </p:stCondLst>
                                        </p:cTn>
                                        <p:tgtEl>
                                          <p:spTgt spid="4">
                                            <p:txEl>
                                              <p:pRg st="0" end="0"/>
                                            </p:txEl>
                                          </p:spTgt>
                                        </p:tgtEl>
                                        <p:attrNameLst>
                                          <p:attrName>style.visibility</p:attrName>
                                        </p:attrNameLst>
                                      </p:cBhvr>
                                      <p:to>
                                        <p:strVal val="hidden"/>
                                      </p:to>
                                    </p:set>
                                  </p:childTnLst>
                                </p:cTn>
                              </p:par>
                              <p:par>
                                <p:cTn id="14" presetID="12" presetClass="exit" presetSubtype="4" fill="hold" nodeType="withEffect">
                                  <p:stCondLst>
                                    <p:cond delay="0"/>
                                  </p:stCondLst>
                                  <p:childTnLst>
                                    <p:animEffect transition="out" filter="slide(fromBottom)">
                                      <p:cBhvr>
                                        <p:cTn id="15" dur="500"/>
                                        <p:tgtEl>
                                          <p:spTgt spid="4">
                                            <p:txEl>
                                              <p:pRg st="1" end="1"/>
                                            </p:txEl>
                                          </p:spTgt>
                                        </p:tgtEl>
                                      </p:cBhvr>
                                    </p:animEffect>
                                    <p:set>
                                      <p:cBhvr>
                                        <p:cTn id="16" dur="1" fill="hold">
                                          <p:stCondLst>
                                            <p:cond delay="499"/>
                                          </p:stCondLst>
                                        </p:cTn>
                                        <p:tgtEl>
                                          <p:spTgt spid="4">
                                            <p:txEl>
                                              <p:pRg st="1" end="1"/>
                                            </p:txEl>
                                          </p:spTgt>
                                        </p:tgtEl>
                                        <p:attrNameLst>
                                          <p:attrName>style.visibility</p:attrName>
                                        </p:attrNameLst>
                                      </p:cBhvr>
                                      <p:to>
                                        <p:strVal val="hidden"/>
                                      </p:to>
                                    </p:set>
                                  </p:childTnLst>
                                </p:cTn>
                              </p:par>
                              <p:par>
                                <p:cTn id="17" presetID="12" presetClass="exit" presetSubtype="4" fill="hold" nodeType="withEffect">
                                  <p:stCondLst>
                                    <p:cond delay="0"/>
                                  </p:stCondLst>
                                  <p:childTnLst>
                                    <p:animEffect transition="out" filter="slide(fromBottom)">
                                      <p:cBhvr>
                                        <p:cTn id="18" dur="500"/>
                                        <p:tgtEl>
                                          <p:spTgt spid="4">
                                            <p:txEl>
                                              <p:pRg st="2" end="2"/>
                                            </p:txEl>
                                          </p:spTgt>
                                        </p:tgtEl>
                                      </p:cBhvr>
                                    </p:animEffect>
                                    <p:set>
                                      <p:cBhvr>
                                        <p:cTn id="19" dur="1" fill="hold">
                                          <p:stCondLst>
                                            <p:cond delay="499"/>
                                          </p:stCondLst>
                                        </p:cTn>
                                        <p:tgtEl>
                                          <p:spTgt spid="4">
                                            <p:txEl>
                                              <p:pRg st="2" end="2"/>
                                            </p:txEl>
                                          </p:spTgt>
                                        </p:tgtEl>
                                        <p:attrNameLst>
                                          <p:attrName>style.visibility</p:attrName>
                                        </p:attrNameLst>
                                      </p:cBhvr>
                                      <p:to>
                                        <p:strVal val="hidden"/>
                                      </p:to>
                                    </p:set>
                                  </p:childTnLst>
                                </p:cTn>
                              </p:par>
                              <p:par>
                                <p:cTn id="20" presetID="12" presetClass="exit" presetSubtype="4" fill="hold" nodeType="withEffect">
                                  <p:stCondLst>
                                    <p:cond delay="0"/>
                                  </p:stCondLst>
                                  <p:childTnLst>
                                    <p:animEffect transition="out" filter="slide(fromBottom)">
                                      <p:cBhvr>
                                        <p:cTn id="21" dur="500"/>
                                        <p:tgtEl>
                                          <p:spTgt spid="4">
                                            <p:txEl>
                                              <p:pRg st="3" end="3"/>
                                            </p:txEl>
                                          </p:spTgt>
                                        </p:tgtEl>
                                      </p:cBhvr>
                                    </p:animEffect>
                                    <p:set>
                                      <p:cBhvr>
                                        <p:cTn id="22" dur="1" fill="hold">
                                          <p:stCondLst>
                                            <p:cond delay="499"/>
                                          </p:stCondLst>
                                        </p:cTn>
                                        <p:tgtEl>
                                          <p:spTgt spid="4">
                                            <p:txEl>
                                              <p:pRg st="3" end="3"/>
                                            </p:txEl>
                                          </p:spTgt>
                                        </p:tgtEl>
                                        <p:attrNameLst>
                                          <p:attrName>style.visibility</p:attrName>
                                        </p:attrNameLst>
                                      </p:cBhvr>
                                      <p:to>
                                        <p:strVal val="hidden"/>
                                      </p:to>
                                    </p:set>
                                  </p:childTnLst>
                                </p:cTn>
                              </p:par>
                              <p:par>
                                <p:cTn id="23" presetID="12" presetClass="exit" presetSubtype="4" fill="hold" nodeType="withEffect">
                                  <p:stCondLst>
                                    <p:cond delay="0"/>
                                  </p:stCondLst>
                                  <p:childTnLst>
                                    <p:animEffect transition="out" filter="slide(fromBottom)">
                                      <p:cBhvr>
                                        <p:cTn id="24" dur="500"/>
                                        <p:tgtEl>
                                          <p:spTgt spid="4">
                                            <p:txEl>
                                              <p:pRg st="4" end="4"/>
                                            </p:txEl>
                                          </p:spTgt>
                                        </p:tgtEl>
                                      </p:cBhvr>
                                    </p:animEffect>
                                    <p:set>
                                      <p:cBhvr>
                                        <p:cTn id="25" dur="1" fill="hold">
                                          <p:stCondLst>
                                            <p:cond delay="499"/>
                                          </p:stCondLst>
                                        </p:cTn>
                                        <p:tgtEl>
                                          <p:spTgt spid="4">
                                            <p:txEl>
                                              <p:pRg st="4" end="4"/>
                                            </p:txEl>
                                          </p:spTgt>
                                        </p:tgtEl>
                                        <p:attrNameLst>
                                          <p:attrName>style.visibility</p:attrName>
                                        </p:attrNameLst>
                                      </p:cBhvr>
                                      <p:to>
                                        <p:strVal val="hidden"/>
                                      </p:to>
                                    </p:set>
                                  </p:childTnLst>
                                </p:cTn>
                              </p:par>
                              <p:par>
                                <p:cTn id="26" presetID="12" presetClass="exit" presetSubtype="4" fill="hold" nodeType="withEffect">
                                  <p:stCondLst>
                                    <p:cond delay="0"/>
                                  </p:stCondLst>
                                  <p:childTnLst>
                                    <p:animEffect transition="out" filter="slide(fromBottom)">
                                      <p:cBhvr>
                                        <p:cTn id="27" dur="500"/>
                                        <p:tgtEl>
                                          <p:spTgt spid="4">
                                            <p:txEl>
                                              <p:pRg st="5" end="5"/>
                                            </p:txEl>
                                          </p:spTgt>
                                        </p:tgtEl>
                                      </p:cBhvr>
                                    </p:animEffect>
                                    <p:set>
                                      <p:cBhvr>
                                        <p:cTn id="28" dur="1" fill="hold">
                                          <p:stCondLst>
                                            <p:cond delay="499"/>
                                          </p:stCondLst>
                                        </p:cTn>
                                        <p:tgtEl>
                                          <p:spTgt spid="4">
                                            <p:txEl>
                                              <p:pRg st="5" end="5"/>
                                            </p:txEl>
                                          </p:spTgt>
                                        </p:tgtEl>
                                        <p:attrNameLst>
                                          <p:attrName>style.visibility</p:attrName>
                                        </p:attrNameLst>
                                      </p:cBhvr>
                                      <p:to>
                                        <p:strVal val="hidden"/>
                                      </p:to>
                                    </p:set>
                                  </p:childTnLst>
                                </p:cTn>
                              </p:par>
                              <p:par>
                                <p:cTn id="29" presetID="12" presetClass="exit" presetSubtype="4" fill="hold" nodeType="withEffect">
                                  <p:stCondLst>
                                    <p:cond delay="0"/>
                                  </p:stCondLst>
                                  <p:childTnLst>
                                    <p:animEffect transition="out" filter="slide(fromBottom)">
                                      <p:cBhvr>
                                        <p:cTn id="30" dur="500"/>
                                        <p:tgtEl>
                                          <p:spTgt spid="4">
                                            <p:txEl>
                                              <p:pRg st="6" end="6"/>
                                            </p:txEl>
                                          </p:spTgt>
                                        </p:tgtEl>
                                      </p:cBhvr>
                                    </p:animEffect>
                                    <p:set>
                                      <p:cBhvr>
                                        <p:cTn id="31" dur="1" fill="hold">
                                          <p:stCondLst>
                                            <p:cond delay="499"/>
                                          </p:stCondLst>
                                        </p:cTn>
                                        <p:tgtEl>
                                          <p:spTgt spid="4">
                                            <p:txEl>
                                              <p:pRg st="6" end="6"/>
                                            </p:txEl>
                                          </p:spTgt>
                                        </p:tgtEl>
                                        <p:attrNameLst>
                                          <p:attrName>style.visibility</p:attrName>
                                        </p:attrNameLst>
                                      </p:cBhvr>
                                      <p:to>
                                        <p:strVal val="hidden"/>
                                      </p:to>
                                    </p:set>
                                  </p:childTnLst>
                                </p:cTn>
                              </p:par>
                              <p:par>
                                <p:cTn id="32" presetID="12" presetClass="exit" presetSubtype="4" fill="hold" nodeType="withEffect">
                                  <p:stCondLst>
                                    <p:cond delay="0"/>
                                  </p:stCondLst>
                                  <p:childTnLst>
                                    <p:animEffect transition="out" filter="slide(fromBottom)">
                                      <p:cBhvr>
                                        <p:cTn id="33" dur="500"/>
                                        <p:tgtEl>
                                          <p:spTgt spid="4">
                                            <p:txEl>
                                              <p:pRg st="7" end="7"/>
                                            </p:txEl>
                                          </p:spTgt>
                                        </p:tgtEl>
                                      </p:cBhvr>
                                    </p:animEffect>
                                    <p:set>
                                      <p:cBhvr>
                                        <p:cTn id="34" dur="1" fill="hold">
                                          <p:stCondLst>
                                            <p:cond delay="499"/>
                                          </p:stCondLst>
                                        </p:cTn>
                                        <p:tgtEl>
                                          <p:spTgt spid="4">
                                            <p:txEl>
                                              <p:pRg st="7" end="7"/>
                                            </p:txEl>
                                          </p:spTgt>
                                        </p:tgtEl>
                                        <p:attrNameLst>
                                          <p:attrName>style.visibility</p:attrName>
                                        </p:attrNameLst>
                                      </p:cBhvr>
                                      <p:to>
                                        <p:strVal val="hidden"/>
                                      </p:to>
                                    </p:set>
                                  </p:childTnLst>
                                </p:cTn>
                              </p:par>
                              <p:par>
                                <p:cTn id="35" presetID="12" presetClass="exit" presetSubtype="4" fill="hold" nodeType="withEffect">
                                  <p:stCondLst>
                                    <p:cond delay="0"/>
                                  </p:stCondLst>
                                  <p:childTnLst>
                                    <p:animEffect transition="out" filter="slide(fromBottom)">
                                      <p:cBhvr>
                                        <p:cTn id="36" dur="500"/>
                                        <p:tgtEl>
                                          <p:spTgt spid="4">
                                            <p:txEl>
                                              <p:pRg st="8" end="8"/>
                                            </p:txEl>
                                          </p:spTgt>
                                        </p:tgtEl>
                                      </p:cBhvr>
                                    </p:animEffect>
                                    <p:set>
                                      <p:cBhvr>
                                        <p:cTn id="37" dur="1" fill="hold">
                                          <p:stCondLst>
                                            <p:cond delay="499"/>
                                          </p:stCondLst>
                                        </p:cTn>
                                        <p:tgtEl>
                                          <p:spTgt spid="4">
                                            <p:txEl>
                                              <p:pRg st="8" end="8"/>
                                            </p:txEl>
                                          </p:spTgt>
                                        </p:tgtEl>
                                        <p:attrNameLst>
                                          <p:attrName>style.visibility</p:attrName>
                                        </p:attrNameLst>
                                      </p:cBhvr>
                                      <p:to>
                                        <p:strVal val="hidden"/>
                                      </p:to>
                                    </p:set>
                                  </p:childTnLst>
                                </p:cTn>
                              </p:par>
                              <p:par>
                                <p:cTn id="38" presetID="12" presetClass="exit" presetSubtype="4" fill="hold" nodeType="withEffect">
                                  <p:stCondLst>
                                    <p:cond delay="0"/>
                                  </p:stCondLst>
                                  <p:childTnLst>
                                    <p:animEffect transition="out" filter="slide(fromBottom)">
                                      <p:cBhvr>
                                        <p:cTn id="39" dur="500"/>
                                        <p:tgtEl>
                                          <p:spTgt spid="4">
                                            <p:txEl>
                                              <p:pRg st="9" end="9"/>
                                            </p:txEl>
                                          </p:spTgt>
                                        </p:tgtEl>
                                      </p:cBhvr>
                                    </p:animEffect>
                                    <p:set>
                                      <p:cBhvr>
                                        <p:cTn id="40" dur="1" fill="hold">
                                          <p:stCondLst>
                                            <p:cond delay="499"/>
                                          </p:stCondLst>
                                        </p:cTn>
                                        <p:tgtEl>
                                          <p:spTgt spid="4">
                                            <p:txEl>
                                              <p:pRg st="9" end="9"/>
                                            </p:txEl>
                                          </p:spTgt>
                                        </p:tgtEl>
                                        <p:attrNameLst>
                                          <p:attrName>style.visibility</p:attrName>
                                        </p:attrNameLst>
                                      </p:cBhvr>
                                      <p:to>
                                        <p:strVal val="hidden"/>
                                      </p:to>
                                    </p:set>
                                  </p:childTnLst>
                                </p:cTn>
                              </p:par>
                              <p:par>
                                <p:cTn id="41" presetID="12" presetClass="exit" presetSubtype="4" fill="hold" nodeType="withEffect">
                                  <p:stCondLst>
                                    <p:cond delay="0"/>
                                  </p:stCondLst>
                                  <p:childTnLst>
                                    <p:animEffect transition="out" filter="slide(fromBottom)">
                                      <p:cBhvr>
                                        <p:cTn id="42" dur="500"/>
                                        <p:tgtEl>
                                          <p:spTgt spid="4">
                                            <p:txEl>
                                              <p:pRg st="10" end="10"/>
                                            </p:txEl>
                                          </p:spTgt>
                                        </p:tgtEl>
                                      </p:cBhvr>
                                    </p:animEffect>
                                    <p:set>
                                      <p:cBhvr>
                                        <p:cTn id="43" dur="1" fill="hold">
                                          <p:stCondLst>
                                            <p:cond delay="499"/>
                                          </p:stCondLst>
                                        </p:cTn>
                                        <p:tgtEl>
                                          <p:spTgt spid="4">
                                            <p:txEl>
                                              <p:pRg st="10" end="10"/>
                                            </p:txEl>
                                          </p:spTgt>
                                        </p:tgtEl>
                                        <p:attrNameLst>
                                          <p:attrName>style.visibility</p:attrName>
                                        </p:attrNameLst>
                                      </p:cBhvr>
                                      <p:to>
                                        <p:strVal val="hidden"/>
                                      </p:to>
                                    </p:set>
                                  </p:childTnLst>
                                </p:cTn>
                              </p:par>
                              <p:par>
                                <p:cTn id="44" presetID="12" presetClass="exit" presetSubtype="4" fill="hold" nodeType="withEffect">
                                  <p:stCondLst>
                                    <p:cond delay="0"/>
                                  </p:stCondLst>
                                  <p:childTnLst>
                                    <p:animEffect transition="out" filter="slide(fromBottom)">
                                      <p:cBhvr>
                                        <p:cTn id="45" dur="500"/>
                                        <p:tgtEl>
                                          <p:spTgt spid="4">
                                            <p:txEl>
                                              <p:pRg st="11" end="11"/>
                                            </p:txEl>
                                          </p:spTgt>
                                        </p:tgtEl>
                                      </p:cBhvr>
                                    </p:animEffect>
                                    <p:set>
                                      <p:cBhvr>
                                        <p:cTn id="46" dur="1" fill="hold">
                                          <p:stCondLst>
                                            <p:cond delay="499"/>
                                          </p:stCondLst>
                                        </p:cTn>
                                        <p:tgtEl>
                                          <p:spTgt spid="4">
                                            <p:txEl>
                                              <p:pRg st="11" end="11"/>
                                            </p:txEl>
                                          </p:spTgt>
                                        </p:tgtEl>
                                        <p:attrNameLst>
                                          <p:attrName>style.visibility</p:attrName>
                                        </p:attrNameLst>
                                      </p:cBhvr>
                                      <p:to>
                                        <p:strVal val="hidden"/>
                                      </p:to>
                                    </p:set>
                                  </p:childTnLst>
                                </p:cTn>
                              </p:par>
                              <p:par>
                                <p:cTn id="47" presetID="12" presetClass="exit" presetSubtype="4" fill="hold" nodeType="withEffect">
                                  <p:stCondLst>
                                    <p:cond delay="0"/>
                                  </p:stCondLst>
                                  <p:childTnLst>
                                    <p:animEffect transition="out" filter="slide(fromBottom)">
                                      <p:cBhvr>
                                        <p:cTn id="48" dur="500"/>
                                        <p:tgtEl>
                                          <p:spTgt spid="4">
                                            <p:txEl>
                                              <p:pRg st="12" end="12"/>
                                            </p:txEl>
                                          </p:spTgt>
                                        </p:tgtEl>
                                      </p:cBhvr>
                                    </p:animEffect>
                                    <p:set>
                                      <p:cBhvr>
                                        <p:cTn id="49" dur="1" fill="hold">
                                          <p:stCondLst>
                                            <p:cond delay="499"/>
                                          </p:stCondLst>
                                        </p:cTn>
                                        <p:tgtEl>
                                          <p:spTgt spid="4">
                                            <p:txEl>
                                              <p:pRg st="12" end="1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646331"/>
          </a:xfrm>
          <a:prstGeom prst="rect">
            <a:avLst/>
          </a:prstGeom>
        </p:spPr>
        <p:txBody>
          <a:bodyPr wrap="square">
            <a:spAutoFit/>
          </a:bodyPr>
          <a:lstStyle/>
          <a:p>
            <a:r>
              <a:rPr lang="bn-IN" b="1" dirty="0" smtClean="0">
                <a:solidFill>
                  <a:srgbClr val="C00000"/>
                </a:solidFill>
                <a:latin typeface="NikoshBAN" pitchFamily="2" charset="0"/>
                <a:cs typeface="NikoshBAN" pitchFamily="2" charset="0"/>
              </a:rPr>
              <a:t>১০। শতকরা বার্ষিক যে হারে কোনো মূলধন ৬ বছরে মুনাফা- মূলধনে দ্বিগুন হয়, সেই হারে কত টাকা ৪ বছরে মুনাফা-মূলধনে ২০৫০ টাকা হবে ?</a:t>
            </a:r>
            <a:r>
              <a:rPr lang="bn-IN" dirty="0" smtClean="0">
                <a:solidFill>
                  <a:srgbClr val="C00000"/>
                </a:solidFill>
                <a:latin typeface="NikoshBAN" pitchFamily="2" charset="0"/>
                <a:cs typeface="NikoshBAN" pitchFamily="2" charset="0"/>
              </a:rPr>
              <a:t> </a:t>
            </a:r>
            <a:endParaRPr lang="en-US" dirty="0">
              <a:solidFill>
                <a:srgbClr val="C00000"/>
              </a:solidFill>
            </a:endParaRPr>
          </a:p>
        </p:txBody>
      </p:sp>
      <p:sp>
        <p:nvSpPr>
          <p:cNvPr id="3" name="Rectangle 2"/>
          <p:cNvSpPr/>
          <p:nvPr/>
        </p:nvSpPr>
        <p:spPr>
          <a:xfrm>
            <a:off x="0" y="914400"/>
            <a:ext cx="9144000" cy="2862322"/>
          </a:xfrm>
          <a:prstGeom prst="rect">
            <a:avLst/>
          </a:prstGeom>
        </p:spPr>
        <p:txBody>
          <a:bodyPr wrap="square">
            <a:spAutoFit/>
          </a:bodyPr>
          <a:lstStyle/>
          <a:p>
            <a:r>
              <a:rPr lang="en-US" dirty="0" smtClean="0">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ধরি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মূলধনP</a:t>
            </a:r>
            <a:r>
              <a:rPr lang="en-US" dirty="0" smtClean="0">
                <a:solidFill>
                  <a:srgbClr val="7030A0"/>
                </a:solidFill>
                <a:latin typeface="NikoshBAN" pitchFamily="2" charset="0"/>
                <a:cs typeface="NikoshBAN" pitchFamily="2" charset="0"/>
              </a:rPr>
              <a:t>  = ১০০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 n=6 </a:t>
            </a:r>
            <a:r>
              <a:rPr lang="en-US" dirty="0" err="1" smtClean="0">
                <a:solidFill>
                  <a:srgbClr val="7030A0"/>
                </a:solidFill>
                <a:latin typeface="NikoshBAN" pitchFamily="2" charset="0"/>
                <a:cs typeface="NikoshBAN" pitchFamily="2" charset="0"/>
              </a:rPr>
              <a:t>বছর</a:t>
            </a:r>
            <a:r>
              <a:rPr lang="en-US" dirty="0" smtClean="0">
                <a:solidFill>
                  <a:srgbClr val="7030A0"/>
                </a:solidFill>
                <a:latin typeface="NikoshBAN" pitchFamily="2" charset="0"/>
                <a:cs typeface="NikoshBAN" pitchFamily="2" charset="0"/>
              </a:rPr>
              <a:t> </a:t>
            </a:r>
          </a:p>
          <a:p>
            <a:r>
              <a:rPr lang="en-US" dirty="0" smtClean="0">
                <a:solidFill>
                  <a:srgbClr val="7030A0"/>
                </a:solidFill>
                <a:latin typeface="NikoshBAN" pitchFamily="2" charset="0"/>
                <a:cs typeface="NikoshBAN" pitchFamily="2" charset="0"/>
              </a:rPr>
              <a:t>৬ </a:t>
            </a:r>
            <a:r>
              <a:rPr lang="en-US" dirty="0" err="1" smtClean="0">
                <a:solidFill>
                  <a:srgbClr val="7030A0"/>
                </a:solidFill>
                <a:latin typeface="NikoshBAN" pitchFamily="2" charset="0"/>
                <a:cs typeface="NikoshBAN" pitchFamily="2" charset="0"/>
              </a:rPr>
              <a:t>বছরে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মুনাফা</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মূলধনে</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দ্বিগুন</a:t>
            </a:r>
            <a:r>
              <a:rPr lang="en-US" dirty="0" smtClean="0">
                <a:solidFill>
                  <a:srgbClr val="7030A0"/>
                </a:solidFill>
                <a:latin typeface="NikoshBAN" pitchFamily="2" charset="0"/>
                <a:cs typeface="NikoshBAN" pitchFamily="2" charset="0"/>
              </a:rPr>
              <a:t> A=(১০০ x2)</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=২০০ </a:t>
            </a:r>
            <a:r>
              <a:rPr lang="en-US" dirty="0" err="1" smtClean="0">
                <a:solidFill>
                  <a:srgbClr val="7030A0"/>
                </a:solidFill>
                <a:latin typeface="NikoshBAN" pitchFamily="2" charset="0"/>
                <a:cs typeface="NikoshBAN" pitchFamily="2" charset="0"/>
              </a:rPr>
              <a:t>টাকা</a:t>
            </a:r>
            <a:endParaRPr lang="en-US" dirty="0" smtClean="0">
              <a:solidFill>
                <a:srgbClr val="7030A0"/>
              </a:solidFill>
              <a:latin typeface="NikoshBAN" pitchFamily="2" charset="0"/>
              <a:cs typeface="NikoshBAN" pitchFamily="2" charset="0"/>
            </a:endParaRPr>
          </a:p>
          <a:p>
            <a:r>
              <a:rPr lang="en-US" dirty="0" smtClean="0">
                <a:solidFill>
                  <a:srgbClr val="7030A0"/>
                </a:solidFill>
                <a:latin typeface="NikoshBAN" pitchFamily="2" charset="0"/>
                <a:cs typeface="NikoshBAN" pitchFamily="2" charset="0"/>
              </a:rPr>
              <a:t>৬ </a:t>
            </a:r>
            <a:r>
              <a:rPr lang="en-US" dirty="0" err="1" smtClean="0">
                <a:solidFill>
                  <a:srgbClr val="7030A0"/>
                </a:solidFill>
                <a:latin typeface="NikoshBAN" pitchFamily="2" charset="0"/>
                <a:cs typeface="NikoshBAN" pitchFamily="2" charset="0"/>
              </a:rPr>
              <a:t>বছরে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মুনাফাI</a:t>
            </a:r>
            <a:r>
              <a:rPr lang="en-US" dirty="0" smtClean="0">
                <a:solidFill>
                  <a:srgbClr val="7030A0"/>
                </a:solidFill>
                <a:latin typeface="NikoshBAN" pitchFamily="2" charset="0"/>
                <a:cs typeface="NikoshBAN" pitchFamily="2" charset="0"/>
              </a:rPr>
              <a:t>=A-P= (২০০-১০০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১০০ </a:t>
            </a:r>
            <a:r>
              <a:rPr lang="en-US" dirty="0" err="1" smtClean="0">
                <a:solidFill>
                  <a:srgbClr val="7030A0"/>
                </a:solidFill>
                <a:latin typeface="NikoshBAN" pitchFamily="2" charset="0"/>
                <a:cs typeface="NikoshBAN" pitchFamily="2" charset="0"/>
              </a:rPr>
              <a:t>টাকা</a:t>
            </a:r>
            <a:endParaRPr lang="bn-IN" dirty="0" smtClean="0">
              <a:solidFill>
                <a:srgbClr val="7030A0"/>
              </a:solidFill>
              <a:latin typeface="NikoshBAN" pitchFamily="2" charset="0"/>
              <a:cs typeface="NikoshBAN" pitchFamily="2" charset="0"/>
            </a:endParaRPr>
          </a:p>
          <a:p>
            <a:r>
              <a:rPr lang="bn-IN" dirty="0" smtClean="0">
                <a:solidFill>
                  <a:srgbClr val="7030A0"/>
                </a:solidFill>
                <a:latin typeface="NikoshBAN" pitchFamily="2" charset="0"/>
                <a:cs typeface="NikoshBAN" pitchFamily="2" charset="0"/>
              </a:rPr>
              <a:t>১০০ টাকার ৬ বছরের মুনাফা ১০০ টাকা </a:t>
            </a:r>
          </a:p>
          <a:p>
            <a:pPr marL="342900" indent="-342900"/>
            <a:r>
              <a:rPr lang="en-US" dirty="0" smtClean="0">
                <a:solidFill>
                  <a:srgbClr val="7030A0"/>
                </a:solidFill>
                <a:latin typeface="NikoshBAN" pitchFamily="2" charset="0"/>
                <a:cs typeface="NikoshBAN" pitchFamily="2" charset="0"/>
              </a:rPr>
              <a:t>100 </a:t>
            </a:r>
            <a:r>
              <a:rPr lang="bn-IN" dirty="0" smtClean="0">
                <a:solidFill>
                  <a:srgbClr val="7030A0"/>
                </a:solidFill>
                <a:latin typeface="NikoshBAN" pitchFamily="2" charset="0"/>
                <a:cs typeface="NikoshBAN" pitchFamily="2" charset="0"/>
              </a:rPr>
              <a:t>,,         ১    ,,      ,,      ১০০/৬   ,,</a:t>
            </a:r>
          </a:p>
          <a:p>
            <a:pPr marL="342900" indent="-342900"/>
            <a:r>
              <a:rPr lang="en-US" dirty="0" smtClean="0">
                <a:solidFill>
                  <a:srgbClr val="7030A0"/>
                </a:solidFill>
                <a:latin typeface="NikoshBAN" pitchFamily="2" charset="0"/>
                <a:cs typeface="NikoshBAN" pitchFamily="2" charset="0"/>
              </a:rPr>
              <a:t>100 </a:t>
            </a:r>
            <a:r>
              <a:rPr lang="bn-IN" dirty="0" smtClean="0">
                <a:solidFill>
                  <a:srgbClr val="7030A0"/>
                </a:solidFill>
                <a:latin typeface="NikoshBAN" pitchFamily="2" charset="0"/>
                <a:cs typeface="NikoshBAN" pitchFamily="2" charset="0"/>
              </a:rPr>
              <a:t>,,         ৪    ,,      ,,          ১০০/৬</a:t>
            </a:r>
            <a:r>
              <a:rPr lang="en-US" dirty="0" smtClean="0">
                <a:solidFill>
                  <a:srgbClr val="7030A0"/>
                </a:solidFill>
                <a:latin typeface="NikoshBAN" pitchFamily="2" charset="0"/>
                <a:cs typeface="NikoshBAN" pitchFamily="2" charset="0"/>
              </a:rPr>
              <a:t>x4 ,,=200/3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pPr marL="342900" indent="-342900"/>
            <a:r>
              <a:rPr lang="en-US" dirty="0" err="1" smtClean="0">
                <a:solidFill>
                  <a:srgbClr val="7030A0"/>
                </a:solidFill>
                <a:latin typeface="NikoshBAN" pitchFamily="2" charset="0"/>
                <a:cs typeface="NikoshBAN" pitchFamily="2" charset="0"/>
              </a:rPr>
              <a:t>মুনাফা</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মূলধন</a:t>
            </a:r>
            <a:r>
              <a:rPr lang="en-US" dirty="0" smtClean="0">
                <a:solidFill>
                  <a:srgbClr val="7030A0"/>
                </a:solidFill>
                <a:latin typeface="NikoshBAN" pitchFamily="2" charset="0"/>
                <a:cs typeface="NikoshBAN" pitchFamily="2" charset="0"/>
              </a:rPr>
              <a:t>= (১০০+২০০/৩)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=(৩০০+২০০)/৩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=৫০০/৩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pPr marL="342900" indent="-342900"/>
            <a:r>
              <a:rPr lang="en-US" dirty="0" err="1" smtClean="0">
                <a:solidFill>
                  <a:srgbClr val="7030A0"/>
                </a:solidFill>
                <a:latin typeface="NikoshBAN" pitchFamily="2" charset="0"/>
                <a:cs typeface="NikoshBAN" pitchFamily="2" charset="0"/>
              </a:rPr>
              <a:t>মুনাফা</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মূলধন</a:t>
            </a:r>
            <a:r>
              <a:rPr lang="en-US" dirty="0" smtClean="0">
                <a:solidFill>
                  <a:srgbClr val="7030A0"/>
                </a:solidFill>
                <a:latin typeface="NikoshBAN" pitchFamily="2" charset="0"/>
                <a:cs typeface="NikoshBAN" pitchFamily="2" charset="0"/>
              </a:rPr>
              <a:t> ৫০০/৩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হলে</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মূলধন</a:t>
            </a:r>
            <a:r>
              <a:rPr lang="en-US" dirty="0" smtClean="0">
                <a:solidFill>
                  <a:srgbClr val="7030A0"/>
                </a:solidFill>
                <a:latin typeface="NikoshBAN" pitchFamily="2" charset="0"/>
                <a:cs typeface="NikoshBAN" pitchFamily="2" charset="0"/>
              </a:rPr>
              <a:t> ১০০ </a:t>
            </a:r>
            <a:r>
              <a:rPr lang="en-US" dirty="0" err="1" smtClean="0">
                <a:solidFill>
                  <a:srgbClr val="7030A0"/>
                </a:solidFill>
                <a:latin typeface="NikoshBAN" pitchFamily="2" charset="0"/>
                <a:cs typeface="NikoshBAN" pitchFamily="2" charset="0"/>
              </a:rPr>
              <a:t>টাকা</a:t>
            </a:r>
            <a:endParaRPr lang="en-US" dirty="0" smtClean="0">
              <a:solidFill>
                <a:srgbClr val="7030A0"/>
              </a:solidFill>
              <a:latin typeface="NikoshBAN" pitchFamily="2" charset="0"/>
              <a:cs typeface="NikoshBAN" pitchFamily="2" charset="0"/>
            </a:endParaRPr>
          </a:p>
          <a:p>
            <a:pPr marL="342900" indent="-342900"/>
            <a:r>
              <a:rPr lang="en-US" dirty="0" smtClean="0">
                <a:solidFill>
                  <a:srgbClr val="7030A0"/>
                </a:solidFill>
                <a:latin typeface="NikoshBAN" pitchFamily="2" charset="0"/>
                <a:cs typeface="NikoshBAN" pitchFamily="2" charset="0"/>
              </a:rPr>
              <a:t> ,,                     ১       ,,      ,,      ,,      (১০০x3)/500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pPr marL="342900" indent="-342900"/>
            <a:r>
              <a:rPr lang="en-US" dirty="0" smtClean="0">
                <a:solidFill>
                  <a:srgbClr val="7030A0"/>
                </a:solidFill>
                <a:latin typeface="NikoshBAN" pitchFamily="2" charset="0"/>
                <a:cs typeface="NikoshBAN" pitchFamily="2" charset="0"/>
              </a:rPr>
              <a:t> ,,                       ২০৫০   ,,   ,,        ,,        (১০০x3x2050)/500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 ১২৩০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উত্তর</a:t>
            </a:r>
            <a:r>
              <a:rPr lang="en-US" dirty="0" smtClean="0">
                <a:solidFill>
                  <a:srgbClr val="7030A0"/>
                </a:solidFill>
                <a:latin typeface="NikoshBAN" pitchFamily="2" charset="0"/>
                <a:cs typeface="NikoshBAN" pitchFamily="2" charset="0"/>
              </a:rPr>
              <a:t>) </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xit" presetSubtype="16" fill="hold" nodeType="clickEffect">
                                  <p:stCondLst>
                                    <p:cond delay="0"/>
                                  </p:stCondLst>
                                  <p:childTnLst>
                                    <p:animEffect transition="out" filter="plus(in)">
                                      <p:cBhvr>
                                        <p:cTn id="6" dur="2000"/>
                                        <p:tgtEl>
                                          <p:spTgt spid="2">
                                            <p:txEl>
                                              <p:pRg st="0" end="0"/>
                                            </p:txEl>
                                          </p:spTgt>
                                        </p:tgtEl>
                                      </p:cBhvr>
                                    </p:animEffect>
                                    <p:set>
                                      <p:cBhvr>
                                        <p:cTn id="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nodeType="clickEffect">
                                  <p:stCondLst>
                                    <p:cond delay="0"/>
                                  </p:stCondLst>
                                  <p:childTnLst>
                                    <p:animEffect transition="out" filter="randombar(horizont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14" presetClass="exit" presetSubtype="10" fill="hold" nodeType="withEffect">
                                  <p:stCondLst>
                                    <p:cond delay="0"/>
                                  </p:stCondLst>
                                  <p:childTnLst>
                                    <p:animEffect transition="out" filter="randombar(horizontal)">
                                      <p:cBhvr>
                                        <p:cTn id="14" dur="500"/>
                                        <p:tgtEl>
                                          <p:spTgt spid="3">
                                            <p:txEl>
                                              <p:pRg st="1" end="1"/>
                                            </p:txEl>
                                          </p:spTgt>
                                        </p:tgtEl>
                                      </p:cBhvr>
                                    </p:animEffect>
                                    <p:set>
                                      <p:cBhvr>
                                        <p:cTn id="15" dur="1" fill="hold">
                                          <p:stCondLst>
                                            <p:cond delay="499"/>
                                          </p:stCondLst>
                                        </p:cTn>
                                        <p:tgtEl>
                                          <p:spTgt spid="3">
                                            <p:txEl>
                                              <p:pRg st="1" end="1"/>
                                            </p:txEl>
                                          </p:spTgt>
                                        </p:tgtEl>
                                        <p:attrNameLst>
                                          <p:attrName>style.visibility</p:attrName>
                                        </p:attrNameLst>
                                      </p:cBhvr>
                                      <p:to>
                                        <p:strVal val="hidden"/>
                                      </p:to>
                                    </p:set>
                                  </p:childTnLst>
                                </p:cTn>
                              </p:par>
                              <p:par>
                                <p:cTn id="16" presetID="14" presetClass="exit" presetSubtype="10" fill="hold" nodeType="withEffect">
                                  <p:stCondLst>
                                    <p:cond delay="0"/>
                                  </p:stCondLst>
                                  <p:childTnLst>
                                    <p:animEffect transition="out" filter="randombar(horizontal)">
                                      <p:cBhvr>
                                        <p:cTn id="17" dur="500"/>
                                        <p:tgtEl>
                                          <p:spTgt spid="3">
                                            <p:txEl>
                                              <p:pRg st="2" end="2"/>
                                            </p:txEl>
                                          </p:spTgt>
                                        </p:tgtEl>
                                      </p:cBhvr>
                                    </p:animEffect>
                                    <p:set>
                                      <p:cBhvr>
                                        <p:cTn id="18" dur="1" fill="hold">
                                          <p:stCondLst>
                                            <p:cond delay="499"/>
                                          </p:stCondLst>
                                        </p:cTn>
                                        <p:tgtEl>
                                          <p:spTgt spid="3">
                                            <p:txEl>
                                              <p:pRg st="2" end="2"/>
                                            </p:txEl>
                                          </p:spTgt>
                                        </p:tgtEl>
                                        <p:attrNameLst>
                                          <p:attrName>style.visibility</p:attrName>
                                        </p:attrNameLst>
                                      </p:cBhvr>
                                      <p:to>
                                        <p:strVal val="hidden"/>
                                      </p:to>
                                    </p:set>
                                  </p:childTnLst>
                                </p:cTn>
                              </p:par>
                              <p:par>
                                <p:cTn id="19" presetID="14" presetClass="exit" presetSubtype="10" fill="hold" nodeType="withEffect">
                                  <p:stCondLst>
                                    <p:cond delay="0"/>
                                  </p:stCondLst>
                                  <p:childTnLst>
                                    <p:animEffect transition="out" filter="randombar(horizontal)">
                                      <p:cBhvr>
                                        <p:cTn id="20" dur="500"/>
                                        <p:tgtEl>
                                          <p:spTgt spid="3">
                                            <p:txEl>
                                              <p:pRg st="3" end="3"/>
                                            </p:txEl>
                                          </p:spTgt>
                                        </p:tgtEl>
                                      </p:cBhvr>
                                    </p:animEffect>
                                    <p:set>
                                      <p:cBhvr>
                                        <p:cTn id="21" dur="1" fill="hold">
                                          <p:stCondLst>
                                            <p:cond delay="499"/>
                                          </p:stCondLst>
                                        </p:cTn>
                                        <p:tgtEl>
                                          <p:spTgt spid="3">
                                            <p:txEl>
                                              <p:pRg st="3" end="3"/>
                                            </p:txEl>
                                          </p:spTgt>
                                        </p:tgtEl>
                                        <p:attrNameLst>
                                          <p:attrName>style.visibility</p:attrName>
                                        </p:attrNameLst>
                                      </p:cBhvr>
                                      <p:to>
                                        <p:strVal val="hidden"/>
                                      </p:to>
                                    </p:set>
                                  </p:childTnLst>
                                </p:cTn>
                              </p:par>
                              <p:par>
                                <p:cTn id="22" presetID="14" presetClass="exit" presetSubtype="10" fill="hold" nodeType="withEffect">
                                  <p:stCondLst>
                                    <p:cond delay="0"/>
                                  </p:stCondLst>
                                  <p:childTnLst>
                                    <p:animEffect transition="out" filter="randombar(horizontal)">
                                      <p:cBhvr>
                                        <p:cTn id="23" dur="500"/>
                                        <p:tgtEl>
                                          <p:spTgt spid="3">
                                            <p:txEl>
                                              <p:pRg st="4" end="4"/>
                                            </p:txEl>
                                          </p:spTgt>
                                        </p:tgtEl>
                                      </p:cBhvr>
                                    </p:animEffect>
                                    <p:set>
                                      <p:cBhvr>
                                        <p:cTn id="24" dur="1" fill="hold">
                                          <p:stCondLst>
                                            <p:cond delay="499"/>
                                          </p:stCondLst>
                                        </p:cTn>
                                        <p:tgtEl>
                                          <p:spTgt spid="3">
                                            <p:txEl>
                                              <p:pRg st="4" end="4"/>
                                            </p:txEl>
                                          </p:spTgt>
                                        </p:tgtEl>
                                        <p:attrNameLst>
                                          <p:attrName>style.visibility</p:attrName>
                                        </p:attrNameLst>
                                      </p:cBhvr>
                                      <p:to>
                                        <p:strVal val="hidden"/>
                                      </p:to>
                                    </p:set>
                                  </p:childTnLst>
                                </p:cTn>
                              </p:par>
                              <p:par>
                                <p:cTn id="25" presetID="14" presetClass="exit" presetSubtype="10" fill="hold" nodeType="withEffect">
                                  <p:stCondLst>
                                    <p:cond delay="0"/>
                                  </p:stCondLst>
                                  <p:childTnLst>
                                    <p:animEffect transition="out" filter="randombar(horizontal)">
                                      <p:cBhvr>
                                        <p:cTn id="26" dur="500"/>
                                        <p:tgtEl>
                                          <p:spTgt spid="3">
                                            <p:txEl>
                                              <p:pRg st="5" end="5"/>
                                            </p:txEl>
                                          </p:spTgt>
                                        </p:tgtEl>
                                      </p:cBhvr>
                                    </p:animEffect>
                                    <p:set>
                                      <p:cBhvr>
                                        <p:cTn id="27" dur="1" fill="hold">
                                          <p:stCondLst>
                                            <p:cond delay="499"/>
                                          </p:stCondLst>
                                        </p:cTn>
                                        <p:tgtEl>
                                          <p:spTgt spid="3">
                                            <p:txEl>
                                              <p:pRg st="5" end="5"/>
                                            </p:txEl>
                                          </p:spTgt>
                                        </p:tgtEl>
                                        <p:attrNameLst>
                                          <p:attrName>style.visibility</p:attrName>
                                        </p:attrNameLst>
                                      </p:cBhvr>
                                      <p:to>
                                        <p:strVal val="hidden"/>
                                      </p:to>
                                    </p:set>
                                  </p:childTnLst>
                                </p:cTn>
                              </p:par>
                              <p:par>
                                <p:cTn id="28" presetID="14" presetClass="exit" presetSubtype="10" fill="hold" nodeType="withEffect">
                                  <p:stCondLst>
                                    <p:cond delay="0"/>
                                  </p:stCondLst>
                                  <p:childTnLst>
                                    <p:animEffect transition="out" filter="randombar(horizontal)">
                                      <p:cBhvr>
                                        <p:cTn id="29" dur="500"/>
                                        <p:tgtEl>
                                          <p:spTgt spid="3">
                                            <p:txEl>
                                              <p:pRg st="6" end="6"/>
                                            </p:txEl>
                                          </p:spTgt>
                                        </p:tgtEl>
                                      </p:cBhvr>
                                    </p:animEffect>
                                    <p:set>
                                      <p:cBhvr>
                                        <p:cTn id="30" dur="1" fill="hold">
                                          <p:stCondLst>
                                            <p:cond delay="499"/>
                                          </p:stCondLst>
                                        </p:cTn>
                                        <p:tgtEl>
                                          <p:spTgt spid="3">
                                            <p:txEl>
                                              <p:pRg st="6" end="6"/>
                                            </p:txEl>
                                          </p:spTgt>
                                        </p:tgtEl>
                                        <p:attrNameLst>
                                          <p:attrName>style.visibility</p:attrName>
                                        </p:attrNameLst>
                                      </p:cBhvr>
                                      <p:to>
                                        <p:strVal val="hidden"/>
                                      </p:to>
                                    </p:set>
                                  </p:childTnLst>
                                </p:cTn>
                              </p:par>
                              <p:par>
                                <p:cTn id="31" presetID="14" presetClass="exit" presetSubtype="10" fill="hold" nodeType="withEffect">
                                  <p:stCondLst>
                                    <p:cond delay="0"/>
                                  </p:stCondLst>
                                  <p:childTnLst>
                                    <p:animEffect transition="out" filter="randombar(horizontal)">
                                      <p:cBhvr>
                                        <p:cTn id="32" dur="500"/>
                                        <p:tgtEl>
                                          <p:spTgt spid="3">
                                            <p:txEl>
                                              <p:pRg st="7" end="7"/>
                                            </p:txEl>
                                          </p:spTgt>
                                        </p:tgtEl>
                                      </p:cBhvr>
                                    </p:animEffect>
                                    <p:set>
                                      <p:cBhvr>
                                        <p:cTn id="33" dur="1" fill="hold">
                                          <p:stCondLst>
                                            <p:cond delay="499"/>
                                          </p:stCondLst>
                                        </p:cTn>
                                        <p:tgtEl>
                                          <p:spTgt spid="3">
                                            <p:txEl>
                                              <p:pRg st="7" end="7"/>
                                            </p:txEl>
                                          </p:spTgt>
                                        </p:tgtEl>
                                        <p:attrNameLst>
                                          <p:attrName>style.visibility</p:attrName>
                                        </p:attrNameLst>
                                      </p:cBhvr>
                                      <p:to>
                                        <p:strVal val="hidden"/>
                                      </p:to>
                                    </p:set>
                                  </p:childTnLst>
                                </p:cTn>
                              </p:par>
                              <p:par>
                                <p:cTn id="34" presetID="14" presetClass="exit" presetSubtype="10" fill="hold" nodeType="withEffect">
                                  <p:stCondLst>
                                    <p:cond delay="0"/>
                                  </p:stCondLst>
                                  <p:childTnLst>
                                    <p:animEffect transition="out" filter="randombar(horizontal)">
                                      <p:cBhvr>
                                        <p:cTn id="35" dur="500"/>
                                        <p:tgtEl>
                                          <p:spTgt spid="3">
                                            <p:txEl>
                                              <p:pRg st="8" end="8"/>
                                            </p:txEl>
                                          </p:spTgt>
                                        </p:tgtEl>
                                      </p:cBhvr>
                                    </p:animEffect>
                                    <p:set>
                                      <p:cBhvr>
                                        <p:cTn id="36" dur="1" fill="hold">
                                          <p:stCondLst>
                                            <p:cond delay="499"/>
                                          </p:stCondLst>
                                        </p:cTn>
                                        <p:tgtEl>
                                          <p:spTgt spid="3">
                                            <p:txEl>
                                              <p:pRg st="8" end="8"/>
                                            </p:txEl>
                                          </p:spTgt>
                                        </p:tgtEl>
                                        <p:attrNameLst>
                                          <p:attrName>style.visibility</p:attrName>
                                        </p:attrNameLst>
                                      </p:cBhvr>
                                      <p:to>
                                        <p:strVal val="hidden"/>
                                      </p:to>
                                    </p:set>
                                  </p:childTnLst>
                                </p:cTn>
                              </p:par>
                              <p:par>
                                <p:cTn id="37" presetID="14" presetClass="exit" presetSubtype="10" fill="hold" nodeType="withEffect">
                                  <p:stCondLst>
                                    <p:cond delay="0"/>
                                  </p:stCondLst>
                                  <p:childTnLst>
                                    <p:animEffect transition="out" filter="randombar(horizontal)">
                                      <p:cBhvr>
                                        <p:cTn id="38" dur="500"/>
                                        <p:tgtEl>
                                          <p:spTgt spid="3">
                                            <p:txEl>
                                              <p:pRg st="9" end="9"/>
                                            </p:txEl>
                                          </p:spTgt>
                                        </p:tgtEl>
                                      </p:cBhvr>
                                    </p:animEffect>
                                    <p:set>
                                      <p:cBhvr>
                                        <p:cTn id="39"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9600"/>
            <a:ext cx="4876800" cy="2862322"/>
          </a:xfrm>
          <a:prstGeom prst="rect">
            <a:avLst/>
          </a:prstGeom>
          <a:noFill/>
        </p:spPr>
        <p:txBody>
          <a:bodyPr wrap="square" rtlCol="0">
            <a:spAutoFit/>
          </a:bodyPr>
          <a:lstStyle/>
          <a:p>
            <a:r>
              <a:rPr lang="bn-IN" sz="2800" dirty="0" smtClean="0">
                <a:latin typeface="NikoshBAN" pitchFamily="2" charset="0"/>
                <a:cs typeface="NikoshBAN" pitchFamily="2" charset="0"/>
              </a:rPr>
              <a:t>মোঃ ফারুক হোসেন</a:t>
            </a:r>
          </a:p>
          <a:p>
            <a:r>
              <a:rPr lang="bn-IN" sz="2800" dirty="0" smtClean="0">
                <a:latin typeface="NikoshBAN" pitchFamily="2" charset="0"/>
                <a:cs typeface="NikoshBAN" pitchFamily="2" charset="0"/>
              </a:rPr>
              <a:t>সহকারী শিক্ষক গণিত ও বিজ্ঞান</a:t>
            </a:r>
          </a:p>
          <a:p>
            <a:r>
              <a:rPr lang="bn-IN" sz="4000" dirty="0" smtClean="0">
                <a:latin typeface="NikoshBAN" pitchFamily="2" charset="0"/>
                <a:cs typeface="NikoshBAN" pitchFamily="2" charset="0"/>
              </a:rPr>
              <a:t>মুকুলিকা উচ্চ বিদ্যালয়</a:t>
            </a:r>
          </a:p>
          <a:p>
            <a:r>
              <a:rPr lang="bn-IN" sz="2800" dirty="0" smtClean="0">
                <a:latin typeface="NikoshBAN" pitchFamily="2" charset="0"/>
                <a:cs typeface="NikoshBAN" pitchFamily="2" charset="0"/>
              </a:rPr>
              <a:t>হাজারীবাগ পার্ক সংলগ্ন</a:t>
            </a:r>
          </a:p>
          <a:p>
            <a:r>
              <a:rPr lang="bn-IN" sz="2800" dirty="0" smtClean="0">
                <a:latin typeface="NikoshBAN" pitchFamily="2" charset="0"/>
                <a:cs typeface="NikoshBAN" pitchFamily="2" charset="0"/>
              </a:rPr>
              <a:t>ঢাকা -১২০৫</a:t>
            </a:r>
          </a:p>
          <a:p>
            <a:r>
              <a:rPr lang="en-US" sz="2800" dirty="0" smtClean="0">
                <a:latin typeface="NikoshBAN" pitchFamily="2" charset="0"/>
                <a:cs typeface="NikoshBAN" pitchFamily="2" charset="0"/>
              </a:rPr>
              <a:t>fhossain151082@gmail.com</a:t>
            </a:r>
            <a:endParaRPr lang="en-US" sz="2800" dirty="0">
              <a:latin typeface="NikoshBAN" pitchFamily="2" charset="0"/>
              <a:cs typeface="NikoshBAN" pitchFamily="2" charset="0"/>
            </a:endParaRPr>
          </a:p>
        </p:txBody>
      </p:sp>
      <p:sp>
        <p:nvSpPr>
          <p:cNvPr id="5" name="TextBox 4"/>
          <p:cNvSpPr txBox="1"/>
          <p:nvPr/>
        </p:nvSpPr>
        <p:spPr>
          <a:xfrm>
            <a:off x="5410200" y="228600"/>
            <a:ext cx="3733800" cy="2523768"/>
          </a:xfrm>
          <a:prstGeom prst="rect">
            <a:avLst/>
          </a:prstGeom>
          <a:noFill/>
        </p:spPr>
        <p:txBody>
          <a:bodyPr wrap="square" rtlCol="0">
            <a:spAutoFit/>
          </a:bodyPr>
          <a:lstStyle/>
          <a:p>
            <a:r>
              <a:rPr lang="en-US" sz="2800" dirty="0" err="1" smtClean="0">
                <a:latin typeface="NikoshBAN" pitchFamily="2" charset="0"/>
                <a:cs typeface="NikoshBAN" pitchFamily="2" charset="0"/>
              </a:rPr>
              <a:t>তারিখঃ</a:t>
            </a:r>
            <a:r>
              <a:rPr lang="en-US" sz="2800" dirty="0" smtClean="0">
                <a:latin typeface="NikoshBAN" pitchFamily="2" charset="0"/>
                <a:cs typeface="NikoshBAN" pitchFamily="2" charset="0"/>
              </a:rPr>
              <a:t> ২৮/১২/২০২০</a:t>
            </a:r>
          </a:p>
          <a:p>
            <a:r>
              <a:rPr lang="en-US" sz="2800" dirty="0" err="1" smtClean="0">
                <a:latin typeface="NikoshBAN" pitchFamily="2" charset="0"/>
                <a:cs typeface="NikoshBAN" pitchFamily="2" charset="0"/>
              </a:rPr>
              <a:t>শ্রেণিঃ</a:t>
            </a:r>
            <a:r>
              <a:rPr lang="en-US" sz="2800" dirty="0" smtClean="0">
                <a:latin typeface="NikoshBAN" pitchFamily="2" charset="0"/>
                <a:cs typeface="NikoshBAN" pitchFamily="2" charset="0"/>
              </a:rPr>
              <a:t> ৮ম</a:t>
            </a:r>
            <a:endParaRPr lang="bn-IN" sz="2800" dirty="0" smtClean="0">
              <a:latin typeface="NikoshBAN" pitchFamily="2" charset="0"/>
              <a:cs typeface="NikoshBAN" pitchFamily="2" charset="0"/>
            </a:endParaRPr>
          </a:p>
          <a:p>
            <a:r>
              <a:rPr lang="bn-IN" sz="2800" dirty="0" smtClean="0">
                <a:latin typeface="NikoshBAN" pitchFamily="2" charset="0"/>
                <a:cs typeface="NikoshBAN" pitchFamily="2" charset="0"/>
              </a:rPr>
              <a:t>বিষয়ঃ  গণিত </a:t>
            </a:r>
            <a:endParaRPr lang="en-US" sz="2800" dirty="0" smtClean="0">
              <a:latin typeface="NikoshBAN" pitchFamily="2" charset="0"/>
              <a:cs typeface="NikoshBAN" pitchFamily="2" charset="0"/>
            </a:endParaRPr>
          </a:p>
          <a:p>
            <a:r>
              <a:rPr lang="en-US" sz="2800" dirty="0" err="1" smtClean="0">
                <a:latin typeface="NikoshBAN" pitchFamily="2" charset="0"/>
                <a:cs typeface="NikoshBAN" pitchFamily="2" charset="0"/>
              </a:rPr>
              <a:t>অধ্যায়ঃ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দ্বিতীয়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মুনাফা</a:t>
            </a:r>
            <a:r>
              <a:rPr lang="en-US" sz="2800" dirty="0" smtClean="0">
                <a:latin typeface="NikoshBAN" pitchFamily="2" charset="0"/>
                <a:cs typeface="NikoshBAN" pitchFamily="2" charset="0"/>
              </a:rPr>
              <a:t>)</a:t>
            </a:r>
          </a:p>
          <a:p>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৫০মিনিট</a:t>
            </a:r>
          </a:p>
          <a:p>
            <a:endParaRPr lang="en-US" dirty="0"/>
          </a:p>
        </p:txBody>
      </p:sp>
      <p:pic>
        <p:nvPicPr>
          <p:cNvPr id="6" name="Picture 5" descr="Picture.jpg"/>
          <p:cNvPicPr>
            <a:picLocks noChangeAspect="1"/>
          </p:cNvPicPr>
          <p:nvPr/>
        </p:nvPicPr>
        <p:blipFill>
          <a:blip r:embed="rId2"/>
          <a:stretch>
            <a:fillRect/>
          </a:stretch>
        </p:blipFill>
        <p:spPr>
          <a:xfrm>
            <a:off x="5715000" y="2897234"/>
            <a:ext cx="2919984" cy="36656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grpId="0" nodeType="clickEffect">
                                  <p:stCondLst>
                                    <p:cond delay="0"/>
                                  </p:stCondLst>
                                  <p:childTnLst>
                                    <p:set>
                                      <p:cBhvr>
                                        <p:cTn id="11" dur="1000">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457200"/>
            <a:ext cx="8001000" cy="5539978"/>
          </a:xfrm>
          <a:prstGeom prst="rect">
            <a:avLst/>
          </a:prstGeom>
          <a:noFill/>
        </p:spPr>
        <p:txBody>
          <a:bodyPr wrap="square" rtlCol="0">
            <a:spAutoFit/>
          </a:bodyPr>
          <a:lstStyle/>
          <a:p>
            <a:r>
              <a:rPr lang="bn-IN" sz="2400" b="1" dirty="0" smtClean="0">
                <a:solidFill>
                  <a:srgbClr val="92D050"/>
                </a:solidFill>
                <a:latin typeface="NikoshBAN" pitchFamily="2" charset="0"/>
                <a:cs typeface="NikoshBAN" pitchFamily="2" charset="0"/>
              </a:rPr>
              <a:t>১৪। বার্ষিক ১০% মুনাফায় ৩০০০ টাকা এবং ৮% মুনাফায় ২০০০ টাকা বিনিয়োগ করলে মোট মূলধনের ওপর গড়ে শতকরা কত টাকা হারে মুনাফা পাওয়া যাবে ?</a:t>
            </a:r>
            <a:r>
              <a:rPr lang="bn-IN" dirty="0" smtClean="0">
                <a:solidFill>
                  <a:srgbClr val="92D050"/>
                </a:solidFill>
                <a:latin typeface="NikoshBAN" pitchFamily="2" charset="0"/>
                <a:cs typeface="NikoshBAN" pitchFamily="2" charset="0"/>
              </a:rPr>
              <a:t> </a:t>
            </a:r>
          </a:p>
          <a:p>
            <a:r>
              <a:rPr lang="bn-IN" sz="2400" b="1" dirty="0" smtClean="0">
                <a:solidFill>
                  <a:srgbClr val="7030A0"/>
                </a:solidFill>
                <a:latin typeface="NikoshBAN" pitchFamily="2" charset="0"/>
                <a:cs typeface="NikoshBAN" pitchFamily="2" charset="0"/>
              </a:rPr>
              <a:t>সমাধানঃ</a:t>
            </a:r>
            <a:r>
              <a:rPr lang="bn-IN" sz="2400" dirty="0" smtClean="0">
                <a:solidFill>
                  <a:srgbClr val="7030A0"/>
                </a:solidFill>
                <a:latin typeface="NikoshBAN" pitchFamily="2" charset="0"/>
                <a:cs typeface="NikoshBAN" pitchFamily="2" charset="0"/>
              </a:rPr>
              <a:t> </a:t>
            </a:r>
            <a:r>
              <a:rPr lang="bn-IN" dirty="0" smtClean="0">
                <a:solidFill>
                  <a:srgbClr val="7030A0"/>
                </a:solidFill>
                <a:latin typeface="NikoshBAN" pitchFamily="2" charset="0"/>
                <a:cs typeface="NikoshBAN" pitchFamily="2" charset="0"/>
              </a:rPr>
              <a:t> </a:t>
            </a:r>
            <a:r>
              <a:rPr lang="bn-IN" sz="2400" dirty="0" smtClean="0">
                <a:solidFill>
                  <a:srgbClr val="7030A0"/>
                </a:solidFill>
                <a:latin typeface="NikoshBAN" pitchFamily="2" charset="0"/>
                <a:cs typeface="NikoshBAN" pitchFamily="2" charset="0"/>
              </a:rPr>
              <a:t>বার্ষিক ১০% মুনাফায়, </a:t>
            </a:r>
          </a:p>
          <a:p>
            <a:r>
              <a:rPr lang="bn-IN" sz="2400" dirty="0" smtClean="0">
                <a:solidFill>
                  <a:srgbClr val="7030A0"/>
                </a:solidFill>
                <a:latin typeface="NikoshBAN" pitchFamily="2" charset="0"/>
                <a:cs typeface="NikoshBAN" pitchFamily="2" charset="0"/>
              </a:rPr>
              <a:t>১০০ টাকার ১ বছরের মুনাফা ১০ টাকা</a:t>
            </a:r>
          </a:p>
          <a:p>
            <a:pPr marL="342900" indent="-342900"/>
            <a:r>
              <a:rPr lang="en-US" sz="2400" dirty="0" smtClean="0">
                <a:solidFill>
                  <a:srgbClr val="7030A0"/>
                </a:solidFill>
                <a:latin typeface="NikoshBAN" pitchFamily="2" charset="0"/>
                <a:cs typeface="NikoshBAN" pitchFamily="2" charset="0"/>
              </a:rPr>
              <a:t>3000 </a:t>
            </a:r>
            <a:r>
              <a:rPr lang="bn-IN" sz="2400" dirty="0" smtClean="0">
                <a:solidFill>
                  <a:srgbClr val="7030A0"/>
                </a:solidFill>
                <a:latin typeface="NikoshBAN" pitchFamily="2" charset="0"/>
                <a:cs typeface="NikoshBAN" pitchFamily="2" charset="0"/>
              </a:rPr>
              <a:t>,,     ১   ,,      ,,      </a:t>
            </a:r>
            <a:r>
              <a:rPr lang="en-US" sz="2400" dirty="0" smtClean="0">
                <a:solidFill>
                  <a:srgbClr val="7030A0"/>
                </a:solidFill>
                <a:latin typeface="NikoshBAN" pitchFamily="2" charset="0"/>
                <a:cs typeface="NikoshBAN" pitchFamily="2" charset="0"/>
              </a:rPr>
              <a:t>(</a:t>
            </a:r>
            <a:r>
              <a:rPr lang="bn-IN" sz="2400" dirty="0" smtClean="0">
                <a:solidFill>
                  <a:srgbClr val="7030A0"/>
                </a:solidFill>
                <a:latin typeface="NikoshBAN" pitchFamily="2" charset="0"/>
                <a:cs typeface="NikoshBAN" pitchFamily="2" charset="0"/>
              </a:rPr>
              <a:t>১০</a:t>
            </a:r>
            <a:r>
              <a:rPr lang="en-US" sz="2400" dirty="0" smtClean="0">
                <a:solidFill>
                  <a:srgbClr val="7030A0"/>
                </a:solidFill>
                <a:latin typeface="NikoshBAN" pitchFamily="2" charset="0"/>
                <a:cs typeface="NikoshBAN" pitchFamily="2" charset="0"/>
              </a:rPr>
              <a:t>x3000)/100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৩০০টাকা</a:t>
            </a:r>
            <a:endParaRPr lang="bn-IN" sz="2400" dirty="0" smtClean="0">
              <a:solidFill>
                <a:srgbClr val="7030A0"/>
              </a:solidFill>
              <a:latin typeface="NikoshBAN" pitchFamily="2" charset="0"/>
              <a:cs typeface="NikoshBAN" pitchFamily="2" charset="0"/>
            </a:endParaRPr>
          </a:p>
          <a:p>
            <a:pPr marL="342900" indent="-342900"/>
            <a:r>
              <a:rPr lang="bn-IN" sz="2400" dirty="0" smtClean="0">
                <a:solidFill>
                  <a:srgbClr val="7030A0"/>
                </a:solidFill>
                <a:latin typeface="NikoshBAN" pitchFamily="2" charset="0"/>
                <a:cs typeface="NikoshBAN" pitchFamily="2" charset="0"/>
              </a:rPr>
              <a:t> বার্ষিক ৮% মুনাফায়,</a:t>
            </a:r>
          </a:p>
          <a:p>
            <a:pPr marL="342900" indent="-342900"/>
            <a:r>
              <a:rPr lang="en-US" sz="2400" dirty="0" smtClean="0">
                <a:solidFill>
                  <a:srgbClr val="7030A0"/>
                </a:solidFill>
                <a:latin typeface="NikoshBAN" pitchFamily="2" charset="0"/>
                <a:cs typeface="NikoshBAN" pitchFamily="2" charset="0"/>
              </a:rPr>
              <a:t>100 </a:t>
            </a:r>
            <a:r>
              <a:rPr lang="bn-IN" sz="2400" dirty="0" smtClean="0">
                <a:solidFill>
                  <a:srgbClr val="7030A0"/>
                </a:solidFill>
                <a:latin typeface="NikoshBAN" pitchFamily="2" charset="0"/>
                <a:cs typeface="NikoshBAN" pitchFamily="2" charset="0"/>
              </a:rPr>
              <a:t> টাকার ১ বছরের মুনাফা ৮ টাকা</a:t>
            </a:r>
          </a:p>
          <a:p>
            <a:pPr marL="342900" indent="-342900"/>
            <a:r>
              <a:rPr lang="en-US" sz="2400" dirty="0" smtClean="0">
                <a:solidFill>
                  <a:srgbClr val="7030A0"/>
                </a:solidFill>
                <a:latin typeface="NikoshBAN" pitchFamily="2" charset="0"/>
                <a:cs typeface="NikoshBAN" pitchFamily="2" charset="0"/>
              </a:rPr>
              <a:t>2000 </a:t>
            </a:r>
            <a:r>
              <a:rPr lang="bn-IN" sz="2400" dirty="0" smtClean="0">
                <a:solidFill>
                  <a:srgbClr val="7030A0"/>
                </a:solidFill>
                <a:latin typeface="NikoshBAN" pitchFamily="2" charset="0"/>
                <a:cs typeface="NikoshBAN" pitchFamily="2" charset="0"/>
              </a:rPr>
              <a:t>,,     ১   ,,       ,,      </a:t>
            </a:r>
            <a:r>
              <a:rPr lang="en-US" sz="2400" dirty="0" smtClean="0">
                <a:solidFill>
                  <a:srgbClr val="7030A0"/>
                </a:solidFill>
                <a:latin typeface="NikoshBAN" pitchFamily="2" charset="0"/>
                <a:cs typeface="NikoshBAN" pitchFamily="2" charset="0"/>
              </a:rPr>
              <a:t>(</a:t>
            </a:r>
            <a:r>
              <a:rPr lang="bn-IN" sz="2400" dirty="0" smtClean="0">
                <a:solidFill>
                  <a:srgbClr val="7030A0"/>
                </a:solidFill>
                <a:latin typeface="NikoshBAN" pitchFamily="2" charset="0"/>
                <a:cs typeface="NikoshBAN" pitchFamily="2" charset="0"/>
              </a:rPr>
              <a:t>২০০০</a:t>
            </a:r>
            <a:r>
              <a:rPr lang="en-US" sz="2400" dirty="0" smtClean="0">
                <a:solidFill>
                  <a:srgbClr val="7030A0"/>
                </a:solidFill>
                <a:latin typeface="NikoshBAN" pitchFamily="2" charset="0"/>
                <a:cs typeface="NikoshBAN" pitchFamily="2" charset="0"/>
              </a:rPr>
              <a:t>x8)/100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১৬০ </a:t>
            </a:r>
            <a:r>
              <a:rPr lang="en-US" sz="2400" dirty="0" err="1" smtClean="0">
                <a:solidFill>
                  <a:srgbClr val="7030A0"/>
                </a:solidFill>
                <a:latin typeface="NikoshBAN" pitchFamily="2" charset="0"/>
                <a:cs typeface="NikoshBAN" pitchFamily="2" charset="0"/>
              </a:rPr>
              <a:t>টাকা</a:t>
            </a:r>
            <a:endParaRPr lang="en-US" sz="2400" dirty="0" smtClean="0">
              <a:solidFill>
                <a:srgbClr val="7030A0"/>
              </a:solidFill>
              <a:latin typeface="NikoshBAN" pitchFamily="2" charset="0"/>
              <a:cs typeface="NikoshBAN" pitchFamily="2" charset="0"/>
            </a:endParaRPr>
          </a:p>
          <a:p>
            <a:pPr marL="342900" indent="-342900"/>
            <a:r>
              <a:rPr lang="en-US" sz="2400" dirty="0" err="1" smtClean="0">
                <a:solidFill>
                  <a:srgbClr val="7030A0"/>
                </a:solidFill>
                <a:latin typeface="NikoshBAN" pitchFamily="2" charset="0"/>
                <a:cs typeface="NikoshBAN" pitchFamily="2" charset="0"/>
              </a:rPr>
              <a:t>মোট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মুলধন</a:t>
            </a:r>
            <a:r>
              <a:rPr lang="en-US" sz="2400" dirty="0" smtClean="0">
                <a:solidFill>
                  <a:srgbClr val="7030A0"/>
                </a:solidFill>
                <a:latin typeface="NikoshBAN" pitchFamily="2" charset="0"/>
                <a:cs typeface="NikoshBAN" pitchFamily="2" charset="0"/>
              </a:rPr>
              <a:t> =(৩০০০+২০০০)</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=৫০০০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a:t>
            </a:r>
          </a:p>
          <a:p>
            <a:pPr marL="342900" indent="-342900"/>
            <a:r>
              <a:rPr lang="en-US" sz="2400" dirty="0" err="1" smtClean="0">
                <a:solidFill>
                  <a:srgbClr val="7030A0"/>
                </a:solidFill>
                <a:latin typeface="NikoshBAN" pitchFamily="2" charset="0"/>
                <a:cs typeface="NikoshBAN" pitchFamily="2" charset="0"/>
              </a:rPr>
              <a:t>মোট</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মুনাফা</a:t>
            </a:r>
            <a:r>
              <a:rPr lang="en-US" sz="2400" dirty="0" smtClean="0">
                <a:solidFill>
                  <a:srgbClr val="7030A0"/>
                </a:solidFill>
                <a:latin typeface="NikoshBAN" pitchFamily="2" charset="0"/>
                <a:cs typeface="NikoshBAN" pitchFamily="2" charset="0"/>
              </a:rPr>
              <a:t> =(৩০০+১৬০) </a:t>
            </a:r>
            <a:r>
              <a:rPr lang="en-US" sz="2400" dirty="0" err="1" smtClean="0">
                <a:solidFill>
                  <a:srgbClr val="7030A0"/>
                </a:solidFill>
                <a:latin typeface="NikoshBAN" pitchFamily="2" charset="0"/>
                <a:cs typeface="NikoshBAN" pitchFamily="2" charset="0"/>
              </a:rPr>
              <a:t>তাকা</a:t>
            </a:r>
            <a:r>
              <a:rPr lang="en-US" sz="2400" dirty="0" smtClean="0">
                <a:solidFill>
                  <a:srgbClr val="7030A0"/>
                </a:solidFill>
                <a:latin typeface="NikoshBAN" pitchFamily="2" charset="0"/>
                <a:cs typeface="NikoshBAN" pitchFamily="2" charset="0"/>
              </a:rPr>
              <a:t>=৪৬০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a:t>
            </a:r>
          </a:p>
          <a:p>
            <a:pPr marL="342900" indent="-342900"/>
            <a:r>
              <a:rPr lang="en-US" sz="2400" dirty="0" smtClean="0">
                <a:solidFill>
                  <a:srgbClr val="7030A0"/>
                </a:solidFill>
                <a:latin typeface="NikoshBAN" pitchFamily="2" charset="0"/>
                <a:cs typeface="NikoshBAN" pitchFamily="2" charset="0"/>
              </a:rPr>
              <a:t>৫০০০ </a:t>
            </a:r>
            <a:r>
              <a:rPr lang="en-US" sz="2400" dirty="0" err="1" smtClean="0">
                <a:solidFill>
                  <a:srgbClr val="7030A0"/>
                </a:solidFill>
                <a:latin typeface="NikoshBAN" pitchFamily="2" charset="0"/>
                <a:cs typeface="NikoshBAN" pitchFamily="2" charset="0"/>
              </a:rPr>
              <a:t>টাকার</a:t>
            </a:r>
            <a:r>
              <a:rPr lang="en-US" sz="2400" dirty="0" smtClean="0">
                <a:solidFill>
                  <a:srgbClr val="7030A0"/>
                </a:solidFill>
                <a:latin typeface="NikoshBAN" pitchFamily="2" charset="0"/>
                <a:cs typeface="NikoshBAN" pitchFamily="2" charset="0"/>
              </a:rPr>
              <a:t> ১ </a:t>
            </a:r>
            <a:r>
              <a:rPr lang="en-US" sz="2400" dirty="0" err="1" smtClean="0">
                <a:solidFill>
                  <a:srgbClr val="7030A0"/>
                </a:solidFill>
                <a:latin typeface="NikoshBAN" pitchFamily="2" charset="0"/>
                <a:cs typeface="NikoshBAN" pitchFamily="2" charset="0"/>
              </a:rPr>
              <a:t>বছরের</a:t>
            </a:r>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মুনাফা</a:t>
            </a:r>
            <a:r>
              <a:rPr lang="en-US" sz="2400" dirty="0" smtClean="0">
                <a:solidFill>
                  <a:srgbClr val="7030A0"/>
                </a:solidFill>
                <a:latin typeface="NikoshBAN" pitchFamily="2" charset="0"/>
                <a:cs typeface="NikoshBAN" pitchFamily="2" charset="0"/>
              </a:rPr>
              <a:t> ৪৬০টাকা </a:t>
            </a:r>
          </a:p>
          <a:p>
            <a:pPr marL="342900" indent="-342900"/>
            <a:r>
              <a:rPr lang="en-US" sz="2400" dirty="0" smtClean="0">
                <a:solidFill>
                  <a:srgbClr val="7030A0"/>
                </a:solidFill>
                <a:latin typeface="NikoshBAN" pitchFamily="2" charset="0"/>
                <a:cs typeface="NikoshBAN" pitchFamily="2" charset="0"/>
              </a:rPr>
              <a:t>1  ,,       ১     ,,      ,,      ৪৬০/৫০০০  </a:t>
            </a:r>
            <a:r>
              <a:rPr lang="en-US" sz="2400" dirty="0" err="1" smtClean="0">
                <a:solidFill>
                  <a:srgbClr val="7030A0"/>
                </a:solidFill>
                <a:latin typeface="NikoshBAN" pitchFamily="2" charset="0"/>
                <a:cs typeface="NikoshBAN" pitchFamily="2" charset="0"/>
              </a:rPr>
              <a:t>টাকা</a:t>
            </a:r>
            <a:endParaRPr lang="en-US" sz="2400" dirty="0" smtClean="0">
              <a:solidFill>
                <a:srgbClr val="7030A0"/>
              </a:solidFill>
              <a:latin typeface="NikoshBAN" pitchFamily="2" charset="0"/>
              <a:cs typeface="NikoshBAN" pitchFamily="2" charset="0"/>
            </a:endParaRPr>
          </a:p>
          <a:p>
            <a:pPr marL="342900" indent="-342900"/>
            <a:r>
              <a:rPr lang="en-US" sz="2400" dirty="0" smtClean="0">
                <a:solidFill>
                  <a:srgbClr val="7030A0"/>
                </a:solidFill>
                <a:latin typeface="NikoshBAN" pitchFamily="2" charset="0"/>
                <a:cs typeface="NikoshBAN" pitchFamily="2" charset="0"/>
              </a:rPr>
              <a:t>100 ,,      ১     ,,      ,,        (৪৬০x100)/5000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 ৯.২ </a:t>
            </a:r>
            <a:r>
              <a:rPr lang="en-US" sz="2400" dirty="0" err="1" smtClean="0">
                <a:solidFill>
                  <a:srgbClr val="7030A0"/>
                </a:solidFill>
                <a:latin typeface="NikoshBAN" pitchFamily="2" charset="0"/>
                <a:cs typeface="NikoshBAN" pitchFamily="2" charset="0"/>
              </a:rPr>
              <a:t>টাকা</a:t>
            </a:r>
            <a:r>
              <a:rPr lang="en-US" sz="2400" dirty="0" smtClean="0">
                <a:solidFill>
                  <a:srgbClr val="7030A0"/>
                </a:solidFill>
                <a:latin typeface="NikoshBAN" pitchFamily="2" charset="0"/>
                <a:cs typeface="NikoshBAN" pitchFamily="2" charset="0"/>
              </a:rPr>
              <a:t> </a:t>
            </a:r>
          </a:p>
          <a:p>
            <a:pPr marL="342900" indent="-342900"/>
            <a:r>
              <a:rPr lang="en-US" sz="2400" dirty="0" smtClean="0">
                <a:solidFill>
                  <a:srgbClr val="7030A0"/>
                </a:solidFill>
                <a:latin typeface="NikoshBAN" pitchFamily="2" charset="0"/>
                <a:cs typeface="NikoshBAN" pitchFamily="2" charset="0"/>
              </a:rPr>
              <a:t> </a:t>
            </a:r>
            <a:r>
              <a:rPr lang="en-US" sz="2400" dirty="0" err="1" smtClean="0">
                <a:solidFill>
                  <a:srgbClr val="7030A0"/>
                </a:solidFill>
                <a:latin typeface="NikoshBAN" pitchFamily="2" charset="0"/>
                <a:cs typeface="NikoshBAN" pitchFamily="2" charset="0"/>
              </a:rPr>
              <a:t>উত্তরঃ</a:t>
            </a:r>
            <a:r>
              <a:rPr lang="en-US" sz="2400" dirty="0" smtClean="0">
                <a:solidFill>
                  <a:srgbClr val="7030A0"/>
                </a:solidFill>
                <a:latin typeface="NikoshBAN" pitchFamily="2" charset="0"/>
                <a:cs typeface="NikoshBAN" pitchFamily="2" charset="0"/>
              </a:rPr>
              <a:t> ৯.২% </a:t>
            </a:r>
            <a:r>
              <a:rPr lang="bn-IN" sz="2400" dirty="0" smtClean="0">
                <a:solidFill>
                  <a:srgbClr val="7030A0"/>
                </a:solidFill>
                <a:latin typeface="NikoshBAN" pitchFamily="2" charset="0"/>
                <a:cs typeface="NikoshBAN" pitchFamily="2" charset="0"/>
              </a:rPr>
              <a:t> </a:t>
            </a:r>
            <a:r>
              <a:rPr lang="en-US" sz="2400" dirty="0" smtClean="0">
                <a:solidFill>
                  <a:srgbClr val="7030A0"/>
                </a:solidFill>
                <a:latin typeface="NikoshBAN" pitchFamily="2" charset="0"/>
                <a:cs typeface="NikoshBAN" pitchFamily="2" charset="0"/>
              </a:rPr>
              <a:t> </a:t>
            </a:r>
            <a:endParaRPr lang="en-US" sz="2400" dirty="0">
              <a:solidFill>
                <a:srgbClr val="7030A0"/>
              </a:solidFill>
              <a:latin typeface="NikoshBAN" pitchFamily="2" charset="0"/>
              <a:cs typeface="NikoshBAN" pitchFamily="2" charset="0"/>
            </a:endParaRPr>
          </a:p>
          <a:p>
            <a:pPr marL="342900" indent="-342900"/>
            <a:endParaRPr lang="en-US"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nodeType="clickEffect">
                                  <p:stCondLst>
                                    <p:cond delay="0"/>
                                  </p:stCondLst>
                                  <p:childTnLst>
                                    <p:animEffect transition="out" filter="barn(inHorizontal)">
                                      <p:cBhvr>
                                        <p:cTn id="6" dur="500"/>
                                        <p:tgtEl>
                                          <p:spTgt spid="2">
                                            <p:txEl>
                                              <p:pRg st="0" end="0"/>
                                            </p:txEl>
                                          </p:spTgt>
                                        </p:tgtEl>
                                      </p:cBhvr>
                                    </p:animEffect>
                                    <p:set>
                                      <p:cBhvr>
                                        <p:cTn id="7"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2">
                                            <p:txEl>
                                              <p:pRg st="1" end="1"/>
                                            </p:txEl>
                                          </p:spTgt>
                                        </p:tgtEl>
                                      </p:cBhvr>
                                    </p:animEffect>
                                    <p:set>
                                      <p:cBhvr>
                                        <p:cTn id="12" dur="1" fill="hold">
                                          <p:stCondLst>
                                            <p:cond delay="1999"/>
                                          </p:stCondLst>
                                        </p:cTn>
                                        <p:tgtEl>
                                          <p:spTgt spid="2">
                                            <p:txEl>
                                              <p:pRg st="1" end="1"/>
                                            </p:txEl>
                                          </p:spTgt>
                                        </p:tgtEl>
                                        <p:attrNameLst>
                                          <p:attrName>style.visibility</p:attrName>
                                        </p:attrNameLst>
                                      </p:cBhvr>
                                      <p:to>
                                        <p:strVal val="hidden"/>
                                      </p:to>
                                    </p:set>
                                  </p:childTnLst>
                                </p:cTn>
                              </p:par>
                              <p:par>
                                <p:cTn id="13" presetID="21" presetClass="exit" presetSubtype="4" fill="hold" nodeType="withEffect">
                                  <p:stCondLst>
                                    <p:cond delay="0"/>
                                  </p:stCondLst>
                                  <p:childTnLst>
                                    <p:animEffect transition="out" filter="wheel(4)">
                                      <p:cBhvr>
                                        <p:cTn id="14" dur="2000"/>
                                        <p:tgtEl>
                                          <p:spTgt spid="2">
                                            <p:txEl>
                                              <p:pRg st="2" end="2"/>
                                            </p:txEl>
                                          </p:spTgt>
                                        </p:tgtEl>
                                      </p:cBhvr>
                                    </p:animEffect>
                                    <p:set>
                                      <p:cBhvr>
                                        <p:cTn id="15" dur="1" fill="hold">
                                          <p:stCondLst>
                                            <p:cond delay="1999"/>
                                          </p:stCondLst>
                                        </p:cTn>
                                        <p:tgtEl>
                                          <p:spTgt spid="2">
                                            <p:txEl>
                                              <p:pRg st="2" end="2"/>
                                            </p:txEl>
                                          </p:spTgt>
                                        </p:tgtEl>
                                        <p:attrNameLst>
                                          <p:attrName>style.visibility</p:attrName>
                                        </p:attrNameLst>
                                      </p:cBhvr>
                                      <p:to>
                                        <p:strVal val="hidden"/>
                                      </p:to>
                                    </p:set>
                                  </p:childTnLst>
                                </p:cTn>
                              </p:par>
                              <p:par>
                                <p:cTn id="16" presetID="21" presetClass="exit" presetSubtype="4" fill="hold" nodeType="withEffect">
                                  <p:stCondLst>
                                    <p:cond delay="0"/>
                                  </p:stCondLst>
                                  <p:childTnLst>
                                    <p:animEffect transition="out" filter="wheel(4)">
                                      <p:cBhvr>
                                        <p:cTn id="17" dur="2000"/>
                                        <p:tgtEl>
                                          <p:spTgt spid="2">
                                            <p:txEl>
                                              <p:pRg st="3" end="3"/>
                                            </p:txEl>
                                          </p:spTgt>
                                        </p:tgtEl>
                                      </p:cBhvr>
                                    </p:animEffect>
                                    <p:set>
                                      <p:cBhvr>
                                        <p:cTn id="18" dur="1" fill="hold">
                                          <p:stCondLst>
                                            <p:cond delay="1999"/>
                                          </p:stCondLst>
                                        </p:cTn>
                                        <p:tgtEl>
                                          <p:spTgt spid="2">
                                            <p:txEl>
                                              <p:pRg st="3" end="3"/>
                                            </p:txEl>
                                          </p:spTgt>
                                        </p:tgtEl>
                                        <p:attrNameLst>
                                          <p:attrName>style.visibility</p:attrName>
                                        </p:attrNameLst>
                                      </p:cBhvr>
                                      <p:to>
                                        <p:strVal val="hidden"/>
                                      </p:to>
                                    </p:set>
                                  </p:childTnLst>
                                </p:cTn>
                              </p:par>
                              <p:par>
                                <p:cTn id="19" presetID="21" presetClass="exit" presetSubtype="4" fill="hold" nodeType="withEffect">
                                  <p:stCondLst>
                                    <p:cond delay="0"/>
                                  </p:stCondLst>
                                  <p:childTnLst>
                                    <p:animEffect transition="out" filter="wheel(4)">
                                      <p:cBhvr>
                                        <p:cTn id="20" dur="2000"/>
                                        <p:tgtEl>
                                          <p:spTgt spid="2">
                                            <p:txEl>
                                              <p:pRg st="4" end="4"/>
                                            </p:txEl>
                                          </p:spTgt>
                                        </p:tgtEl>
                                      </p:cBhvr>
                                    </p:animEffect>
                                    <p:set>
                                      <p:cBhvr>
                                        <p:cTn id="21" dur="1" fill="hold">
                                          <p:stCondLst>
                                            <p:cond delay="1999"/>
                                          </p:stCondLst>
                                        </p:cTn>
                                        <p:tgtEl>
                                          <p:spTgt spid="2">
                                            <p:txEl>
                                              <p:pRg st="4" end="4"/>
                                            </p:txEl>
                                          </p:spTgt>
                                        </p:tgtEl>
                                        <p:attrNameLst>
                                          <p:attrName>style.visibility</p:attrName>
                                        </p:attrNameLst>
                                      </p:cBhvr>
                                      <p:to>
                                        <p:strVal val="hidden"/>
                                      </p:to>
                                    </p:set>
                                  </p:childTnLst>
                                </p:cTn>
                              </p:par>
                              <p:par>
                                <p:cTn id="22" presetID="21" presetClass="exit" presetSubtype="4" fill="hold" nodeType="withEffect">
                                  <p:stCondLst>
                                    <p:cond delay="0"/>
                                  </p:stCondLst>
                                  <p:childTnLst>
                                    <p:animEffect transition="out" filter="wheel(4)">
                                      <p:cBhvr>
                                        <p:cTn id="23" dur="2000"/>
                                        <p:tgtEl>
                                          <p:spTgt spid="2">
                                            <p:txEl>
                                              <p:pRg st="5" end="5"/>
                                            </p:txEl>
                                          </p:spTgt>
                                        </p:tgtEl>
                                      </p:cBhvr>
                                    </p:animEffect>
                                    <p:set>
                                      <p:cBhvr>
                                        <p:cTn id="24" dur="1" fill="hold">
                                          <p:stCondLst>
                                            <p:cond delay="1999"/>
                                          </p:stCondLst>
                                        </p:cTn>
                                        <p:tgtEl>
                                          <p:spTgt spid="2">
                                            <p:txEl>
                                              <p:pRg st="5" end="5"/>
                                            </p:txEl>
                                          </p:spTgt>
                                        </p:tgtEl>
                                        <p:attrNameLst>
                                          <p:attrName>style.visibility</p:attrName>
                                        </p:attrNameLst>
                                      </p:cBhvr>
                                      <p:to>
                                        <p:strVal val="hidden"/>
                                      </p:to>
                                    </p:set>
                                  </p:childTnLst>
                                </p:cTn>
                              </p:par>
                              <p:par>
                                <p:cTn id="25" presetID="21" presetClass="exit" presetSubtype="4" fill="hold" nodeType="withEffect">
                                  <p:stCondLst>
                                    <p:cond delay="0"/>
                                  </p:stCondLst>
                                  <p:childTnLst>
                                    <p:animEffect transition="out" filter="wheel(4)">
                                      <p:cBhvr>
                                        <p:cTn id="26" dur="2000"/>
                                        <p:tgtEl>
                                          <p:spTgt spid="2">
                                            <p:txEl>
                                              <p:pRg st="6" end="6"/>
                                            </p:txEl>
                                          </p:spTgt>
                                        </p:tgtEl>
                                      </p:cBhvr>
                                    </p:animEffect>
                                    <p:set>
                                      <p:cBhvr>
                                        <p:cTn id="27" dur="1" fill="hold">
                                          <p:stCondLst>
                                            <p:cond delay="1999"/>
                                          </p:stCondLst>
                                        </p:cTn>
                                        <p:tgtEl>
                                          <p:spTgt spid="2">
                                            <p:txEl>
                                              <p:pRg st="6" end="6"/>
                                            </p:txEl>
                                          </p:spTgt>
                                        </p:tgtEl>
                                        <p:attrNameLst>
                                          <p:attrName>style.visibility</p:attrName>
                                        </p:attrNameLst>
                                      </p:cBhvr>
                                      <p:to>
                                        <p:strVal val="hidden"/>
                                      </p:to>
                                    </p:set>
                                  </p:childTnLst>
                                </p:cTn>
                              </p:par>
                              <p:par>
                                <p:cTn id="28" presetID="21" presetClass="exit" presetSubtype="4" fill="hold" nodeType="withEffect">
                                  <p:stCondLst>
                                    <p:cond delay="0"/>
                                  </p:stCondLst>
                                  <p:childTnLst>
                                    <p:animEffect transition="out" filter="wheel(4)">
                                      <p:cBhvr>
                                        <p:cTn id="29" dur="2000"/>
                                        <p:tgtEl>
                                          <p:spTgt spid="2">
                                            <p:txEl>
                                              <p:pRg st="7" end="7"/>
                                            </p:txEl>
                                          </p:spTgt>
                                        </p:tgtEl>
                                      </p:cBhvr>
                                    </p:animEffect>
                                    <p:set>
                                      <p:cBhvr>
                                        <p:cTn id="30" dur="1" fill="hold">
                                          <p:stCondLst>
                                            <p:cond delay="1999"/>
                                          </p:stCondLst>
                                        </p:cTn>
                                        <p:tgtEl>
                                          <p:spTgt spid="2">
                                            <p:txEl>
                                              <p:pRg st="7" end="7"/>
                                            </p:txEl>
                                          </p:spTgt>
                                        </p:tgtEl>
                                        <p:attrNameLst>
                                          <p:attrName>style.visibility</p:attrName>
                                        </p:attrNameLst>
                                      </p:cBhvr>
                                      <p:to>
                                        <p:strVal val="hidden"/>
                                      </p:to>
                                    </p:set>
                                  </p:childTnLst>
                                </p:cTn>
                              </p:par>
                              <p:par>
                                <p:cTn id="31" presetID="21" presetClass="exit" presetSubtype="4" fill="hold" nodeType="withEffect">
                                  <p:stCondLst>
                                    <p:cond delay="0"/>
                                  </p:stCondLst>
                                  <p:childTnLst>
                                    <p:animEffect transition="out" filter="wheel(4)">
                                      <p:cBhvr>
                                        <p:cTn id="32" dur="2000"/>
                                        <p:tgtEl>
                                          <p:spTgt spid="2">
                                            <p:txEl>
                                              <p:pRg st="8" end="8"/>
                                            </p:txEl>
                                          </p:spTgt>
                                        </p:tgtEl>
                                      </p:cBhvr>
                                    </p:animEffect>
                                    <p:set>
                                      <p:cBhvr>
                                        <p:cTn id="33" dur="1" fill="hold">
                                          <p:stCondLst>
                                            <p:cond delay="1999"/>
                                          </p:stCondLst>
                                        </p:cTn>
                                        <p:tgtEl>
                                          <p:spTgt spid="2">
                                            <p:txEl>
                                              <p:pRg st="8" end="8"/>
                                            </p:txEl>
                                          </p:spTgt>
                                        </p:tgtEl>
                                        <p:attrNameLst>
                                          <p:attrName>style.visibility</p:attrName>
                                        </p:attrNameLst>
                                      </p:cBhvr>
                                      <p:to>
                                        <p:strVal val="hidden"/>
                                      </p:to>
                                    </p:set>
                                  </p:childTnLst>
                                </p:cTn>
                              </p:par>
                              <p:par>
                                <p:cTn id="34" presetID="21" presetClass="exit" presetSubtype="4" fill="hold" nodeType="withEffect">
                                  <p:stCondLst>
                                    <p:cond delay="0"/>
                                  </p:stCondLst>
                                  <p:childTnLst>
                                    <p:animEffect transition="out" filter="wheel(4)">
                                      <p:cBhvr>
                                        <p:cTn id="35" dur="2000"/>
                                        <p:tgtEl>
                                          <p:spTgt spid="2">
                                            <p:txEl>
                                              <p:pRg st="9" end="9"/>
                                            </p:txEl>
                                          </p:spTgt>
                                        </p:tgtEl>
                                      </p:cBhvr>
                                    </p:animEffect>
                                    <p:set>
                                      <p:cBhvr>
                                        <p:cTn id="36" dur="1" fill="hold">
                                          <p:stCondLst>
                                            <p:cond delay="1999"/>
                                          </p:stCondLst>
                                        </p:cTn>
                                        <p:tgtEl>
                                          <p:spTgt spid="2">
                                            <p:txEl>
                                              <p:pRg st="9" end="9"/>
                                            </p:txEl>
                                          </p:spTgt>
                                        </p:tgtEl>
                                        <p:attrNameLst>
                                          <p:attrName>style.visibility</p:attrName>
                                        </p:attrNameLst>
                                      </p:cBhvr>
                                      <p:to>
                                        <p:strVal val="hidden"/>
                                      </p:to>
                                    </p:set>
                                  </p:childTnLst>
                                </p:cTn>
                              </p:par>
                              <p:par>
                                <p:cTn id="37" presetID="21" presetClass="exit" presetSubtype="4" fill="hold" nodeType="withEffect">
                                  <p:stCondLst>
                                    <p:cond delay="0"/>
                                  </p:stCondLst>
                                  <p:childTnLst>
                                    <p:animEffect transition="out" filter="wheel(4)">
                                      <p:cBhvr>
                                        <p:cTn id="38" dur="2000"/>
                                        <p:tgtEl>
                                          <p:spTgt spid="2">
                                            <p:txEl>
                                              <p:pRg st="10" end="10"/>
                                            </p:txEl>
                                          </p:spTgt>
                                        </p:tgtEl>
                                      </p:cBhvr>
                                    </p:animEffect>
                                    <p:set>
                                      <p:cBhvr>
                                        <p:cTn id="39" dur="1" fill="hold">
                                          <p:stCondLst>
                                            <p:cond delay="1999"/>
                                          </p:stCondLst>
                                        </p:cTn>
                                        <p:tgtEl>
                                          <p:spTgt spid="2">
                                            <p:txEl>
                                              <p:pRg st="10" end="10"/>
                                            </p:txEl>
                                          </p:spTgt>
                                        </p:tgtEl>
                                        <p:attrNameLst>
                                          <p:attrName>style.visibility</p:attrName>
                                        </p:attrNameLst>
                                      </p:cBhvr>
                                      <p:to>
                                        <p:strVal val="hidden"/>
                                      </p:to>
                                    </p:set>
                                  </p:childTnLst>
                                </p:cTn>
                              </p:par>
                              <p:par>
                                <p:cTn id="40" presetID="21" presetClass="exit" presetSubtype="4" fill="hold" nodeType="withEffect">
                                  <p:stCondLst>
                                    <p:cond delay="0"/>
                                  </p:stCondLst>
                                  <p:childTnLst>
                                    <p:animEffect transition="out" filter="wheel(4)">
                                      <p:cBhvr>
                                        <p:cTn id="41" dur="2000"/>
                                        <p:tgtEl>
                                          <p:spTgt spid="2">
                                            <p:txEl>
                                              <p:pRg st="11" end="11"/>
                                            </p:txEl>
                                          </p:spTgt>
                                        </p:tgtEl>
                                      </p:cBhvr>
                                    </p:animEffect>
                                    <p:set>
                                      <p:cBhvr>
                                        <p:cTn id="42" dur="1" fill="hold">
                                          <p:stCondLst>
                                            <p:cond delay="1999"/>
                                          </p:stCondLst>
                                        </p:cTn>
                                        <p:tgtEl>
                                          <p:spTgt spid="2">
                                            <p:txEl>
                                              <p:pRg st="11" end="11"/>
                                            </p:txEl>
                                          </p:spTgt>
                                        </p:tgtEl>
                                        <p:attrNameLst>
                                          <p:attrName>style.visibility</p:attrName>
                                        </p:attrNameLst>
                                      </p:cBhvr>
                                      <p:to>
                                        <p:strVal val="hidden"/>
                                      </p:to>
                                    </p:set>
                                  </p:childTnLst>
                                </p:cTn>
                              </p:par>
                              <p:par>
                                <p:cTn id="43" presetID="21" presetClass="exit" presetSubtype="4" fill="hold" nodeType="withEffect">
                                  <p:stCondLst>
                                    <p:cond delay="0"/>
                                  </p:stCondLst>
                                  <p:childTnLst>
                                    <p:animEffect transition="out" filter="wheel(4)">
                                      <p:cBhvr>
                                        <p:cTn id="44" dur="2000"/>
                                        <p:tgtEl>
                                          <p:spTgt spid="2">
                                            <p:txEl>
                                              <p:pRg st="12" end="12"/>
                                            </p:txEl>
                                          </p:spTgt>
                                        </p:tgtEl>
                                      </p:cBhvr>
                                    </p:animEffect>
                                    <p:set>
                                      <p:cBhvr>
                                        <p:cTn id="45" dur="1" fill="hold">
                                          <p:stCondLst>
                                            <p:cond delay="1999"/>
                                          </p:stCondLst>
                                        </p:cTn>
                                        <p:tgtEl>
                                          <p:spTgt spid="2">
                                            <p:txEl>
                                              <p:pRg st="12" end="1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924800" cy="1200329"/>
          </a:xfrm>
          <a:prstGeom prst="rect">
            <a:avLst/>
          </a:prstGeom>
          <a:noFill/>
        </p:spPr>
        <p:txBody>
          <a:bodyPr wrap="square" rtlCol="0">
            <a:spAutoFit/>
          </a:bodyPr>
          <a:lstStyle/>
          <a:p>
            <a:r>
              <a:rPr lang="bn-IN" sz="2400" b="1" dirty="0" smtClean="0">
                <a:solidFill>
                  <a:srgbClr val="00B050"/>
                </a:solidFill>
                <a:latin typeface="NikoshBAN" pitchFamily="2" charset="0"/>
                <a:cs typeface="NikoshBAN" pitchFamily="2" charset="0"/>
              </a:rPr>
              <a:t>১৫।আলা হাযরামী (রাঃ) ৩ বছরের জন্য ১০০০০ টাকা এবং ৪ বছরের জন্য ১৫০০০ টাকা ব্যাংক থেকে ঋণ নিয়ে ব্যাংককে মোট ৯৯০০ টাকা মুনাফা দেন। উভয় ক্ষেত্রে মুনাফার হার সমান হলে মুনাফার হার নির্ণয় কর? </a:t>
            </a:r>
            <a:endParaRPr lang="en-US" sz="2400" b="1" dirty="0">
              <a:solidFill>
                <a:srgbClr val="00B050"/>
              </a:solidFill>
              <a:latin typeface="NikoshBAN" pitchFamily="2" charset="0"/>
              <a:cs typeface="NikoshBAN" pitchFamily="2" charset="0"/>
            </a:endParaRPr>
          </a:p>
        </p:txBody>
      </p:sp>
      <p:sp>
        <p:nvSpPr>
          <p:cNvPr id="3" name="TextBox 2"/>
          <p:cNvSpPr txBox="1"/>
          <p:nvPr/>
        </p:nvSpPr>
        <p:spPr>
          <a:xfrm>
            <a:off x="762000" y="1752600"/>
            <a:ext cx="8001000" cy="4524315"/>
          </a:xfrm>
          <a:prstGeom prst="rect">
            <a:avLst/>
          </a:prstGeom>
          <a:noFill/>
        </p:spPr>
        <p:txBody>
          <a:bodyPr wrap="square" rtlCol="0">
            <a:spAutoFit/>
          </a:bodyPr>
          <a:lstStyle/>
          <a:p>
            <a:r>
              <a:rPr lang="en-US" sz="2400" b="1" dirty="0" err="1" smtClean="0">
                <a:solidFill>
                  <a:srgbClr val="00B0F0"/>
                </a:solidFill>
                <a:latin typeface="NikoshBAN" pitchFamily="2" charset="0"/>
                <a:cs typeface="NikoshBAN" pitchFamily="2" charset="0"/>
              </a:rPr>
              <a:t>সমাধানঃ</a:t>
            </a:r>
            <a:endParaRPr lang="bn-IN" sz="2400" b="1" dirty="0" smtClean="0">
              <a:solidFill>
                <a:srgbClr val="00B0F0"/>
              </a:solidFill>
              <a:latin typeface="NikoshBAN" pitchFamily="2" charset="0"/>
              <a:cs typeface="NikoshBAN" pitchFamily="2" charset="0"/>
            </a:endParaRPr>
          </a:p>
          <a:p>
            <a:r>
              <a:rPr lang="bn-IN" sz="2400" b="1" dirty="0" smtClean="0">
                <a:solidFill>
                  <a:srgbClr val="00B0F0"/>
                </a:solidFill>
                <a:latin typeface="NikoshBAN" pitchFamily="2" charset="0"/>
                <a:cs typeface="NikoshBAN" pitchFamily="2" charset="0"/>
              </a:rPr>
              <a:t>ধরি, উভয় ক্ষেত্রে মুনাফার হার </a:t>
            </a:r>
            <a:r>
              <a:rPr lang="en-US" sz="2400" b="1" dirty="0" smtClean="0">
                <a:solidFill>
                  <a:srgbClr val="00B0F0"/>
                </a:solidFill>
                <a:latin typeface="NikoshBAN" pitchFamily="2" charset="0"/>
                <a:cs typeface="NikoshBAN" pitchFamily="2" charset="0"/>
              </a:rPr>
              <a:t>ক %</a:t>
            </a:r>
          </a:p>
          <a:p>
            <a:r>
              <a:rPr lang="en-US" sz="2400" b="1" dirty="0" err="1" smtClean="0">
                <a:solidFill>
                  <a:srgbClr val="00B0F0"/>
                </a:solidFill>
                <a:latin typeface="NikoshBAN" pitchFamily="2" charset="0"/>
                <a:cs typeface="NikoshBAN" pitchFamily="2" charset="0"/>
              </a:rPr>
              <a:t>প্রথম</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ক্ষেত্রে</a:t>
            </a:r>
            <a:r>
              <a:rPr lang="en-US" sz="2400" b="1" dirty="0" smtClean="0">
                <a:solidFill>
                  <a:srgbClr val="00B0F0"/>
                </a:solidFill>
                <a:latin typeface="NikoshBAN" pitchFamily="2" charset="0"/>
                <a:cs typeface="NikoshBAN" pitchFamily="2" charset="0"/>
              </a:rPr>
              <a:t>,</a:t>
            </a:r>
          </a:p>
          <a:p>
            <a:r>
              <a:rPr lang="en-US" sz="2400" b="1" dirty="0" smtClean="0">
                <a:solidFill>
                  <a:srgbClr val="00B0F0"/>
                </a:solidFill>
                <a:latin typeface="NikoshBAN" pitchFamily="2" charset="0"/>
                <a:cs typeface="NikoshBAN" pitchFamily="2" charset="0"/>
              </a:rPr>
              <a:t>১০০ </a:t>
            </a:r>
            <a:r>
              <a:rPr lang="en-US" sz="2400" b="1" dirty="0" err="1" smtClean="0">
                <a:solidFill>
                  <a:srgbClr val="00B0F0"/>
                </a:solidFill>
                <a:latin typeface="NikoshBAN" pitchFamily="2" charset="0"/>
                <a:cs typeface="NikoshBAN" pitchFamily="2" charset="0"/>
              </a:rPr>
              <a:t>টাকার</a:t>
            </a:r>
            <a:r>
              <a:rPr lang="en-US" sz="2400" b="1" dirty="0" smtClean="0">
                <a:solidFill>
                  <a:srgbClr val="00B0F0"/>
                </a:solidFill>
                <a:latin typeface="NikoshBAN" pitchFamily="2" charset="0"/>
                <a:cs typeface="NikoshBAN" pitchFamily="2" charset="0"/>
              </a:rPr>
              <a:t> ১ </a:t>
            </a:r>
            <a:r>
              <a:rPr lang="en-US" sz="2400" b="1" dirty="0" err="1" smtClean="0">
                <a:solidFill>
                  <a:srgbClr val="00B0F0"/>
                </a:solidFill>
                <a:latin typeface="NikoshBAN" pitchFamily="2" charset="0"/>
                <a:cs typeface="NikoshBAN" pitchFamily="2" charset="0"/>
              </a:rPr>
              <a:t>বছরের</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মুনাফা</a:t>
            </a:r>
            <a:r>
              <a:rPr lang="en-US" sz="2400" b="1" dirty="0" smtClean="0">
                <a:solidFill>
                  <a:srgbClr val="00B0F0"/>
                </a:solidFill>
                <a:latin typeface="NikoshBAN" pitchFamily="2" charset="0"/>
                <a:cs typeface="NikoshBAN" pitchFamily="2" charset="0"/>
              </a:rPr>
              <a:t> ক </a:t>
            </a:r>
            <a:r>
              <a:rPr lang="en-US" sz="2400" b="1" dirty="0" err="1" smtClean="0">
                <a:solidFill>
                  <a:srgbClr val="00B0F0"/>
                </a:solidFill>
                <a:latin typeface="NikoshBAN" pitchFamily="2" charset="0"/>
                <a:cs typeface="NikoshBAN" pitchFamily="2" charset="0"/>
              </a:rPr>
              <a:t>টাকা</a:t>
            </a:r>
            <a:endParaRPr lang="en-US" sz="2400" b="1" dirty="0" smtClean="0">
              <a:solidFill>
                <a:srgbClr val="00B0F0"/>
              </a:solidFill>
              <a:latin typeface="NikoshBAN" pitchFamily="2" charset="0"/>
              <a:cs typeface="NikoshBAN" pitchFamily="2" charset="0"/>
            </a:endParaRPr>
          </a:p>
          <a:p>
            <a:r>
              <a:rPr lang="en-US" sz="2400" b="1" dirty="0" smtClean="0">
                <a:solidFill>
                  <a:srgbClr val="00B0F0"/>
                </a:solidFill>
                <a:latin typeface="NikoshBAN" pitchFamily="2" charset="0"/>
                <a:cs typeface="NikoshBAN" pitchFamily="2" charset="0"/>
              </a:rPr>
              <a:t>10000,,  ৩ ,,        ,,    (১০০০০ x3xক)/ ১০০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৩০০ ক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a:t>
            </a:r>
          </a:p>
          <a:p>
            <a:pPr marL="457200" indent="-457200"/>
            <a:r>
              <a:rPr lang="en-US" sz="2400" b="1" dirty="0" err="1" smtClean="0">
                <a:solidFill>
                  <a:srgbClr val="00B0F0"/>
                </a:solidFill>
                <a:latin typeface="NikoshBAN" pitchFamily="2" charset="0"/>
                <a:cs typeface="NikoshBAN" pitchFamily="2" charset="0"/>
              </a:rPr>
              <a:t>দ্বিতীয়</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ক্ষেত্রে</a:t>
            </a:r>
            <a:r>
              <a:rPr lang="en-US" sz="2400" b="1" dirty="0" smtClean="0">
                <a:solidFill>
                  <a:srgbClr val="00B0F0"/>
                </a:solidFill>
                <a:latin typeface="NikoshBAN" pitchFamily="2" charset="0"/>
                <a:cs typeface="NikoshBAN" pitchFamily="2" charset="0"/>
              </a:rPr>
              <a:t>,</a:t>
            </a:r>
          </a:p>
          <a:p>
            <a:pPr marL="457200" indent="-457200"/>
            <a:r>
              <a:rPr lang="en-US" sz="2400" b="1" dirty="0" smtClean="0">
                <a:solidFill>
                  <a:srgbClr val="00B0F0"/>
                </a:solidFill>
                <a:latin typeface="NikoshBAN" pitchFamily="2" charset="0"/>
                <a:cs typeface="NikoshBAN" pitchFamily="2" charset="0"/>
              </a:rPr>
              <a:t>১০০ </a:t>
            </a:r>
            <a:r>
              <a:rPr lang="en-US" sz="2400" b="1" dirty="0" err="1" smtClean="0">
                <a:solidFill>
                  <a:srgbClr val="00B0F0"/>
                </a:solidFill>
                <a:latin typeface="NikoshBAN" pitchFamily="2" charset="0"/>
                <a:cs typeface="NikoshBAN" pitchFamily="2" charset="0"/>
              </a:rPr>
              <a:t>টাকার</a:t>
            </a:r>
            <a:r>
              <a:rPr lang="en-US" sz="2400" b="1" dirty="0" smtClean="0">
                <a:solidFill>
                  <a:srgbClr val="00B0F0"/>
                </a:solidFill>
                <a:latin typeface="NikoshBAN" pitchFamily="2" charset="0"/>
                <a:cs typeface="NikoshBAN" pitchFamily="2" charset="0"/>
              </a:rPr>
              <a:t> ১ </a:t>
            </a:r>
            <a:r>
              <a:rPr lang="en-US" sz="2400" b="1" dirty="0" err="1" smtClean="0">
                <a:solidFill>
                  <a:srgbClr val="00B0F0"/>
                </a:solidFill>
                <a:latin typeface="NikoshBAN" pitchFamily="2" charset="0"/>
                <a:cs typeface="NikoshBAN" pitchFamily="2" charset="0"/>
              </a:rPr>
              <a:t>বছরের</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মুনাফা</a:t>
            </a:r>
            <a:r>
              <a:rPr lang="en-US" sz="2400" b="1" dirty="0" smtClean="0">
                <a:solidFill>
                  <a:srgbClr val="00B0F0"/>
                </a:solidFill>
                <a:latin typeface="NikoshBAN" pitchFamily="2" charset="0"/>
                <a:cs typeface="NikoshBAN" pitchFamily="2" charset="0"/>
              </a:rPr>
              <a:t> ক </a:t>
            </a:r>
            <a:r>
              <a:rPr lang="en-US" sz="2400" b="1" dirty="0" err="1" smtClean="0">
                <a:solidFill>
                  <a:srgbClr val="00B0F0"/>
                </a:solidFill>
                <a:latin typeface="NikoshBAN" pitchFamily="2" charset="0"/>
                <a:cs typeface="NikoshBAN" pitchFamily="2" charset="0"/>
              </a:rPr>
              <a:t>টাকা</a:t>
            </a:r>
            <a:endParaRPr lang="en-US" sz="2400" b="1" dirty="0" smtClean="0">
              <a:solidFill>
                <a:srgbClr val="00B0F0"/>
              </a:solidFill>
              <a:latin typeface="NikoshBAN" pitchFamily="2" charset="0"/>
              <a:cs typeface="NikoshBAN" pitchFamily="2" charset="0"/>
            </a:endParaRPr>
          </a:p>
          <a:p>
            <a:pPr marL="457200" indent="-457200"/>
            <a:r>
              <a:rPr lang="en-US" sz="2400" b="1" dirty="0" smtClean="0">
                <a:solidFill>
                  <a:srgbClr val="00B0F0"/>
                </a:solidFill>
                <a:latin typeface="NikoshBAN" pitchFamily="2" charset="0"/>
                <a:cs typeface="NikoshBAN" pitchFamily="2" charset="0"/>
              </a:rPr>
              <a:t>১৫০০০ ,,    ৪   ,,        ,,    (১৫০০০x4xক)/১০০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৬০০ক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a:t>
            </a:r>
          </a:p>
          <a:p>
            <a:pPr marL="457200" indent="-457200"/>
            <a:r>
              <a:rPr lang="en-US" sz="2400" b="1" dirty="0" err="1" smtClean="0">
                <a:solidFill>
                  <a:srgbClr val="00B0F0"/>
                </a:solidFill>
                <a:latin typeface="NikoshBAN" pitchFamily="2" charset="0"/>
                <a:cs typeface="NikoshBAN" pitchFamily="2" charset="0"/>
              </a:rPr>
              <a:t>মোট</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মুনাফা</a:t>
            </a:r>
            <a:r>
              <a:rPr lang="en-US" sz="2400" b="1" dirty="0" smtClean="0">
                <a:solidFill>
                  <a:srgbClr val="00B0F0"/>
                </a:solidFill>
                <a:latin typeface="NikoshBAN" pitchFamily="2" charset="0"/>
                <a:cs typeface="NikoshBAN" pitchFamily="2" charset="0"/>
              </a:rPr>
              <a:t>=(৩০০ক+৬০০ক)=৯০০ ক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a:t>
            </a:r>
          </a:p>
          <a:p>
            <a:pPr marL="457200" indent="-457200"/>
            <a:r>
              <a:rPr lang="en-US" sz="2400" b="1" dirty="0" err="1" smtClean="0">
                <a:solidFill>
                  <a:srgbClr val="00B0F0"/>
                </a:solidFill>
                <a:latin typeface="NikoshBAN" pitchFamily="2" charset="0"/>
                <a:cs typeface="NikoshBAN" pitchFamily="2" charset="0"/>
              </a:rPr>
              <a:t>প্রশ্নমতে</a:t>
            </a:r>
            <a:r>
              <a:rPr lang="en-US" sz="2400" b="1" dirty="0" smtClean="0">
                <a:solidFill>
                  <a:srgbClr val="00B0F0"/>
                </a:solidFill>
                <a:latin typeface="NikoshBAN" pitchFamily="2" charset="0"/>
                <a:cs typeface="NikoshBAN" pitchFamily="2" charset="0"/>
              </a:rPr>
              <a:t>, ৯০০ক=৯৯০০</a:t>
            </a:r>
          </a:p>
          <a:p>
            <a:pPr marL="457200" indent="-457200"/>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বা</a:t>
            </a:r>
            <a:r>
              <a:rPr lang="en-US" sz="2400" b="1" dirty="0" smtClean="0">
                <a:solidFill>
                  <a:srgbClr val="00B0F0"/>
                </a:solidFill>
                <a:latin typeface="NikoshBAN" pitchFamily="2" charset="0"/>
                <a:cs typeface="NikoshBAN" pitchFamily="2" charset="0"/>
              </a:rPr>
              <a:t>,  ক =৯৯০০/৯০০ </a:t>
            </a:r>
            <a:r>
              <a:rPr lang="en-US" sz="2400" b="1" dirty="0" err="1" smtClean="0">
                <a:solidFill>
                  <a:srgbClr val="00B0F0"/>
                </a:solidFill>
                <a:latin typeface="NikoshBAN" pitchFamily="2" charset="0"/>
                <a:cs typeface="NikoshBAN" pitchFamily="2" charset="0"/>
              </a:rPr>
              <a:t>টাকা</a:t>
            </a:r>
            <a:r>
              <a:rPr lang="en-US" sz="2400" b="1" dirty="0" smtClean="0">
                <a:solidFill>
                  <a:srgbClr val="00B0F0"/>
                </a:solidFill>
                <a:latin typeface="NikoshBAN" pitchFamily="2" charset="0"/>
                <a:cs typeface="NikoshBAN" pitchFamily="2" charset="0"/>
              </a:rPr>
              <a:t>= ১১ </a:t>
            </a:r>
            <a:r>
              <a:rPr lang="en-US" sz="2400" b="1" dirty="0" err="1" smtClean="0">
                <a:solidFill>
                  <a:srgbClr val="00B0F0"/>
                </a:solidFill>
                <a:latin typeface="NikoshBAN" pitchFamily="2" charset="0"/>
                <a:cs typeface="NikoshBAN" pitchFamily="2" charset="0"/>
              </a:rPr>
              <a:t>টাকা</a:t>
            </a:r>
            <a:endParaRPr lang="en-US" sz="2400" b="1" dirty="0" smtClean="0">
              <a:solidFill>
                <a:srgbClr val="00B0F0"/>
              </a:solidFill>
              <a:latin typeface="NikoshBAN" pitchFamily="2" charset="0"/>
              <a:cs typeface="NikoshBAN" pitchFamily="2" charset="0"/>
            </a:endParaRPr>
          </a:p>
          <a:p>
            <a:pPr marL="457200" indent="-457200"/>
            <a:r>
              <a:rPr lang="en-US" sz="2400" b="1" dirty="0" err="1" smtClean="0">
                <a:solidFill>
                  <a:srgbClr val="00B0F0"/>
                </a:solidFill>
                <a:latin typeface="NikoshBAN" pitchFamily="2" charset="0"/>
                <a:cs typeface="NikoshBAN" pitchFamily="2" charset="0"/>
              </a:rPr>
              <a:t>উভয়</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ক্ষেত্রেমুনাফার</a:t>
            </a:r>
            <a:r>
              <a:rPr lang="en-US" sz="2400" b="1" dirty="0" smtClean="0">
                <a:solidFill>
                  <a:srgbClr val="00B0F0"/>
                </a:solidFill>
                <a:latin typeface="NikoshBAN" pitchFamily="2" charset="0"/>
                <a:cs typeface="NikoshBAN" pitchFamily="2" charset="0"/>
              </a:rPr>
              <a:t> </a:t>
            </a:r>
            <a:r>
              <a:rPr lang="en-US" sz="2400" b="1" dirty="0" err="1" smtClean="0">
                <a:solidFill>
                  <a:srgbClr val="00B0F0"/>
                </a:solidFill>
                <a:latin typeface="NikoshBAN" pitchFamily="2" charset="0"/>
                <a:cs typeface="NikoshBAN" pitchFamily="2" charset="0"/>
              </a:rPr>
              <a:t>হার</a:t>
            </a:r>
            <a:r>
              <a:rPr lang="en-US" sz="2400" b="1" dirty="0" smtClean="0">
                <a:solidFill>
                  <a:srgbClr val="00B0F0"/>
                </a:solidFill>
                <a:latin typeface="NikoshBAN" pitchFamily="2" charset="0"/>
                <a:cs typeface="NikoshBAN" pitchFamily="2" charset="0"/>
              </a:rPr>
              <a:t> ১১% (</a:t>
            </a:r>
            <a:r>
              <a:rPr lang="en-US" sz="2400" b="1" dirty="0" err="1" smtClean="0">
                <a:solidFill>
                  <a:srgbClr val="00B0F0"/>
                </a:solidFill>
                <a:latin typeface="NikoshBAN" pitchFamily="2" charset="0"/>
                <a:cs typeface="NikoshBAN" pitchFamily="2" charset="0"/>
              </a:rPr>
              <a:t>উত্তর</a:t>
            </a:r>
            <a:r>
              <a:rPr lang="en-US" sz="2400" b="1" dirty="0" smtClean="0">
                <a:solidFill>
                  <a:srgbClr val="00B0F0"/>
                </a:solidFill>
                <a:latin typeface="NikoshBAN" pitchFamily="2" charset="0"/>
                <a:cs typeface="NikoshBAN" pitchFamily="2" charset="0"/>
              </a:rPr>
              <a:t> )          </a:t>
            </a:r>
            <a:endParaRPr lang="en-US" dirty="0">
              <a:solidFill>
                <a:srgbClr val="00B0F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ox(in)">
                                      <p:cBhvr>
                                        <p:cTn id="30" dur="500"/>
                                        <p:tgtEl>
                                          <p:spTgt spid="3">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ox(in)">
                                      <p:cBhvr>
                                        <p:cTn id="33" dur="500"/>
                                        <p:tgtEl>
                                          <p:spTgt spid="3">
                                            <p:txEl>
                                              <p:pRg st="7" end="7"/>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ox(in)">
                                      <p:cBhvr>
                                        <p:cTn id="36" dur="500"/>
                                        <p:tgtEl>
                                          <p:spTgt spid="3">
                                            <p:txEl>
                                              <p:pRg st="8" end="8"/>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ox(in)">
                                      <p:cBhvr>
                                        <p:cTn id="39" dur="500"/>
                                        <p:tgtEl>
                                          <p:spTgt spid="3">
                                            <p:txEl>
                                              <p:pRg st="9" end="9"/>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ox(in)">
                                      <p:cBhvr>
                                        <p:cTn id="42" dur="500"/>
                                        <p:tgtEl>
                                          <p:spTgt spid="3">
                                            <p:txEl>
                                              <p:pRg st="10" end="10"/>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box(in)">
                                      <p:cBhvr>
                                        <p:cTn id="4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7162800" cy="830997"/>
          </a:xfrm>
          <a:prstGeom prst="rect">
            <a:avLst/>
          </a:prstGeom>
          <a:noFill/>
        </p:spPr>
        <p:txBody>
          <a:bodyPr wrap="square" rtlCol="0">
            <a:spAutoFit/>
          </a:bodyPr>
          <a:lstStyle/>
          <a:p>
            <a:r>
              <a:rPr lang="bn-IN" sz="2400" b="1" dirty="0" smtClean="0">
                <a:solidFill>
                  <a:srgbClr val="002060"/>
                </a:solidFill>
                <a:latin typeface="NikoshBAN" pitchFamily="2" charset="0"/>
                <a:cs typeface="NikoshBAN" pitchFamily="2" charset="0"/>
              </a:rPr>
              <a:t>১৬। একই হার মুনাফায় কোনো আসল ৬ বছরে মুনাফা –আসলে দ্বিগুণ হলে, কত বছরে তা মুনাফা – আসলে তিনগুণ হবে?</a:t>
            </a:r>
            <a:r>
              <a:rPr lang="bn-IN" dirty="0" smtClean="0">
                <a:solidFill>
                  <a:srgbClr val="002060"/>
                </a:solidFill>
                <a:latin typeface="NikoshBAN" pitchFamily="2" charset="0"/>
                <a:cs typeface="NikoshBAN" pitchFamily="2" charset="0"/>
              </a:rPr>
              <a:t> </a:t>
            </a:r>
            <a:endParaRPr lang="en-US" dirty="0">
              <a:solidFill>
                <a:srgbClr val="002060"/>
              </a:solidFill>
              <a:latin typeface="NikoshBAN" pitchFamily="2" charset="0"/>
              <a:cs typeface="NikoshBAN" pitchFamily="2" charset="0"/>
            </a:endParaRPr>
          </a:p>
        </p:txBody>
      </p:sp>
      <p:sp>
        <p:nvSpPr>
          <p:cNvPr id="3" name="TextBox 2"/>
          <p:cNvSpPr txBox="1"/>
          <p:nvPr/>
        </p:nvSpPr>
        <p:spPr>
          <a:xfrm>
            <a:off x="228600" y="1371600"/>
            <a:ext cx="8686800" cy="4616648"/>
          </a:xfrm>
          <a:prstGeom prst="rect">
            <a:avLst/>
          </a:prstGeom>
          <a:noFill/>
        </p:spPr>
        <p:txBody>
          <a:bodyPr wrap="square" rtlCol="0">
            <a:spAutoFit/>
          </a:bodyPr>
          <a:lstStyle/>
          <a:p>
            <a:r>
              <a:rPr lang="bn-IN" sz="2400" dirty="0" smtClean="0">
                <a:solidFill>
                  <a:srgbClr val="FF0000"/>
                </a:solidFill>
                <a:latin typeface="NikoshBAN" pitchFamily="2" charset="0"/>
                <a:cs typeface="NikoshBAN" pitchFamily="2" charset="0"/>
              </a:rPr>
              <a:t>সমাধানঃ </a:t>
            </a:r>
          </a:p>
          <a:p>
            <a:r>
              <a:rPr lang="bn-IN" sz="2400" dirty="0" smtClean="0">
                <a:solidFill>
                  <a:srgbClr val="FF0000"/>
                </a:solidFill>
                <a:latin typeface="NikoshBAN" pitchFamily="2" charset="0"/>
                <a:cs typeface="NikoshBAN" pitchFamily="2" charset="0"/>
              </a:rPr>
              <a:t>ধরি আসল=১০০  টাকা</a:t>
            </a:r>
          </a:p>
          <a:p>
            <a:r>
              <a:rPr lang="bn-IN" sz="2400" dirty="0" smtClean="0">
                <a:solidFill>
                  <a:srgbClr val="FF0000"/>
                </a:solidFill>
                <a:latin typeface="NikoshBAN" pitchFamily="2" charset="0"/>
                <a:cs typeface="NikoshBAN" pitchFamily="2" charset="0"/>
              </a:rPr>
              <a:t>৬ বছরে মুনাফা- আসলে দ্বিগুণ = </a:t>
            </a:r>
            <a:r>
              <a:rPr lang="en-US" sz="2400" dirty="0" smtClean="0">
                <a:solidFill>
                  <a:srgbClr val="FF0000"/>
                </a:solidFill>
                <a:latin typeface="NikoshBAN" pitchFamily="2" charset="0"/>
                <a:cs typeface="NikoshBAN" pitchFamily="2" charset="0"/>
              </a:rPr>
              <a:t>(১০০ x ২)</a:t>
            </a:r>
            <a:r>
              <a:rPr lang="en-US" sz="2400" dirty="0" err="1" smtClean="0">
                <a:solidFill>
                  <a:srgbClr val="FF0000"/>
                </a:solidFill>
                <a:latin typeface="NikoshBAN" pitchFamily="2" charset="0"/>
                <a:cs typeface="NikoshBAN" pitchFamily="2" charset="0"/>
              </a:rPr>
              <a:t>টাকা</a:t>
            </a:r>
            <a:r>
              <a:rPr lang="en-US" sz="2400" dirty="0" smtClean="0">
                <a:solidFill>
                  <a:srgbClr val="FF0000"/>
                </a:solidFill>
                <a:latin typeface="NikoshBAN" pitchFamily="2" charset="0"/>
                <a:cs typeface="NikoshBAN" pitchFamily="2" charset="0"/>
              </a:rPr>
              <a:t> =২০০ </a:t>
            </a:r>
            <a:r>
              <a:rPr lang="en-US" sz="2400" dirty="0" err="1" smtClean="0">
                <a:solidFill>
                  <a:srgbClr val="FF0000"/>
                </a:solidFill>
                <a:latin typeface="NikoshBAN" pitchFamily="2" charset="0"/>
                <a:cs typeface="NikoshBAN" pitchFamily="2" charset="0"/>
              </a:rPr>
              <a:t>টাকা</a:t>
            </a:r>
            <a:endParaRPr lang="en-US" sz="2400" dirty="0" smtClean="0">
              <a:solidFill>
                <a:srgbClr val="FF0000"/>
              </a:solidFill>
              <a:latin typeface="NikoshBAN" pitchFamily="2" charset="0"/>
              <a:cs typeface="NikoshBAN" pitchFamily="2" charset="0"/>
            </a:endParaRPr>
          </a:p>
          <a:p>
            <a:r>
              <a:rPr lang="en-US" sz="2400" dirty="0" smtClean="0">
                <a:solidFill>
                  <a:srgbClr val="FF0000"/>
                </a:solidFill>
                <a:latin typeface="NikoshBAN" pitchFamily="2" charset="0"/>
                <a:cs typeface="NikoshBAN" pitchFamily="2" charset="0"/>
              </a:rPr>
              <a:t>৬ </a:t>
            </a:r>
            <a:r>
              <a:rPr lang="en-US" sz="2400" dirty="0" err="1" smtClean="0">
                <a:solidFill>
                  <a:srgbClr val="FF0000"/>
                </a:solidFill>
                <a:latin typeface="NikoshBAN" pitchFamily="2" charset="0"/>
                <a:cs typeface="NikoshBAN" pitchFamily="2" charset="0"/>
              </a:rPr>
              <a:t>বছরে</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মুনাফা</a:t>
            </a:r>
            <a:r>
              <a:rPr lang="en-US" sz="2400" dirty="0" smtClean="0">
                <a:solidFill>
                  <a:srgbClr val="FF0000"/>
                </a:solidFill>
                <a:latin typeface="NikoshBAN" pitchFamily="2" charset="0"/>
                <a:cs typeface="NikoshBAN" pitchFamily="2" charset="0"/>
              </a:rPr>
              <a:t> =(২০০-১০০) </a:t>
            </a:r>
            <a:r>
              <a:rPr lang="en-US" sz="2400" dirty="0" err="1" smtClean="0">
                <a:solidFill>
                  <a:srgbClr val="FF0000"/>
                </a:solidFill>
                <a:latin typeface="NikoshBAN" pitchFamily="2" charset="0"/>
                <a:cs typeface="NikoshBAN" pitchFamily="2" charset="0"/>
              </a:rPr>
              <a:t>টাকা</a:t>
            </a:r>
            <a:r>
              <a:rPr lang="bn-IN" sz="2400" dirty="0" smtClean="0">
                <a:solidFill>
                  <a:srgbClr val="FF0000"/>
                </a:solidFill>
                <a:latin typeface="NikoshBAN" pitchFamily="2" charset="0"/>
                <a:cs typeface="NikoshBAN" pitchFamily="2" charset="0"/>
              </a:rPr>
              <a:t>=১০০ টাকা </a:t>
            </a:r>
            <a:endParaRPr lang="en-US" sz="2400" dirty="0" smtClean="0">
              <a:solidFill>
                <a:srgbClr val="FF0000"/>
              </a:solidFill>
              <a:latin typeface="NikoshBAN" pitchFamily="2" charset="0"/>
              <a:cs typeface="NikoshBAN" pitchFamily="2" charset="0"/>
            </a:endParaRPr>
          </a:p>
          <a:p>
            <a:r>
              <a:rPr lang="en-US" sz="2400" dirty="0" smtClean="0">
                <a:solidFill>
                  <a:srgbClr val="FF0000"/>
                </a:solidFill>
                <a:latin typeface="NikoshBAN" pitchFamily="2" charset="0"/>
                <a:cs typeface="NikoshBAN" pitchFamily="2" charset="0"/>
              </a:rPr>
              <a:t>                ,,                       </a:t>
            </a:r>
            <a:r>
              <a:rPr lang="en-US" sz="2400" dirty="0" err="1" smtClean="0">
                <a:solidFill>
                  <a:srgbClr val="FF0000"/>
                </a:solidFill>
                <a:latin typeface="NikoshBAN" pitchFamily="2" charset="0"/>
                <a:cs typeface="NikoshBAN" pitchFamily="2" charset="0"/>
              </a:rPr>
              <a:t>তিনগুন</a:t>
            </a:r>
            <a:r>
              <a:rPr lang="en-US" sz="2400" dirty="0" smtClean="0">
                <a:solidFill>
                  <a:srgbClr val="FF0000"/>
                </a:solidFill>
                <a:latin typeface="NikoshBAN" pitchFamily="2" charset="0"/>
                <a:cs typeface="NikoshBAN" pitchFamily="2" charset="0"/>
              </a:rPr>
              <a:t> = (১০০x৩)</a:t>
            </a:r>
            <a:r>
              <a:rPr lang="en-US" sz="2400" dirty="0" err="1" smtClean="0">
                <a:solidFill>
                  <a:srgbClr val="FF0000"/>
                </a:solidFill>
                <a:latin typeface="NikoshBAN" pitchFamily="2" charset="0"/>
                <a:cs typeface="NikoshBAN" pitchFamily="2" charset="0"/>
              </a:rPr>
              <a:t>টাকা</a:t>
            </a:r>
            <a:r>
              <a:rPr lang="en-US" sz="2400" dirty="0" smtClean="0">
                <a:solidFill>
                  <a:srgbClr val="FF0000"/>
                </a:solidFill>
                <a:latin typeface="NikoshBAN" pitchFamily="2" charset="0"/>
                <a:cs typeface="NikoshBAN" pitchFamily="2" charset="0"/>
              </a:rPr>
              <a:t> =৩০০ </a:t>
            </a:r>
            <a:r>
              <a:rPr lang="en-US" sz="2400" dirty="0" err="1" smtClean="0">
                <a:solidFill>
                  <a:srgbClr val="FF0000"/>
                </a:solidFill>
                <a:latin typeface="NikoshBAN" pitchFamily="2" charset="0"/>
                <a:cs typeface="NikoshBAN" pitchFamily="2" charset="0"/>
              </a:rPr>
              <a:t>টাকা</a:t>
            </a:r>
            <a:endParaRPr lang="bn-IN" sz="2400" dirty="0" smtClean="0">
              <a:solidFill>
                <a:srgbClr val="FF0000"/>
              </a:solidFill>
              <a:latin typeface="NikoshBAN" pitchFamily="2" charset="0"/>
              <a:cs typeface="NikoshBAN" pitchFamily="2" charset="0"/>
            </a:endParaRPr>
          </a:p>
          <a:p>
            <a:endParaRPr lang="bn-IN" sz="2400" dirty="0" smtClean="0">
              <a:solidFill>
                <a:srgbClr val="FF0000"/>
              </a:solidFill>
              <a:latin typeface="NikoshBAN" pitchFamily="2" charset="0"/>
              <a:cs typeface="NikoshBAN" pitchFamily="2" charset="0"/>
            </a:endParaRPr>
          </a:p>
          <a:p>
            <a:r>
              <a:rPr lang="bn-IN" sz="2400" dirty="0" smtClean="0">
                <a:solidFill>
                  <a:srgbClr val="FF0000"/>
                </a:solidFill>
                <a:latin typeface="NikoshBAN" pitchFamily="2" charset="0"/>
                <a:cs typeface="NikoshBAN" pitchFamily="2" charset="0"/>
              </a:rPr>
              <a:t>মুনাফা= (৩০০-১০০)টাকা = ২০০ টাকা </a:t>
            </a:r>
          </a:p>
          <a:p>
            <a:r>
              <a:rPr lang="bn-IN" sz="2400" dirty="0" smtClean="0">
                <a:solidFill>
                  <a:srgbClr val="FF0000"/>
                </a:solidFill>
                <a:latin typeface="NikoshBAN" pitchFamily="2" charset="0"/>
                <a:cs typeface="NikoshBAN" pitchFamily="2" charset="0"/>
              </a:rPr>
              <a:t>১০০ টাকা মুনাফা হয় ৬ বছরে</a:t>
            </a:r>
          </a:p>
          <a:p>
            <a:pPr marL="342900" indent="-342900"/>
            <a:r>
              <a:rPr lang="bn-IN" sz="2400" dirty="0" smtClean="0">
                <a:solidFill>
                  <a:srgbClr val="FF0000"/>
                </a:solidFill>
                <a:latin typeface="NikoshBAN" pitchFamily="2" charset="0"/>
                <a:cs typeface="NikoshBAN" pitchFamily="2" charset="0"/>
              </a:rPr>
              <a:t> ১ ,,           ,,      ,,    ৬/১০০ ,, </a:t>
            </a:r>
          </a:p>
          <a:p>
            <a:pPr marL="342900" indent="-342900"/>
            <a:r>
              <a:rPr lang="bn-IN" sz="2400" dirty="0" smtClean="0">
                <a:solidFill>
                  <a:srgbClr val="FF0000"/>
                </a:solidFill>
                <a:latin typeface="NikoshBAN" pitchFamily="2" charset="0"/>
                <a:cs typeface="NikoshBAN" pitchFamily="2" charset="0"/>
              </a:rPr>
              <a:t>২০০</a:t>
            </a:r>
            <a:r>
              <a:rPr lang="en-US" sz="2400" dirty="0" smtClean="0">
                <a:solidFill>
                  <a:srgbClr val="FF0000"/>
                </a:solidFill>
                <a:latin typeface="NikoshBAN" pitchFamily="2" charset="0"/>
                <a:cs typeface="NikoshBAN" pitchFamily="2" charset="0"/>
              </a:rPr>
              <a:t> </a:t>
            </a:r>
            <a:r>
              <a:rPr lang="bn-IN" sz="2400" dirty="0" smtClean="0">
                <a:solidFill>
                  <a:srgbClr val="FF0000"/>
                </a:solidFill>
                <a:latin typeface="NikoshBAN" pitchFamily="2" charset="0"/>
                <a:cs typeface="NikoshBAN" pitchFamily="2" charset="0"/>
              </a:rPr>
              <a:t> ,,        ,,       ,,   </a:t>
            </a:r>
            <a:r>
              <a:rPr lang="en-US" sz="2400" dirty="0" smtClean="0">
                <a:solidFill>
                  <a:srgbClr val="FF0000"/>
                </a:solidFill>
                <a:latin typeface="NikoshBAN" pitchFamily="2" charset="0"/>
                <a:cs typeface="NikoshBAN" pitchFamily="2" charset="0"/>
              </a:rPr>
              <a:t>(</a:t>
            </a:r>
            <a:r>
              <a:rPr lang="bn-IN" sz="2400" dirty="0" smtClean="0">
                <a:solidFill>
                  <a:srgbClr val="FF0000"/>
                </a:solidFill>
                <a:latin typeface="NikoshBAN" pitchFamily="2" charset="0"/>
                <a:cs typeface="NikoshBAN" pitchFamily="2" charset="0"/>
              </a:rPr>
              <a:t>৬/১০০</a:t>
            </a:r>
            <a:r>
              <a:rPr lang="en-US" sz="2400" dirty="0" smtClean="0">
                <a:solidFill>
                  <a:srgbClr val="FF0000"/>
                </a:solidFill>
                <a:latin typeface="NikoshBAN" pitchFamily="2" charset="0"/>
                <a:cs typeface="NikoshBAN" pitchFamily="2" charset="0"/>
              </a:rPr>
              <a:t>x২00) </a:t>
            </a:r>
            <a:r>
              <a:rPr lang="en-US" sz="2400" dirty="0" err="1" smtClean="0">
                <a:solidFill>
                  <a:srgbClr val="FF0000"/>
                </a:solidFill>
                <a:latin typeface="NikoshBAN" pitchFamily="2" charset="0"/>
                <a:cs typeface="NikoshBAN" pitchFamily="2" charset="0"/>
              </a:rPr>
              <a:t>টাকা</a:t>
            </a:r>
            <a:r>
              <a:rPr lang="en-US" sz="2400" dirty="0" smtClean="0">
                <a:solidFill>
                  <a:srgbClr val="FF0000"/>
                </a:solidFill>
                <a:latin typeface="NikoshBAN" pitchFamily="2" charset="0"/>
                <a:cs typeface="NikoshBAN" pitchFamily="2" charset="0"/>
              </a:rPr>
              <a:t> =১২ </a:t>
            </a:r>
            <a:r>
              <a:rPr lang="en-US" sz="2400" dirty="0" err="1" smtClean="0">
                <a:solidFill>
                  <a:srgbClr val="FF0000"/>
                </a:solidFill>
                <a:latin typeface="NikoshBAN" pitchFamily="2" charset="0"/>
                <a:cs typeface="NikoshBAN" pitchFamily="2" charset="0"/>
              </a:rPr>
              <a:t>বছর</a:t>
            </a:r>
            <a:r>
              <a:rPr lang="en-US" sz="2400" dirty="0" smtClean="0">
                <a:solidFill>
                  <a:srgbClr val="FF0000"/>
                </a:solidFill>
                <a:latin typeface="NikoshBAN" pitchFamily="2" charset="0"/>
                <a:cs typeface="NikoshBAN" pitchFamily="2" charset="0"/>
              </a:rPr>
              <a:t> (</a:t>
            </a:r>
            <a:r>
              <a:rPr lang="en-US" sz="2400" dirty="0" err="1" smtClean="0">
                <a:solidFill>
                  <a:srgbClr val="FF0000"/>
                </a:solidFill>
                <a:latin typeface="NikoshBAN" pitchFamily="2" charset="0"/>
                <a:cs typeface="NikoshBAN" pitchFamily="2" charset="0"/>
              </a:rPr>
              <a:t>উত্তর</a:t>
            </a:r>
            <a:r>
              <a:rPr lang="en-US" sz="2400" dirty="0" smtClean="0">
                <a:solidFill>
                  <a:srgbClr val="FF0000"/>
                </a:solidFill>
                <a:latin typeface="NikoshBAN" pitchFamily="2" charset="0"/>
                <a:cs typeface="NikoshBAN" pitchFamily="2" charset="0"/>
              </a:rPr>
              <a:t>)</a:t>
            </a:r>
            <a:endParaRPr lang="bn-IN" sz="2400" dirty="0" smtClean="0">
              <a:solidFill>
                <a:srgbClr val="FF0000"/>
              </a:solidFill>
              <a:latin typeface="NikoshBAN" pitchFamily="2" charset="0"/>
              <a:cs typeface="NikoshBAN" pitchFamily="2" charset="0"/>
            </a:endParaRPr>
          </a:p>
          <a:p>
            <a:endParaRPr lang="bn-IN" dirty="0" smtClean="0"/>
          </a:p>
          <a:p>
            <a:pPr marL="342900" indent="-342900"/>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nodeType="clickEffect">
                                  <p:stCondLst>
                                    <p:cond delay="0"/>
                                  </p:stCondLst>
                                  <p:childTnLst>
                                    <p:set>
                                      <p:cBhvr>
                                        <p:cTn id="11" dur="1000">
                                          <p:stCondLst>
                                            <p:cond delay="0"/>
                                          </p:stCondLst>
                                        </p:cTn>
                                        <p:tgtEl>
                                          <p:spTgt spid="3">
                                            <p:txEl>
                                              <p:pRg st="0" end="0"/>
                                            </p:txEl>
                                          </p:spTgt>
                                        </p:tgtEl>
                                        <p:attrNameLst>
                                          <p:attrName>style.visibility</p:attrName>
                                        </p:attrNameLst>
                                      </p:cBhvr>
                                      <p:to>
                                        <p:strVal val="visible"/>
                                      </p:to>
                                    </p:set>
                                  </p:childTnLst>
                                </p:cTn>
                              </p:par>
                              <p:par>
                                <p:cTn id="12" presetID="11" presetClass="entr" presetSubtype="0" fill="hold" nodeType="withEffect">
                                  <p:stCondLst>
                                    <p:cond delay="0"/>
                                  </p:stCondLst>
                                  <p:childTnLst>
                                    <p:set>
                                      <p:cBhvr>
                                        <p:cTn id="13" dur="1000">
                                          <p:stCondLst>
                                            <p:cond delay="0"/>
                                          </p:stCondLst>
                                        </p:cTn>
                                        <p:tgtEl>
                                          <p:spTgt spid="3">
                                            <p:txEl>
                                              <p:pRg st="1" end="1"/>
                                            </p:txEl>
                                          </p:spTgt>
                                        </p:tgtEl>
                                        <p:attrNameLst>
                                          <p:attrName>style.visibility</p:attrName>
                                        </p:attrNameLst>
                                      </p:cBhvr>
                                      <p:to>
                                        <p:strVal val="visible"/>
                                      </p:to>
                                    </p:set>
                                  </p:childTnLst>
                                </p:cTn>
                              </p:par>
                              <p:par>
                                <p:cTn id="14" presetID="11" presetClass="entr" presetSubtype="0" fill="hold" nodeType="withEffect">
                                  <p:stCondLst>
                                    <p:cond delay="0"/>
                                  </p:stCondLst>
                                  <p:childTnLst>
                                    <p:set>
                                      <p:cBhvr>
                                        <p:cTn id="15" dur="1000">
                                          <p:stCondLst>
                                            <p:cond delay="0"/>
                                          </p:stCondLst>
                                        </p:cTn>
                                        <p:tgtEl>
                                          <p:spTgt spid="3">
                                            <p:txEl>
                                              <p:pRg st="2" end="2"/>
                                            </p:txEl>
                                          </p:spTgt>
                                        </p:tgtEl>
                                        <p:attrNameLst>
                                          <p:attrName>style.visibility</p:attrName>
                                        </p:attrNameLst>
                                      </p:cBhvr>
                                      <p:to>
                                        <p:strVal val="visible"/>
                                      </p:to>
                                    </p:set>
                                  </p:childTnLst>
                                </p:cTn>
                              </p:par>
                              <p:par>
                                <p:cTn id="16" presetID="11" presetClass="entr" presetSubtype="0" fill="hold" nodeType="withEffect">
                                  <p:stCondLst>
                                    <p:cond delay="0"/>
                                  </p:stCondLst>
                                  <p:childTnLst>
                                    <p:set>
                                      <p:cBhvr>
                                        <p:cTn id="17" dur="1000">
                                          <p:stCondLst>
                                            <p:cond delay="0"/>
                                          </p:stCondLst>
                                        </p:cTn>
                                        <p:tgtEl>
                                          <p:spTgt spid="3">
                                            <p:txEl>
                                              <p:pRg st="3" end="3"/>
                                            </p:txEl>
                                          </p:spTgt>
                                        </p:tgtEl>
                                        <p:attrNameLst>
                                          <p:attrName>style.visibility</p:attrName>
                                        </p:attrNameLst>
                                      </p:cBhvr>
                                      <p:to>
                                        <p:strVal val="visible"/>
                                      </p:to>
                                    </p:set>
                                  </p:childTnLst>
                                </p:cTn>
                              </p:par>
                              <p:par>
                                <p:cTn id="18" presetID="11" presetClass="entr" presetSubtype="0" fill="hold" nodeType="withEffect">
                                  <p:stCondLst>
                                    <p:cond delay="0"/>
                                  </p:stCondLst>
                                  <p:childTnLst>
                                    <p:set>
                                      <p:cBhvr>
                                        <p:cTn id="19" dur="1000">
                                          <p:stCondLst>
                                            <p:cond delay="0"/>
                                          </p:stCondLst>
                                        </p:cTn>
                                        <p:tgtEl>
                                          <p:spTgt spid="3">
                                            <p:txEl>
                                              <p:pRg st="4" end="4"/>
                                            </p:txEl>
                                          </p:spTgt>
                                        </p:tgtEl>
                                        <p:attrNameLst>
                                          <p:attrName>style.visibility</p:attrName>
                                        </p:attrNameLst>
                                      </p:cBhvr>
                                      <p:to>
                                        <p:strVal val="visible"/>
                                      </p:to>
                                    </p:set>
                                  </p:childTnLst>
                                </p:cTn>
                              </p:par>
                              <p:par>
                                <p:cTn id="20" presetID="11" presetClass="entr" presetSubtype="0" fill="hold" nodeType="withEffect">
                                  <p:stCondLst>
                                    <p:cond delay="0"/>
                                  </p:stCondLst>
                                  <p:childTnLst>
                                    <p:set>
                                      <p:cBhvr>
                                        <p:cTn id="21" dur="1000">
                                          <p:stCondLst>
                                            <p:cond delay="0"/>
                                          </p:stCondLst>
                                        </p:cTn>
                                        <p:tgtEl>
                                          <p:spTgt spid="3">
                                            <p:txEl>
                                              <p:pRg st="6" end="6"/>
                                            </p:txEl>
                                          </p:spTgt>
                                        </p:tgtEl>
                                        <p:attrNameLst>
                                          <p:attrName>style.visibility</p:attrName>
                                        </p:attrNameLst>
                                      </p:cBhvr>
                                      <p:to>
                                        <p:strVal val="visible"/>
                                      </p:to>
                                    </p:set>
                                  </p:childTnLst>
                                </p:cTn>
                              </p:par>
                              <p:par>
                                <p:cTn id="22" presetID="11" presetClass="entr" presetSubtype="0" fill="hold" nodeType="withEffect">
                                  <p:stCondLst>
                                    <p:cond delay="0"/>
                                  </p:stCondLst>
                                  <p:childTnLst>
                                    <p:set>
                                      <p:cBhvr>
                                        <p:cTn id="23" dur="1000">
                                          <p:stCondLst>
                                            <p:cond delay="0"/>
                                          </p:stCondLst>
                                        </p:cTn>
                                        <p:tgtEl>
                                          <p:spTgt spid="3">
                                            <p:txEl>
                                              <p:pRg st="7" end="7"/>
                                            </p:txEl>
                                          </p:spTgt>
                                        </p:tgtEl>
                                        <p:attrNameLst>
                                          <p:attrName>style.visibility</p:attrName>
                                        </p:attrNameLst>
                                      </p:cBhvr>
                                      <p:to>
                                        <p:strVal val="visible"/>
                                      </p:to>
                                    </p:set>
                                  </p:childTnLst>
                                </p:cTn>
                              </p:par>
                              <p:par>
                                <p:cTn id="24" presetID="11" presetClass="entr" presetSubtype="0" fill="hold" nodeType="withEffect">
                                  <p:stCondLst>
                                    <p:cond delay="0"/>
                                  </p:stCondLst>
                                  <p:childTnLst>
                                    <p:set>
                                      <p:cBhvr>
                                        <p:cTn id="25" dur="1000">
                                          <p:stCondLst>
                                            <p:cond delay="0"/>
                                          </p:stCondLst>
                                        </p:cTn>
                                        <p:tgtEl>
                                          <p:spTgt spid="3">
                                            <p:txEl>
                                              <p:pRg st="8" end="8"/>
                                            </p:txEl>
                                          </p:spTgt>
                                        </p:tgtEl>
                                        <p:attrNameLst>
                                          <p:attrName>style.visibility</p:attrName>
                                        </p:attrNameLst>
                                      </p:cBhvr>
                                      <p:to>
                                        <p:strVal val="visible"/>
                                      </p:to>
                                    </p:set>
                                  </p:childTnLst>
                                </p:cTn>
                              </p:par>
                              <p:par>
                                <p:cTn id="26" presetID="11" presetClass="entr" presetSubtype="0" fill="hold" nodeType="withEffect">
                                  <p:stCondLst>
                                    <p:cond delay="0"/>
                                  </p:stCondLst>
                                  <p:childTnLst>
                                    <p:set>
                                      <p:cBhvr>
                                        <p:cTn id="27" dur="1000">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477328"/>
          </a:xfrm>
          <a:prstGeom prst="rect">
            <a:avLst/>
          </a:prstGeom>
          <a:noFill/>
        </p:spPr>
        <p:txBody>
          <a:bodyPr wrap="square" rtlCol="0">
            <a:spAutoFit/>
          </a:bodyPr>
          <a:lstStyle/>
          <a:p>
            <a:r>
              <a:rPr lang="bn-IN" dirty="0" smtClean="0">
                <a:solidFill>
                  <a:srgbClr val="00B050"/>
                </a:solidFill>
                <a:latin typeface="NikoshBAN" pitchFamily="2" charset="0"/>
                <a:cs typeface="NikoshBAN" pitchFamily="2" charset="0"/>
              </a:rPr>
              <a:t>১৯। একজন ফল ব্যবসায়ী যশোর থেকে ৩৬ টাকায় ১২ টি দরে কিছু সংখ্যাক এবং কুষ্টিয়া থেকে ৩৬ টাকায় ১৮ টি দরে সমান সংখ্যাক কলা খরিদ করল। ব্যবসায়ীর বিক্রয়কর্মী ৩৬ টাকায় ১৫ টি দরে তা বিক্রয় করলেন। </a:t>
            </a:r>
          </a:p>
          <a:p>
            <a:r>
              <a:rPr lang="bn-IN" dirty="0" smtClean="0">
                <a:solidFill>
                  <a:srgbClr val="00B050"/>
                </a:solidFill>
                <a:latin typeface="NikoshBAN" pitchFamily="2" charset="0"/>
                <a:cs typeface="NikoshBAN" pitchFamily="2" charset="0"/>
              </a:rPr>
              <a:t>(ক) ব্যবসায়ী যশোর থেকে প্রতিশ কলা কি দরে ক্রয় করে ছিলেন?</a:t>
            </a:r>
          </a:p>
          <a:p>
            <a:r>
              <a:rPr lang="bn-IN" dirty="0" smtClean="0">
                <a:solidFill>
                  <a:srgbClr val="00B050"/>
                </a:solidFill>
                <a:latin typeface="NikoshBAN" pitchFamily="2" charset="0"/>
                <a:cs typeface="NikoshBAN" pitchFamily="2" charset="0"/>
              </a:rPr>
              <a:t>(খ) বিক্রয়কর্মী সবগুলো কলা বিক্রয় করলে শতকরা কত লাভ বা ক্ষতি হবে ?</a:t>
            </a:r>
          </a:p>
          <a:p>
            <a:r>
              <a:rPr lang="bn-IN" dirty="0" smtClean="0">
                <a:solidFill>
                  <a:srgbClr val="00B050"/>
                </a:solidFill>
                <a:latin typeface="NikoshBAN" pitchFamily="2" charset="0"/>
                <a:cs typeface="NikoshBAN" pitchFamily="2" charset="0"/>
              </a:rPr>
              <a:t>(গ) ব্যবসায়ী ২৫% লাভ করতে চাইলে প্রতি হালি কলা কি দরে বিক্রয় করতে হবে ?  </a:t>
            </a:r>
            <a:endParaRPr lang="en-US" dirty="0">
              <a:solidFill>
                <a:srgbClr val="00B050"/>
              </a:solidFill>
              <a:latin typeface="NikoshBAN" pitchFamily="2" charset="0"/>
              <a:cs typeface="NikoshBAN" pitchFamily="2" charset="0"/>
            </a:endParaRPr>
          </a:p>
        </p:txBody>
      </p:sp>
      <p:sp>
        <p:nvSpPr>
          <p:cNvPr id="3" name="TextBox 2"/>
          <p:cNvSpPr txBox="1"/>
          <p:nvPr/>
        </p:nvSpPr>
        <p:spPr>
          <a:xfrm>
            <a:off x="0" y="1524000"/>
            <a:ext cx="4572000" cy="4893647"/>
          </a:xfrm>
          <a:prstGeom prst="rect">
            <a:avLst/>
          </a:prstGeom>
          <a:noFill/>
        </p:spPr>
        <p:txBody>
          <a:bodyPr wrap="square" rtlCol="0">
            <a:spAutoFit/>
          </a:bodyPr>
          <a:lstStyle/>
          <a:p>
            <a:r>
              <a:rPr lang="bn-IN" sz="2000" dirty="0" smtClean="0">
                <a:solidFill>
                  <a:srgbClr val="7030A0"/>
                </a:solidFill>
                <a:latin typeface="NikoshBAN" pitchFamily="2" charset="0"/>
                <a:cs typeface="NikoshBAN" pitchFamily="2" charset="0"/>
              </a:rPr>
              <a:t>(ক)</a:t>
            </a:r>
            <a:r>
              <a:rPr lang="bn-IN" dirty="0" smtClean="0">
                <a:solidFill>
                  <a:srgbClr val="7030A0"/>
                </a:solidFill>
                <a:latin typeface="NikoshBAN" pitchFamily="2" charset="0"/>
                <a:cs typeface="NikoshBAN" pitchFamily="2" charset="0"/>
              </a:rPr>
              <a:t>সমাধানঃ ১২ টির ক্রয় মূল্য ৩৬ টাকা</a:t>
            </a:r>
            <a:endParaRPr lang="en-US" dirty="0" smtClean="0">
              <a:solidFill>
                <a:srgbClr val="7030A0"/>
              </a:solidFill>
              <a:latin typeface="NikoshBAN" pitchFamily="2" charset="0"/>
              <a:cs typeface="NikoshBAN" pitchFamily="2" charset="0"/>
            </a:endParaRPr>
          </a:p>
          <a:p>
            <a:r>
              <a:rPr lang="en-US" dirty="0" smtClean="0">
                <a:solidFill>
                  <a:srgbClr val="7030A0"/>
                </a:solidFill>
                <a:latin typeface="NikoshBAN" pitchFamily="2" charset="0"/>
                <a:cs typeface="NikoshBAN" pitchFamily="2" charset="0"/>
              </a:rPr>
              <a:t>                    ১    ,,        ,,     ৩৬/১২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৩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endParaRPr lang="bn-IN" dirty="0" smtClean="0">
              <a:solidFill>
                <a:srgbClr val="7030A0"/>
              </a:solidFill>
              <a:latin typeface="NikoshBAN" pitchFamily="2" charset="0"/>
              <a:cs typeface="NikoshBAN" pitchFamily="2" charset="0"/>
            </a:endParaRPr>
          </a:p>
          <a:p>
            <a:r>
              <a:rPr lang="bn-IN" dirty="0" smtClean="0">
                <a:solidFill>
                  <a:srgbClr val="7030A0"/>
                </a:solidFill>
                <a:latin typeface="NikoshBAN" pitchFamily="2" charset="0"/>
                <a:cs typeface="NikoshBAN" pitchFamily="2" charset="0"/>
              </a:rPr>
              <a:t>                 ১০০  ,,       ,,      </a:t>
            </a:r>
            <a:r>
              <a:rPr lang="en-US" dirty="0" smtClean="0">
                <a:solidFill>
                  <a:srgbClr val="7030A0"/>
                </a:solidFill>
                <a:latin typeface="NikoshBAN" pitchFamily="2" charset="0"/>
                <a:cs typeface="NikoshBAN" pitchFamily="2" charset="0"/>
              </a:rPr>
              <a:t>(</a:t>
            </a:r>
            <a:r>
              <a:rPr lang="bn-IN" dirty="0" smtClean="0">
                <a:solidFill>
                  <a:srgbClr val="7030A0"/>
                </a:solidFill>
                <a:latin typeface="NikoshBAN" pitchFamily="2" charset="0"/>
                <a:cs typeface="NikoshBAN" pitchFamily="2" charset="0"/>
              </a:rPr>
              <a:t>৩৬</a:t>
            </a:r>
            <a:r>
              <a:rPr lang="en-US" dirty="0" smtClean="0">
                <a:solidFill>
                  <a:srgbClr val="7030A0"/>
                </a:solidFill>
                <a:latin typeface="NikoshBAN" pitchFamily="2" charset="0"/>
                <a:cs typeface="NikoshBAN" pitchFamily="2" charset="0"/>
              </a:rPr>
              <a:t>x</a:t>
            </a:r>
            <a:r>
              <a:rPr lang="bn-IN" dirty="0" smtClean="0">
                <a:solidFill>
                  <a:srgbClr val="7030A0"/>
                </a:solidFill>
                <a:latin typeface="NikoshBAN" pitchFamily="2" charset="0"/>
                <a:cs typeface="NikoshBAN" pitchFamily="2" charset="0"/>
              </a:rPr>
              <a:t>100</a:t>
            </a:r>
            <a:r>
              <a:rPr lang="en-US" dirty="0" smtClean="0">
                <a:solidFill>
                  <a:srgbClr val="7030A0"/>
                </a:solidFill>
                <a:latin typeface="NikoshBAN" pitchFamily="2" charset="0"/>
                <a:cs typeface="NikoshBAN" pitchFamily="2" charset="0"/>
              </a:rPr>
              <a:t>)/12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r>
              <a:rPr lang="bn-IN" dirty="0" smtClean="0">
                <a:solidFill>
                  <a:srgbClr val="7030A0"/>
                </a:solidFill>
                <a:latin typeface="NikoshBAN" pitchFamily="2" charset="0"/>
                <a:cs typeface="NikoshBAN" pitchFamily="2" charset="0"/>
              </a:rPr>
              <a:t>                                                </a:t>
            </a:r>
            <a:r>
              <a:rPr lang="en-US" dirty="0" smtClean="0">
                <a:solidFill>
                  <a:srgbClr val="7030A0"/>
                </a:solidFill>
                <a:latin typeface="NikoshBAN" pitchFamily="2" charset="0"/>
                <a:cs typeface="NikoshBAN" pitchFamily="2" charset="0"/>
              </a:rPr>
              <a:t>=৩০০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r>
              <a:rPr lang="bn-IN" dirty="0" smtClean="0">
                <a:solidFill>
                  <a:srgbClr val="7030A0"/>
                </a:solidFill>
                <a:latin typeface="NikoshBAN" pitchFamily="2" charset="0"/>
                <a:cs typeface="NikoshBAN" pitchFamily="2" charset="0"/>
              </a:rPr>
              <a:t>                                                                  </a:t>
            </a:r>
            <a:r>
              <a:rPr lang="en-US" dirty="0" smtClean="0">
                <a:solidFill>
                  <a:srgbClr val="7030A0"/>
                </a:solidFill>
                <a:latin typeface="NikoshBAN" pitchFamily="2" charset="0"/>
                <a:cs typeface="NikoshBAN" pitchFamily="2" charset="0"/>
              </a:rPr>
              <a:t>(</a:t>
            </a:r>
            <a:r>
              <a:rPr lang="en-US" dirty="0" err="1" smtClean="0">
                <a:solidFill>
                  <a:srgbClr val="7030A0"/>
                </a:solidFill>
                <a:latin typeface="NikoshBAN" pitchFamily="2" charset="0"/>
                <a:cs typeface="NikoshBAN" pitchFamily="2" charset="0"/>
              </a:rPr>
              <a:t>উত্তর</a:t>
            </a:r>
            <a:r>
              <a:rPr lang="en-US" dirty="0" smtClean="0">
                <a:solidFill>
                  <a:srgbClr val="7030A0"/>
                </a:solidFill>
                <a:latin typeface="NikoshBAN" pitchFamily="2" charset="0"/>
                <a:cs typeface="NikoshBAN" pitchFamily="2" charset="0"/>
              </a:rPr>
              <a:t>)</a:t>
            </a:r>
          </a:p>
          <a:p>
            <a:r>
              <a:rPr lang="en-US" dirty="0" smtClean="0">
                <a:latin typeface="NikoshBAN" pitchFamily="2" charset="0"/>
                <a:cs typeface="NikoshBAN" pitchFamily="2" charset="0"/>
              </a:rPr>
              <a:t>(</a:t>
            </a:r>
            <a:r>
              <a:rPr lang="en-US" dirty="0" smtClean="0">
                <a:solidFill>
                  <a:srgbClr val="00B0F0"/>
                </a:solidFill>
                <a:latin typeface="NikoshBAN" pitchFamily="2" charset="0"/>
                <a:cs typeface="NikoshBAN" pitchFamily="2" charset="0"/>
              </a:rPr>
              <a:t>খ)</a:t>
            </a:r>
            <a:r>
              <a:rPr lang="en-US" dirty="0" err="1" smtClean="0">
                <a:solidFill>
                  <a:srgbClr val="00B0F0"/>
                </a:solidFill>
                <a:latin typeface="NikoshBAN" pitchFamily="2" charset="0"/>
                <a:cs typeface="NikoshBAN" pitchFamily="2" charset="0"/>
              </a:rPr>
              <a:t>সমাধানঃ</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প্রথম</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ক্ষেত্রে</a:t>
            </a:r>
            <a:r>
              <a:rPr lang="en-US" dirty="0" smtClean="0">
                <a:solidFill>
                  <a:srgbClr val="00B0F0"/>
                </a:solidFill>
                <a:latin typeface="NikoshBAN" pitchFamily="2" charset="0"/>
                <a:cs typeface="NikoshBAN" pitchFamily="2" charset="0"/>
              </a:rPr>
              <a:t> ১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ক্রয়মূল্য</a:t>
            </a:r>
            <a:r>
              <a:rPr lang="en-US" dirty="0" smtClean="0">
                <a:solidFill>
                  <a:srgbClr val="00B0F0"/>
                </a:solidFill>
                <a:latin typeface="NikoshBAN" pitchFamily="2" charset="0"/>
                <a:cs typeface="NikoshBAN" pitchFamily="2" charset="0"/>
              </a:rPr>
              <a:t> ৩ </a:t>
            </a:r>
            <a:r>
              <a:rPr lang="en-US" dirty="0" err="1" smtClean="0">
                <a:solidFill>
                  <a:srgbClr val="00B0F0"/>
                </a:solidFill>
                <a:latin typeface="NikoshBAN" pitchFamily="2" charset="0"/>
                <a:cs typeface="NikoshBAN" pitchFamily="2" charset="0"/>
              </a:rPr>
              <a:t>টাকা</a:t>
            </a:r>
            <a:endParaRPr lang="en-US" dirty="0" smtClean="0">
              <a:solidFill>
                <a:srgbClr val="00B0F0"/>
              </a:solidFill>
              <a:latin typeface="NikoshBAN" pitchFamily="2" charset="0"/>
              <a:cs typeface="NikoshBAN" pitchFamily="2" charset="0"/>
            </a:endParaRPr>
          </a:p>
          <a:p>
            <a:r>
              <a:rPr lang="en-US" dirty="0" err="1" smtClean="0">
                <a:solidFill>
                  <a:srgbClr val="00B0F0"/>
                </a:solidFill>
                <a:latin typeface="NikoshBAN" pitchFamily="2" charset="0"/>
                <a:cs typeface="NikoshBAN" pitchFamily="2" charset="0"/>
              </a:rPr>
              <a:t>দ্বিতীয়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ক্ষেত্রে</a:t>
            </a:r>
            <a:r>
              <a:rPr lang="en-US" dirty="0" smtClean="0">
                <a:solidFill>
                  <a:srgbClr val="00B0F0"/>
                </a:solidFill>
                <a:latin typeface="NikoshBAN" pitchFamily="2" charset="0"/>
                <a:cs typeface="NikoshBAN" pitchFamily="2" charset="0"/>
              </a:rPr>
              <a:t> ১৮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ক্রয়মুল্য৩৬ </a:t>
            </a:r>
            <a:r>
              <a:rPr lang="en-US" dirty="0" err="1" smtClean="0">
                <a:solidFill>
                  <a:srgbClr val="00B0F0"/>
                </a:solidFill>
                <a:latin typeface="NikoshBAN" pitchFamily="2" charset="0"/>
                <a:cs typeface="NikoshBAN" pitchFamily="2" charset="0"/>
              </a:rPr>
              <a:t>টাকা</a:t>
            </a:r>
            <a:endParaRPr lang="en-US" dirty="0" smtClean="0">
              <a:solidFill>
                <a:srgbClr val="00B0F0"/>
              </a:solidFill>
              <a:latin typeface="NikoshBAN" pitchFamily="2" charset="0"/>
              <a:cs typeface="NikoshBAN" pitchFamily="2" charset="0"/>
            </a:endParaRPr>
          </a:p>
          <a:p>
            <a:r>
              <a:rPr lang="en-US" dirty="0" smtClean="0">
                <a:solidFill>
                  <a:srgbClr val="00B0F0"/>
                </a:solidFill>
                <a:latin typeface="NikoshBAN" pitchFamily="2" charset="0"/>
                <a:cs typeface="NikoshBAN" pitchFamily="2" charset="0"/>
              </a:rPr>
              <a:t>                   ১     ,,       ,,      ৩৬/১৮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=২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smtClean="0">
                <a:solidFill>
                  <a:srgbClr val="00B0F0"/>
                </a:solidFill>
                <a:latin typeface="NikoshBAN" pitchFamily="2" charset="0"/>
                <a:cs typeface="NikoshBAN" pitchFamily="2" charset="0"/>
              </a:rPr>
              <a:t>(১+১) </a:t>
            </a:r>
            <a:r>
              <a:rPr lang="en-US" dirty="0" err="1" smtClean="0">
                <a:solidFill>
                  <a:srgbClr val="00B0F0"/>
                </a:solidFill>
                <a:latin typeface="NikoshBAN" pitchFamily="2" charset="0"/>
                <a:cs typeface="NikoshBAN" pitchFamily="2" charset="0"/>
              </a:rPr>
              <a:t>বা</a:t>
            </a:r>
            <a:r>
              <a:rPr lang="en-US" dirty="0" smtClean="0">
                <a:solidFill>
                  <a:srgbClr val="00B0F0"/>
                </a:solidFill>
                <a:latin typeface="NikoshBAN" pitchFamily="2" charset="0"/>
                <a:cs typeface="NikoshBAN" pitchFamily="2" charset="0"/>
              </a:rPr>
              <a:t> ২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ক্রয়মূল্য</a:t>
            </a:r>
            <a:r>
              <a:rPr lang="en-US" dirty="0" smtClean="0">
                <a:solidFill>
                  <a:srgbClr val="00B0F0"/>
                </a:solidFill>
                <a:latin typeface="NikoshBAN" pitchFamily="2" charset="0"/>
                <a:cs typeface="NikoshBAN" pitchFamily="2" charset="0"/>
              </a:rPr>
              <a:t>     (৩+২)</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=৫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smtClean="0">
                <a:solidFill>
                  <a:srgbClr val="00B0F0"/>
                </a:solidFill>
                <a:latin typeface="NikoshBAN" pitchFamily="2" charset="0"/>
                <a:cs typeface="NikoshBAN" pitchFamily="2" charset="0"/>
              </a:rPr>
              <a:t>               ১    ,,        ,,      ৫/২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=২.৫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err="1" smtClean="0">
                <a:solidFill>
                  <a:srgbClr val="00B0F0"/>
                </a:solidFill>
                <a:latin typeface="NikoshBAN" pitchFamily="2" charset="0"/>
                <a:cs typeface="NikoshBAN" pitchFamily="2" charset="0"/>
              </a:rPr>
              <a:t>আবার</a:t>
            </a:r>
            <a:r>
              <a:rPr lang="en-US" dirty="0" smtClean="0">
                <a:solidFill>
                  <a:srgbClr val="00B0F0"/>
                </a:solidFill>
                <a:latin typeface="NikoshBAN" pitchFamily="2" charset="0"/>
                <a:cs typeface="NikoshBAN" pitchFamily="2" charset="0"/>
              </a:rPr>
              <a:t> ১৫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বিক্রয়মূল্য</a:t>
            </a:r>
            <a:r>
              <a:rPr lang="en-US" dirty="0" smtClean="0">
                <a:solidFill>
                  <a:srgbClr val="00B0F0"/>
                </a:solidFill>
                <a:latin typeface="NikoshBAN" pitchFamily="2" charset="0"/>
                <a:cs typeface="NikoshBAN" pitchFamily="2" charset="0"/>
              </a:rPr>
              <a:t> ৩৬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smtClean="0">
                <a:solidFill>
                  <a:srgbClr val="00B0F0"/>
                </a:solidFill>
                <a:latin typeface="NikoshBAN" pitchFamily="2" charset="0"/>
                <a:cs typeface="NikoshBAN" pitchFamily="2" charset="0"/>
              </a:rPr>
              <a:t>          ১     ,,       ,,          ৩৬/১৫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=২.৪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p>
          <a:p>
            <a:r>
              <a:rPr lang="en-US" dirty="0" err="1" smtClean="0">
                <a:solidFill>
                  <a:srgbClr val="00B0F0"/>
                </a:solidFill>
                <a:latin typeface="NikoshBAN" pitchFamily="2" charset="0"/>
                <a:cs typeface="NikoshBAN" pitchFamily="2" charset="0"/>
              </a:rPr>
              <a:t>যেহেতু</a:t>
            </a:r>
            <a:r>
              <a:rPr lang="en-US" dirty="0" smtClean="0">
                <a:solidFill>
                  <a:srgbClr val="00B0F0"/>
                </a:solidFill>
                <a:latin typeface="NikoshBAN" pitchFamily="2" charset="0"/>
                <a:cs typeface="NikoshBAN" pitchFamily="2" charset="0"/>
              </a:rPr>
              <a:t> ১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ক্রয়মূল্য</a:t>
            </a:r>
            <a:r>
              <a:rPr lang="en-US" dirty="0" smtClean="0">
                <a:solidFill>
                  <a:srgbClr val="00B0F0"/>
                </a:solidFill>
                <a:latin typeface="NikoshBAN" pitchFamily="2" charset="0"/>
                <a:cs typeface="NikoshBAN" pitchFamily="2" charset="0"/>
              </a:rPr>
              <a:t> &gt; ১ </a:t>
            </a:r>
            <a:r>
              <a:rPr lang="en-US" dirty="0" err="1" smtClean="0">
                <a:solidFill>
                  <a:srgbClr val="00B0F0"/>
                </a:solidFill>
                <a:latin typeface="NikoshBAN" pitchFamily="2" charset="0"/>
                <a:cs typeface="NikoshBAN" pitchFamily="2" charset="0"/>
              </a:rPr>
              <a:t>টির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বিক্রয়মূল্য</a:t>
            </a:r>
            <a:r>
              <a:rPr lang="en-US" dirty="0" smtClean="0">
                <a:solidFill>
                  <a:srgbClr val="00B0F0"/>
                </a:solidFill>
                <a:latin typeface="NikoshBAN" pitchFamily="2" charset="0"/>
                <a:cs typeface="NikoshBAN" pitchFamily="2" charset="0"/>
              </a:rPr>
              <a:t> । </a:t>
            </a:r>
          </a:p>
          <a:p>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সেহেতু</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ক্ষতি</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হবে</a:t>
            </a:r>
            <a:r>
              <a:rPr lang="en-US" dirty="0" smtClean="0">
                <a:solidFill>
                  <a:srgbClr val="00B0F0"/>
                </a:solidFill>
                <a:latin typeface="NikoshBAN" pitchFamily="2" charset="0"/>
                <a:cs typeface="NikoshBAN" pitchFamily="2" charset="0"/>
              </a:rPr>
              <a:t> । </a:t>
            </a:r>
            <a:r>
              <a:rPr lang="en-US" dirty="0" err="1" smtClean="0">
                <a:solidFill>
                  <a:srgbClr val="00B0F0"/>
                </a:solidFill>
                <a:latin typeface="NikoshBAN" pitchFamily="2" charset="0"/>
                <a:cs typeface="NikoshBAN" pitchFamily="2" charset="0"/>
              </a:rPr>
              <a:t>সুতরাং</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ক্ষতি</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r>
              <a:rPr lang="en-US" dirty="0" smtClean="0">
                <a:solidFill>
                  <a:srgbClr val="00B0F0"/>
                </a:solidFill>
                <a:latin typeface="NikoshBAN" pitchFamily="2" charset="0"/>
                <a:cs typeface="NikoshBAN" pitchFamily="2" charset="0"/>
              </a:rPr>
              <a:t> – </a:t>
            </a:r>
            <a:r>
              <a:rPr lang="en-US" dirty="0" err="1" smtClean="0">
                <a:solidFill>
                  <a:srgbClr val="00B0F0"/>
                </a:solidFill>
                <a:latin typeface="NikoshBAN" pitchFamily="2" charset="0"/>
                <a:cs typeface="NikoshBAN" pitchFamily="2" charset="0"/>
              </a:rPr>
              <a:t>বিক্রয়</a:t>
            </a:r>
            <a:r>
              <a:rPr lang="en-US" dirty="0" smtClean="0">
                <a:solidFill>
                  <a:srgbClr val="00B0F0"/>
                </a:solidFill>
                <a:latin typeface="NikoshBAN" pitchFamily="2" charset="0"/>
                <a:cs typeface="NikoshBAN" pitchFamily="2" charset="0"/>
              </a:rPr>
              <a:t> </a:t>
            </a:r>
            <a:r>
              <a:rPr lang="en-US" dirty="0" err="1" smtClean="0">
                <a:solidFill>
                  <a:srgbClr val="00B0F0"/>
                </a:solidFill>
                <a:latin typeface="NikoshBAN" pitchFamily="2" charset="0"/>
                <a:cs typeface="NikoshBAN" pitchFamily="2" charset="0"/>
              </a:rPr>
              <a:t>মুল্য</a:t>
            </a:r>
            <a:endParaRPr lang="en-US" dirty="0" smtClean="0">
              <a:solidFill>
                <a:srgbClr val="00B0F0"/>
              </a:solidFill>
              <a:latin typeface="NikoshBAN" pitchFamily="2" charset="0"/>
              <a:cs typeface="NikoshBAN" pitchFamily="2" charset="0"/>
            </a:endParaRPr>
          </a:p>
          <a:p>
            <a:r>
              <a:rPr lang="bn-IN" dirty="0" smtClean="0">
                <a:solidFill>
                  <a:srgbClr val="00B0F0"/>
                </a:solidFill>
                <a:latin typeface="NikoshBAN" pitchFamily="2" charset="0"/>
                <a:cs typeface="NikoshBAN" pitchFamily="2" charset="0"/>
              </a:rPr>
              <a:t>		</a:t>
            </a:r>
            <a:r>
              <a:rPr lang="en-US" dirty="0" smtClean="0">
                <a:solidFill>
                  <a:srgbClr val="00B0F0"/>
                </a:solidFill>
                <a:latin typeface="NikoshBAN" pitchFamily="2" charset="0"/>
                <a:cs typeface="NikoshBAN" pitchFamily="2" charset="0"/>
              </a:rPr>
              <a:t>=(২.৫-২.৪)</a:t>
            </a:r>
            <a:r>
              <a:rPr lang="en-US" dirty="0" err="1" smtClean="0">
                <a:solidFill>
                  <a:srgbClr val="00B0F0"/>
                </a:solidFill>
                <a:latin typeface="NikoshBAN" pitchFamily="2" charset="0"/>
                <a:cs typeface="NikoshBAN" pitchFamily="2" charset="0"/>
              </a:rPr>
              <a:t>তাকা</a:t>
            </a:r>
            <a:endParaRPr lang="bn-IN" dirty="0" smtClean="0">
              <a:solidFill>
                <a:srgbClr val="00B0F0"/>
              </a:solidFill>
              <a:latin typeface="NikoshBAN" pitchFamily="2" charset="0"/>
              <a:cs typeface="NikoshBAN" pitchFamily="2" charset="0"/>
            </a:endParaRPr>
          </a:p>
          <a:p>
            <a:r>
              <a:rPr lang="bn-IN" dirty="0" smtClean="0">
                <a:solidFill>
                  <a:srgbClr val="00B0F0"/>
                </a:solidFill>
                <a:latin typeface="NikoshBAN" pitchFamily="2" charset="0"/>
                <a:cs typeface="NikoshBAN" pitchFamily="2" charset="0"/>
              </a:rPr>
              <a:t>                                     </a:t>
            </a:r>
            <a:r>
              <a:rPr lang="en-US" dirty="0" smtClean="0">
                <a:solidFill>
                  <a:srgbClr val="00B0F0"/>
                </a:solidFill>
                <a:latin typeface="NikoshBAN" pitchFamily="2" charset="0"/>
                <a:cs typeface="NikoshBAN" pitchFamily="2" charset="0"/>
              </a:rPr>
              <a:t>=০.১ </a:t>
            </a:r>
            <a:r>
              <a:rPr lang="en-US" dirty="0" err="1" smtClean="0">
                <a:solidFill>
                  <a:srgbClr val="00B0F0"/>
                </a:solidFill>
                <a:latin typeface="NikoshBAN" pitchFamily="2" charset="0"/>
                <a:cs typeface="NikoshBAN" pitchFamily="2" charset="0"/>
              </a:rPr>
              <a:t>টাকা</a:t>
            </a:r>
            <a:r>
              <a:rPr lang="en-US" dirty="0" smtClean="0">
                <a:solidFill>
                  <a:srgbClr val="00B0F0"/>
                </a:solidFill>
                <a:latin typeface="NikoshBAN" pitchFamily="2" charset="0"/>
                <a:cs typeface="NikoshBAN" pitchFamily="2" charset="0"/>
              </a:rPr>
              <a:t> </a:t>
            </a:r>
            <a:r>
              <a:rPr lang="en-US" sz="2000" dirty="0" smtClean="0">
                <a:solidFill>
                  <a:srgbClr val="00B0F0"/>
                </a:solidFill>
                <a:latin typeface="NikoshBAN" pitchFamily="2" charset="0"/>
                <a:cs typeface="NikoshBAN" pitchFamily="2" charset="0"/>
              </a:rPr>
              <a:t>             </a:t>
            </a:r>
          </a:p>
          <a:p>
            <a:endParaRPr lang="en-US" sz="2000" dirty="0">
              <a:latin typeface="NikoshBAN" pitchFamily="2" charset="0"/>
              <a:cs typeface="NikoshBAN" pitchFamily="2" charset="0"/>
            </a:endParaRPr>
          </a:p>
        </p:txBody>
      </p:sp>
      <p:sp>
        <p:nvSpPr>
          <p:cNvPr id="4" name="TextBox 3"/>
          <p:cNvSpPr txBox="1"/>
          <p:nvPr/>
        </p:nvSpPr>
        <p:spPr>
          <a:xfrm>
            <a:off x="4572000" y="1524000"/>
            <a:ext cx="4572000" cy="3693319"/>
          </a:xfrm>
          <a:prstGeom prst="rect">
            <a:avLst/>
          </a:prstGeom>
          <a:noFill/>
        </p:spPr>
        <p:txBody>
          <a:bodyPr wrap="square" rtlCol="0">
            <a:spAutoFit/>
          </a:bodyPr>
          <a:lstStyle/>
          <a:p>
            <a:r>
              <a:rPr lang="bn-IN" dirty="0" smtClean="0">
                <a:solidFill>
                  <a:srgbClr val="002060"/>
                </a:solidFill>
                <a:latin typeface="NikoshBAN" pitchFamily="2" charset="0"/>
                <a:cs typeface="NikoshBAN" pitchFamily="2" charset="0"/>
              </a:rPr>
              <a:t>শতকরা ক্ষতি=</a:t>
            </a:r>
            <a:r>
              <a:rPr lang="en-US" dirty="0" smtClean="0">
                <a:solidFill>
                  <a:srgbClr val="002060"/>
                </a:solidFill>
                <a:latin typeface="NikoshBAN" pitchFamily="2" charset="0"/>
                <a:cs typeface="NikoshBAN" pitchFamily="2" charset="0"/>
              </a:rPr>
              <a:t>(</a:t>
            </a:r>
            <a:r>
              <a:rPr lang="bn-IN" dirty="0" smtClean="0">
                <a:solidFill>
                  <a:srgbClr val="002060"/>
                </a:solidFill>
                <a:latin typeface="NikoshBAN" pitchFamily="2" charset="0"/>
                <a:cs typeface="NikoshBAN" pitchFamily="2" charset="0"/>
              </a:rPr>
              <a:t>০.১</a:t>
            </a:r>
            <a:r>
              <a:rPr lang="en-US" dirty="0" smtClean="0">
                <a:solidFill>
                  <a:srgbClr val="002060"/>
                </a:solidFill>
                <a:latin typeface="NikoshBAN" pitchFamily="2" charset="0"/>
                <a:cs typeface="NikoshBAN" pitchFamily="2" charset="0"/>
              </a:rPr>
              <a:t>x100)/2.5 </a:t>
            </a:r>
            <a:r>
              <a:rPr lang="en-US" dirty="0" err="1" smtClean="0">
                <a:solidFill>
                  <a:srgbClr val="002060"/>
                </a:solidFill>
                <a:latin typeface="NikoshBAN" pitchFamily="2" charset="0"/>
                <a:cs typeface="NikoshBAN" pitchFamily="2" charset="0"/>
              </a:rPr>
              <a:t>টাকা</a:t>
            </a:r>
            <a:r>
              <a:rPr lang="en-US" dirty="0" smtClean="0">
                <a:solidFill>
                  <a:srgbClr val="002060"/>
                </a:solidFill>
                <a:latin typeface="NikoshBAN" pitchFamily="2" charset="0"/>
                <a:cs typeface="NikoshBAN" pitchFamily="2" charset="0"/>
              </a:rPr>
              <a:t>=৪ </a:t>
            </a:r>
            <a:r>
              <a:rPr lang="en-US" dirty="0" err="1" smtClean="0">
                <a:solidFill>
                  <a:srgbClr val="002060"/>
                </a:solidFill>
                <a:latin typeface="NikoshBAN" pitchFamily="2" charset="0"/>
                <a:cs typeface="NikoshBAN" pitchFamily="2" charset="0"/>
              </a:rPr>
              <a:t>টাকা</a:t>
            </a:r>
            <a:endParaRPr lang="en-US" dirty="0" smtClean="0">
              <a:solidFill>
                <a:srgbClr val="002060"/>
              </a:solidFill>
              <a:latin typeface="NikoshBAN" pitchFamily="2" charset="0"/>
              <a:cs typeface="NikoshBAN" pitchFamily="2" charset="0"/>
            </a:endParaRPr>
          </a:p>
          <a:p>
            <a:r>
              <a:rPr lang="en-US" dirty="0" smtClean="0">
                <a:solidFill>
                  <a:srgbClr val="002060"/>
                </a:solidFill>
                <a:latin typeface="NikoshBAN" pitchFamily="2" charset="0"/>
                <a:cs typeface="NikoshBAN" pitchFamily="2" charset="0"/>
              </a:rPr>
              <a:t> </a:t>
            </a:r>
            <a:r>
              <a:rPr lang="en-US" dirty="0" err="1" smtClean="0">
                <a:solidFill>
                  <a:srgbClr val="002060"/>
                </a:solidFill>
                <a:latin typeface="NikoshBAN" pitchFamily="2" charset="0"/>
                <a:cs typeface="NikoshBAN" pitchFamily="2" charset="0"/>
              </a:rPr>
              <a:t>উত্তরঃ</a:t>
            </a:r>
            <a:r>
              <a:rPr lang="en-US" dirty="0" smtClean="0">
                <a:solidFill>
                  <a:srgbClr val="002060"/>
                </a:solidFill>
                <a:latin typeface="NikoshBAN" pitchFamily="2" charset="0"/>
                <a:cs typeface="NikoshBAN" pitchFamily="2" charset="0"/>
              </a:rPr>
              <a:t> </a:t>
            </a:r>
            <a:r>
              <a:rPr lang="en-US" dirty="0" err="1" smtClean="0">
                <a:solidFill>
                  <a:srgbClr val="002060"/>
                </a:solidFill>
                <a:latin typeface="NikoshBAN" pitchFamily="2" charset="0"/>
                <a:cs typeface="NikoshBAN" pitchFamily="2" charset="0"/>
              </a:rPr>
              <a:t>ক্ষতি</a:t>
            </a:r>
            <a:r>
              <a:rPr lang="en-US" dirty="0" smtClean="0">
                <a:solidFill>
                  <a:srgbClr val="002060"/>
                </a:solidFill>
                <a:latin typeface="NikoshBAN" pitchFamily="2" charset="0"/>
                <a:cs typeface="NikoshBAN" pitchFamily="2" charset="0"/>
              </a:rPr>
              <a:t> ৪% </a:t>
            </a:r>
          </a:p>
          <a:p>
            <a:r>
              <a:rPr lang="en-US" dirty="0" smtClean="0">
                <a:solidFill>
                  <a:srgbClr val="92D050"/>
                </a:solidFill>
                <a:latin typeface="NikoshBAN" pitchFamily="2" charset="0"/>
                <a:cs typeface="NikoshBAN" pitchFamily="2" charset="0"/>
              </a:rPr>
              <a:t>(গ) </a:t>
            </a:r>
          </a:p>
          <a:p>
            <a:r>
              <a:rPr lang="en-US" dirty="0" smtClean="0">
                <a:solidFill>
                  <a:srgbClr val="92D050"/>
                </a:solidFill>
                <a:latin typeface="NikoshBAN" pitchFamily="2" charset="0"/>
                <a:cs typeface="NikoshBAN" pitchFamily="2" charset="0"/>
              </a:rPr>
              <a:t>২৫% </a:t>
            </a:r>
            <a:r>
              <a:rPr lang="en-US" dirty="0" err="1" smtClean="0">
                <a:solidFill>
                  <a:srgbClr val="92D050"/>
                </a:solidFill>
                <a:latin typeface="NikoshBAN" pitchFamily="2" charset="0"/>
                <a:cs typeface="NikoshBAN" pitchFamily="2" charset="0"/>
              </a:rPr>
              <a:t>লাভে</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বিক্রয়মূল্য</a:t>
            </a:r>
            <a:r>
              <a:rPr lang="en-US" dirty="0" smtClean="0">
                <a:solidFill>
                  <a:srgbClr val="92D050"/>
                </a:solidFill>
                <a:latin typeface="NikoshBAN" pitchFamily="2" charset="0"/>
                <a:cs typeface="NikoshBAN" pitchFamily="2" charset="0"/>
              </a:rPr>
              <a:t> (১০০+২৫)</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=১২৫ </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 </a:t>
            </a:r>
          </a:p>
          <a:p>
            <a:r>
              <a:rPr lang="en-US" dirty="0" smtClean="0">
                <a:solidFill>
                  <a:srgbClr val="92D050"/>
                </a:solidFill>
                <a:latin typeface="NikoshBAN" pitchFamily="2" charset="0"/>
                <a:cs typeface="NikoshBAN" pitchFamily="2" charset="0"/>
              </a:rPr>
              <a:t>১০০ </a:t>
            </a:r>
            <a:r>
              <a:rPr lang="en-US" dirty="0" err="1" smtClean="0">
                <a:solidFill>
                  <a:srgbClr val="92D050"/>
                </a:solidFill>
                <a:latin typeface="NikoshBAN" pitchFamily="2" charset="0"/>
                <a:cs typeface="NikoshBAN" pitchFamily="2" charset="0"/>
              </a:rPr>
              <a:t>টাকার</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কলা</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বিক্রয়</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করতে</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হবে</a:t>
            </a:r>
            <a:r>
              <a:rPr lang="en-US" dirty="0" smtClean="0">
                <a:solidFill>
                  <a:srgbClr val="92D050"/>
                </a:solidFill>
                <a:latin typeface="NikoshBAN" pitchFamily="2" charset="0"/>
                <a:cs typeface="NikoshBAN" pitchFamily="2" charset="0"/>
              </a:rPr>
              <a:t> ১২৫ </a:t>
            </a:r>
            <a:r>
              <a:rPr lang="en-US" dirty="0" err="1" smtClean="0">
                <a:solidFill>
                  <a:srgbClr val="92D050"/>
                </a:solidFill>
                <a:latin typeface="NikoshBAN" pitchFamily="2" charset="0"/>
                <a:cs typeface="NikoshBAN" pitchFamily="2" charset="0"/>
              </a:rPr>
              <a:t>টাকায়</a:t>
            </a:r>
            <a:r>
              <a:rPr lang="en-US" dirty="0" smtClean="0">
                <a:solidFill>
                  <a:srgbClr val="92D050"/>
                </a:solidFill>
                <a:latin typeface="NikoshBAN" pitchFamily="2" charset="0"/>
                <a:cs typeface="NikoshBAN" pitchFamily="2" charset="0"/>
              </a:rPr>
              <a:t> </a:t>
            </a:r>
          </a:p>
          <a:p>
            <a:r>
              <a:rPr lang="en-US" dirty="0" smtClean="0">
                <a:solidFill>
                  <a:srgbClr val="92D050"/>
                </a:solidFill>
                <a:latin typeface="NikoshBAN" pitchFamily="2" charset="0"/>
                <a:cs typeface="NikoshBAN" pitchFamily="2" charset="0"/>
              </a:rPr>
              <a:t> ১          ,,       ,,     ,,      ,,    (১২৫/১০০) </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 </a:t>
            </a:r>
          </a:p>
          <a:p>
            <a:r>
              <a:rPr lang="en-US" dirty="0" smtClean="0">
                <a:solidFill>
                  <a:srgbClr val="92D050"/>
                </a:solidFill>
                <a:latin typeface="NikoshBAN" pitchFamily="2" charset="0"/>
                <a:cs typeface="NikoshBAN" pitchFamily="2" charset="0"/>
              </a:rPr>
              <a:t>  ৫           ,,        ,,    ,,      ,,   (১২৫x5)/100টাকা=৬.২৫ </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 </a:t>
            </a:r>
          </a:p>
          <a:p>
            <a:r>
              <a:rPr lang="en-US" dirty="0" err="1" smtClean="0">
                <a:solidFill>
                  <a:srgbClr val="92D050"/>
                </a:solidFill>
                <a:latin typeface="NikoshBAN" pitchFamily="2" charset="0"/>
                <a:cs typeface="NikoshBAN" pitchFamily="2" charset="0"/>
              </a:rPr>
              <a:t>আমরা</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জানি</a:t>
            </a:r>
            <a:r>
              <a:rPr lang="en-US" dirty="0" smtClean="0">
                <a:solidFill>
                  <a:srgbClr val="92D050"/>
                </a:solidFill>
                <a:latin typeface="NikoshBAN" pitchFamily="2" charset="0"/>
                <a:cs typeface="NikoshBAN" pitchFamily="2" charset="0"/>
              </a:rPr>
              <a:t>, ১ </a:t>
            </a:r>
            <a:r>
              <a:rPr lang="en-US" dirty="0" err="1" smtClean="0">
                <a:solidFill>
                  <a:srgbClr val="92D050"/>
                </a:solidFill>
                <a:latin typeface="NikoshBAN" pitchFamily="2" charset="0"/>
                <a:cs typeface="NikoshBAN" pitchFamily="2" charset="0"/>
              </a:rPr>
              <a:t>হালি</a:t>
            </a:r>
            <a:r>
              <a:rPr lang="en-US" dirty="0" smtClean="0">
                <a:solidFill>
                  <a:srgbClr val="92D050"/>
                </a:solidFill>
                <a:latin typeface="NikoshBAN" pitchFamily="2" charset="0"/>
                <a:cs typeface="NikoshBAN" pitchFamily="2" charset="0"/>
              </a:rPr>
              <a:t>=৪ </a:t>
            </a:r>
            <a:r>
              <a:rPr lang="en-US" dirty="0" err="1" smtClean="0">
                <a:solidFill>
                  <a:srgbClr val="92D050"/>
                </a:solidFill>
                <a:latin typeface="NikoshBAN" pitchFamily="2" charset="0"/>
                <a:cs typeface="NikoshBAN" pitchFamily="2" charset="0"/>
              </a:rPr>
              <a:t>টি</a:t>
            </a:r>
            <a:r>
              <a:rPr lang="en-US" dirty="0" smtClean="0">
                <a:solidFill>
                  <a:srgbClr val="92D050"/>
                </a:solidFill>
                <a:latin typeface="NikoshBAN" pitchFamily="2" charset="0"/>
                <a:cs typeface="NikoshBAN" pitchFamily="2" charset="0"/>
              </a:rPr>
              <a:t> </a:t>
            </a:r>
          </a:p>
          <a:p>
            <a:r>
              <a:rPr lang="en-US" dirty="0" smtClean="0">
                <a:solidFill>
                  <a:srgbClr val="92D050"/>
                </a:solidFill>
                <a:latin typeface="NikoshBAN" pitchFamily="2" charset="0"/>
                <a:cs typeface="NikoshBAN" pitchFamily="2" charset="0"/>
              </a:rPr>
              <a:t>২ </a:t>
            </a:r>
            <a:r>
              <a:rPr lang="en-US" dirty="0" err="1" smtClean="0">
                <a:solidFill>
                  <a:srgbClr val="92D050"/>
                </a:solidFill>
                <a:latin typeface="NikoshBAN" pitchFamily="2" charset="0"/>
                <a:cs typeface="NikoshBAN" pitchFamily="2" charset="0"/>
              </a:rPr>
              <a:t>টি</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কলা</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বিক্রয়</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করতে</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হবে</a:t>
            </a:r>
            <a:r>
              <a:rPr lang="en-US" dirty="0" smtClean="0">
                <a:solidFill>
                  <a:srgbClr val="92D050"/>
                </a:solidFill>
                <a:latin typeface="NikoshBAN" pitchFamily="2" charset="0"/>
                <a:cs typeface="NikoshBAN" pitchFamily="2" charset="0"/>
              </a:rPr>
              <a:t> ৬.২৫ </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  </a:t>
            </a:r>
          </a:p>
          <a:p>
            <a:pPr marL="342900" indent="-342900"/>
            <a:r>
              <a:rPr lang="bn-IN" dirty="0" smtClean="0">
                <a:solidFill>
                  <a:srgbClr val="92D050"/>
                </a:solidFill>
                <a:latin typeface="NikoshBAN" pitchFamily="2" charset="0"/>
                <a:cs typeface="NikoshBAN" pitchFamily="2" charset="0"/>
              </a:rPr>
              <a:t>১ </a:t>
            </a:r>
            <a:r>
              <a:rPr lang="en-US" dirty="0" smtClean="0">
                <a:solidFill>
                  <a:srgbClr val="92D050"/>
                </a:solidFill>
                <a:latin typeface="NikoshBAN" pitchFamily="2" charset="0"/>
                <a:cs typeface="NikoshBAN" pitchFamily="2" charset="0"/>
              </a:rPr>
              <a:t>,</a:t>
            </a:r>
            <a:r>
              <a:rPr lang="bn-IN" dirty="0" smtClean="0">
                <a:solidFill>
                  <a:srgbClr val="92D050"/>
                </a:solidFill>
                <a:latin typeface="NikoshBAN" pitchFamily="2" charset="0"/>
                <a:cs typeface="NikoshBAN" pitchFamily="2" charset="0"/>
              </a:rPr>
              <a:t>, </a:t>
            </a:r>
            <a:r>
              <a:rPr lang="en-US" dirty="0" smtClean="0">
                <a:solidFill>
                  <a:srgbClr val="92D050"/>
                </a:solidFill>
                <a:latin typeface="NikoshBAN" pitchFamily="2" charset="0"/>
                <a:cs typeface="NikoshBAN" pitchFamily="2" charset="0"/>
              </a:rPr>
              <a:t>         ,</a:t>
            </a:r>
            <a:r>
              <a:rPr lang="bn-IN" dirty="0" smtClean="0">
                <a:solidFill>
                  <a:srgbClr val="92D050"/>
                </a:solidFill>
                <a:latin typeface="NikoshBAN" pitchFamily="2" charset="0"/>
                <a:cs typeface="NikoshBAN" pitchFamily="2" charset="0"/>
              </a:rPr>
              <a:t>,</a:t>
            </a:r>
            <a:r>
              <a:rPr lang="en-US" dirty="0" smtClean="0">
                <a:solidFill>
                  <a:srgbClr val="92D050"/>
                </a:solidFill>
                <a:latin typeface="NikoshBAN" pitchFamily="2" charset="0"/>
                <a:cs typeface="NikoshBAN" pitchFamily="2" charset="0"/>
              </a:rPr>
              <a:t>       ,</a:t>
            </a:r>
            <a:r>
              <a:rPr lang="bn-IN" dirty="0" smtClean="0">
                <a:solidFill>
                  <a:srgbClr val="92D050"/>
                </a:solidFill>
                <a:latin typeface="NikoshBAN" pitchFamily="2" charset="0"/>
                <a:cs typeface="NikoshBAN" pitchFamily="2" charset="0"/>
              </a:rPr>
              <a:t>, </a:t>
            </a:r>
            <a:r>
              <a:rPr lang="en-US" dirty="0" smtClean="0">
                <a:solidFill>
                  <a:srgbClr val="92D050"/>
                </a:solidFill>
                <a:latin typeface="NikoshBAN" pitchFamily="2" charset="0"/>
                <a:cs typeface="NikoshBAN" pitchFamily="2" charset="0"/>
              </a:rPr>
              <a:t>     ৬.২৫/২   , , </a:t>
            </a:r>
          </a:p>
          <a:p>
            <a:pPr marL="342900" indent="-342900"/>
            <a:r>
              <a:rPr lang="en-US" dirty="0" smtClean="0">
                <a:solidFill>
                  <a:srgbClr val="92D050"/>
                </a:solidFill>
                <a:latin typeface="NikoshBAN" pitchFamily="2" charset="0"/>
                <a:cs typeface="NikoshBAN" pitchFamily="2" charset="0"/>
              </a:rPr>
              <a:t>৪      ,,           ,,         ,,       (৬.২৫ x4)/2=12.5 </a:t>
            </a:r>
            <a:r>
              <a:rPr lang="en-US" dirty="0" err="1" smtClean="0">
                <a:solidFill>
                  <a:srgbClr val="92D050"/>
                </a:solidFill>
                <a:latin typeface="NikoshBAN" pitchFamily="2" charset="0"/>
                <a:cs typeface="NikoshBAN" pitchFamily="2" charset="0"/>
              </a:rPr>
              <a:t>টাকা</a:t>
            </a:r>
            <a:r>
              <a:rPr lang="en-US" dirty="0" smtClean="0">
                <a:solidFill>
                  <a:srgbClr val="92D050"/>
                </a:solidFill>
                <a:latin typeface="NikoshBAN" pitchFamily="2" charset="0"/>
                <a:cs typeface="NikoshBAN" pitchFamily="2" charset="0"/>
              </a:rPr>
              <a:t> (</a:t>
            </a:r>
            <a:r>
              <a:rPr lang="en-US" dirty="0" err="1" smtClean="0">
                <a:solidFill>
                  <a:srgbClr val="92D050"/>
                </a:solidFill>
                <a:latin typeface="NikoshBAN" pitchFamily="2" charset="0"/>
                <a:cs typeface="NikoshBAN" pitchFamily="2" charset="0"/>
              </a:rPr>
              <a:t>উত্তর</a:t>
            </a:r>
            <a:r>
              <a:rPr lang="en-US" dirty="0" smtClean="0">
                <a:solidFill>
                  <a:srgbClr val="92D050"/>
                </a:solidFill>
                <a:latin typeface="NikoshBAN" pitchFamily="2" charset="0"/>
                <a:cs typeface="NikoshBAN" pitchFamily="2" charset="0"/>
              </a:rPr>
              <a:t>) </a:t>
            </a:r>
            <a:endParaRPr lang="en-US" dirty="0">
              <a:solidFill>
                <a:srgbClr val="92D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slide(fromBottom)">
                                      <p:cBhvr>
                                        <p:cTn id="25" dur="500"/>
                                        <p:tgtEl>
                                          <p:spTgt spid="3">
                                            <p:txEl>
                                              <p:pRg st="0" end="0"/>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slide(fromBottom)">
                                      <p:cBhvr>
                                        <p:cTn id="28" dur="500"/>
                                        <p:tgtEl>
                                          <p:spTgt spid="3">
                                            <p:txEl>
                                              <p:pRg st="1" end="1"/>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slide(fromBottom)">
                                      <p:cBhvr>
                                        <p:cTn id="31" dur="500"/>
                                        <p:tgtEl>
                                          <p:spTgt spid="3">
                                            <p:txEl>
                                              <p:pRg st="2" end="2"/>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slide(fromBottom)">
                                      <p:cBhvr>
                                        <p:cTn id="34" dur="500"/>
                                        <p:tgtEl>
                                          <p:spTgt spid="3">
                                            <p:txEl>
                                              <p:pRg st="3" end="3"/>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slide(fromBottom)">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slide(fromBottom)">
                                      <p:cBhvr>
                                        <p:cTn id="42" dur="500"/>
                                        <p:tgtEl>
                                          <p:spTgt spid="3">
                                            <p:txEl>
                                              <p:pRg st="5" end="5"/>
                                            </p:txEl>
                                          </p:spTgt>
                                        </p:tgtEl>
                                      </p:cBhvr>
                                    </p:animEffect>
                                  </p:childTnLst>
                                </p:cTn>
                              </p:par>
                              <p:par>
                                <p:cTn id="43" presetID="12" presetClass="entr" presetSubtype="4"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slide(fromBottom)">
                                      <p:cBhvr>
                                        <p:cTn id="45" dur="500"/>
                                        <p:tgtEl>
                                          <p:spTgt spid="3">
                                            <p:txEl>
                                              <p:pRg st="6" end="6"/>
                                            </p:txEl>
                                          </p:spTgt>
                                        </p:tgtEl>
                                      </p:cBhvr>
                                    </p:animEffect>
                                  </p:childTnLst>
                                </p:cTn>
                              </p:par>
                              <p:par>
                                <p:cTn id="46" presetID="12" presetClass="entr" presetSubtype="4"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slide(fromBottom)">
                                      <p:cBhvr>
                                        <p:cTn id="48" dur="500"/>
                                        <p:tgtEl>
                                          <p:spTgt spid="3">
                                            <p:txEl>
                                              <p:pRg st="7" end="7"/>
                                            </p:txEl>
                                          </p:spTgt>
                                        </p:tgtEl>
                                      </p:cBhvr>
                                    </p:animEffect>
                                  </p:childTnLst>
                                </p:cTn>
                              </p:par>
                              <p:par>
                                <p:cTn id="49" presetID="12" presetClass="entr" presetSubtype="4"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slide(fromBottom)">
                                      <p:cBhvr>
                                        <p:cTn id="51" dur="500"/>
                                        <p:tgtEl>
                                          <p:spTgt spid="3">
                                            <p:txEl>
                                              <p:pRg st="8" end="8"/>
                                            </p:txEl>
                                          </p:spTgt>
                                        </p:tgtEl>
                                      </p:cBhvr>
                                    </p:animEffect>
                                  </p:childTnLst>
                                </p:cTn>
                              </p:par>
                              <p:par>
                                <p:cTn id="52" presetID="12" presetClass="entr" presetSubtype="4"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slide(fromBottom)">
                                      <p:cBhvr>
                                        <p:cTn id="54" dur="500"/>
                                        <p:tgtEl>
                                          <p:spTgt spid="3">
                                            <p:txEl>
                                              <p:pRg st="9" end="9"/>
                                            </p:txEl>
                                          </p:spTgt>
                                        </p:tgtEl>
                                      </p:cBhvr>
                                    </p:animEffect>
                                  </p:childTnLst>
                                </p:cTn>
                              </p:par>
                              <p:par>
                                <p:cTn id="55" presetID="12" presetClass="entr" presetSubtype="4" fill="hold" nodeType="with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slide(fromBottom)">
                                      <p:cBhvr>
                                        <p:cTn id="57" dur="500"/>
                                        <p:tgtEl>
                                          <p:spTgt spid="3">
                                            <p:txEl>
                                              <p:pRg st="10" end="10"/>
                                            </p:txEl>
                                          </p:spTgt>
                                        </p:tgtEl>
                                      </p:cBhvr>
                                    </p:animEffect>
                                  </p:childTnLst>
                                </p:cTn>
                              </p:par>
                              <p:par>
                                <p:cTn id="58" presetID="12" presetClass="entr" presetSubtype="4"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slide(fromBottom)">
                                      <p:cBhvr>
                                        <p:cTn id="60" dur="500"/>
                                        <p:tgtEl>
                                          <p:spTgt spid="3">
                                            <p:txEl>
                                              <p:pRg st="11" end="11"/>
                                            </p:txEl>
                                          </p:spTgt>
                                        </p:tgtEl>
                                      </p:cBhvr>
                                    </p:animEffect>
                                  </p:childTnLst>
                                </p:cTn>
                              </p:par>
                              <p:par>
                                <p:cTn id="61" presetID="12" presetClass="entr" presetSubtype="4"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slide(fromBottom)">
                                      <p:cBhvr>
                                        <p:cTn id="63" dur="500"/>
                                        <p:tgtEl>
                                          <p:spTgt spid="3">
                                            <p:txEl>
                                              <p:pRg st="12" end="12"/>
                                            </p:txEl>
                                          </p:spTgt>
                                        </p:tgtEl>
                                      </p:cBhvr>
                                    </p:animEffect>
                                  </p:childTnLst>
                                </p:cTn>
                              </p:par>
                              <p:par>
                                <p:cTn id="64" presetID="12" presetClass="entr" presetSubtype="4" fill="hold" nodeType="withEffect">
                                  <p:stCondLst>
                                    <p:cond delay="0"/>
                                  </p:stCondLst>
                                  <p:childTnLst>
                                    <p:set>
                                      <p:cBhvr>
                                        <p:cTn id="65" dur="1" fill="hold">
                                          <p:stCondLst>
                                            <p:cond delay="0"/>
                                          </p:stCondLst>
                                        </p:cTn>
                                        <p:tgtEl>
                                          <p:spTgt spid="3">
                                            <p:txEl>
                                              <p:pRg st="13" end="13"/>
                                            </p:txEl>
                                          </p:spTgt>
                                        </p:tgtEl>
                                        <p:attrNameLst>
                                          <p:attrName>style.visibility</p:attrName>
                                        </p:attrNameLst>
                                      </p:cBhvr>
                                      <p:to>
                                        <p:strVal val="visible"/>
                                      </p:to>
                                    </p:set>
                                    <p:animEffect transition="in" filter="slide(fromBottom)">
                                      <p:cBhvr>
                                        <p:cTn id="66" dur="500"/>
                                        <p:tgtEl>
                                          <p:spTgt spid="3">
                                            <p:txEl>
                                              <p:pRg st="13" end="13"/>
                                            </p:txEl>
                                          </p:spTgt>
                                        </p:tgtEl>
                                      </p:cBhvr>
                                    </p:animEffect>
                                  </p:childTnLst>
                                </p:cTn>
                              </p:par>
                              <p:par>
                                <p:cTn id="67" presetID="12" presetClass="entr" presetSubtype="4" fill="hold"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Effect transition="in" filter="slide(fromBottom)">
                                      <p:cBhvr>
                                        <p:cTn id="69" dur="500"/>
                                        <p:tgtEl>
                                          <p:spTgt spid="3">
                                            <p:txEl>
                                              <p:pRg st="14" end="14"/>
                                            </p:txEl>
                                          </p:spTgt>
                                        </p:tgtEl>
                                      </p:cBhvr>
                                    </p:animEffect>
                                  </p:childTnLst>
                                </p:cTn>
                              </p:par>
                              <p:par>
                                <p:cTn id="70" presetID="12" presetClass="entr" presetSubtype="4" fill="hold" nodeType="with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slide(fromBottom)">
                                      <p:cBhvr>
                                        <p:cTn id="72" dur="5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3" presetClass="entr" presetSubtype="16" fill="hold" nodeType="clickEffect">
                                  <p:stCondLst>
                                    <p:cond delay="0"/>
                                  </p:stCondLst>
                                  <p:childTnLst>
                                    <p:set>
                                      <p:cBhvr>
                                        <p:cTn id="76" dur="1" fill="hold">
                                          <p:stCondLst>
                                            <p:cond delay="0"/>
                                          </p:stCondLst>
                                        </p:cTn>
                                        <p:tgtEl>
                                          <p:spTgt spid="4">
                                            <p:txEl>
                                              <p:pRg st="0" end="0"/>
                                            </p:txEl>
                                          </p:spTgt>
                                        </p:tgtEl>
                                        <p:attrNameLst>
                                          <p:attrName>style.visibility</p:attrName>
                                        </p:attrNameLst>
                                      </p:cBhvr>
                                      <p:to>
                                        <p:strVal val="visible"/>
                                      </p:to>
                                    </p:set>
                                    <p:animEffect transition="in" filter="plus(in)">
                                      <p:cBhvr>
                                        <p:cTn id="77" dur="2000"/>
                                        <p:tgtEl>
                                          <p:spTgt spid="4">
                                            <p:txEl>
                                              <p:pRg st="0" end="0"/>
                                            </p:txEl>
                                          </p:spTgt>
                                        </p:tgtEl>
                                      </p:cBhvr>
                                    </p:animEffect>
                                  </p:childTnLst>
                                </p:cTn>
                              </p:par>
                              <p:par>
                                <p:cTn id="78" presetID="13" presetClass="entr" presetSubtype="16" fill="hold" nodeType="withEffect">
                                  <p:stCondLst>
                                    <p:cond delay="0"/>
                                  </p:stCondLst>
                                  <p:childTnLst>
                                    <p:set>
                                      <p:cBhvr>
                                        <p:cTn id="79" dur="1" fill="hold">
                                          <p:stCondLst>
                                            <p:cond delay="0"/>
                                          </p:stCondLst>
                                        </p:cTn>
                                        <p:tgtEl>
                                          <p:spTgt spid="4">
                                            <p:txEl>
                                              <p:pRg st="1" end="1"/>
                                            </p:txEl>
                                          </p:spTgt>
                                        </p:tgtEl>
                                        <p:attrNameLst>
                                          <p:attrName>style.visibility</p:attrName>
                                        </p:attrNameLst>
                                      </p:cBhvr>
                                      <p:to>
                                        <p:strVal val="visible"/>
                                      </p:to>
                                    </p:set>
                                    <p:animEffect transition="in" filter="plus(in)">
                                      <p:cBhvr>
                                        <p:cTn id="80" dur="2000"/>
                                        <p:tgtEl>
                                          <p:spTgt spid="4">
                                            <p:txEl>
                                              <p:pRg st="1" end="1"/>
                                            </p:txEl>
                                          </p:spTgt>
                                        </p:tgtEl>
                                      </p:cBhvr>
                                    </p:animEffect>
                                  </p:childTnLst>
                                </p:cTn>
                              </p:par>
                              <p:par>
                                <p:cTn id="81" presetID="13" presetClass="entr" presetSubtype="16" fill="hold" nodeType="withEffect">
                                  <p:stCondLst>
                                    <p:cond delay="0"/>
                                  </p:stCondLst>
                                  <p:childTnLst>
                                    <p:set>
                                      <p:cBhvr>
                                        <p:cTn id="82" dur="1" fill="hold">
                                          <p:stCondLst>
                                            <p:cond delay="0"/>
                                          </p:stCondLst>
                                        </p:cTn>
                                        <p:tgtEl>
                                          <p:spTgt spid="4">
                                            <p:txEl>
                                              <p:pRg st="2" end="2"/>
                                            </p:txEl>
                                          </p:spTgt>
                                        </p:tgtEl>
                                        <p:attrNameLst>
                                          <p:attrName>style.visibility</p:attrName>
                                        </p:attrNameLst>
                                      </p:cBhvr>
                                      <p:to>
                                        <p:strVal val="visible"/>
                                      </p:to>
                                    </p:set>
                                    <p:animEffect transition="in" filter="plus(in)">
                                      <p:cBhvr>
                                        <p:cTn id="83" dur="2000"/>
                                        <p:tgtEl>
                                          <p:spTgt spid="4">
                                            <p:txEl>
                                              <p:pRg st="2" end="2"/>
                                            </p:txEl>
                                          </p:spTgt>
                                        </p:tgtEl>
                                      </p:cBhvr>
                                    </p:animEffect>
                                  </p:childTnLst>
                                </p:cTn>
                              </p:par>
                              <p:par>
                                <p:cTn id="84" presetID="13" presetClass="entr" presetSubtype="16" fill="hold" nodeType="withEffect">
                                  <p:stCondLst>
                                    <p:cond delay="0"/>
                                  </p:stCondLst>
                                  <p:childTnLst>
                                    <p:set>
                                      <p:cBhvr>
                                        <p:cTn id="85" dur="1" fill="hold">
                                          <p:stCondLst>
                                            <p:cond delay="0"/>
                                          </p:stCondLst>
                                        </p:cTn>
                                        <p:tgtEl>
                                          <p:spTgt spid="4">
                                            <p:txEl>
                                              <p:pRg st="3" end="3"/>
                                            </p:txEl>
                                          </p:spTgt>
                                        </p:tgtEl>
                                        <p:attrNameLst>
                                          <p:attrName>style.visibility</p:attrName>
                                        </p:attrNameLst>
                                      </p:cBhvr>
                                      <p:to>
                                        <p:strVal val="visible"/>
                                      </p:to>
                                    </p:set>
                                    <p:animEffect transition="in" filter="plus(in)">
                                      <p:cBhvr>
                                        <p:cTn id="86" dur="2000"/>
                                        <p:tgtEl>
                                          <p:spTgt spid="4">
                                            <p:txEl>
                                              <p:pRg st="3" end="3"/>
                                            </p:txEl>
                                          </p:spTgt>
                                        </p:tgtEl>
                                      </p:cBhvr>
                                    </p:animEffect>
                                  </p:childTnLst>
                                </p:cTn>
                              </p:par>
                              <p:par>
                                <p:cTn id="87" presetID="13" presetClass="entr" presetSubtype="16" fill="hold" nodeType="withEffect">
                                  <p:stCondLst>
                                    <p:cond delay="0"/>
                                  </p:stCondLst>
                                  <p:childTnLst>
                                    <p:set>
                                      <p:cBhvr>
                                        <p:cTn id="88" dur="1" fill="hold">
                                          <p:stCondLst>
                                            <p:cond delay="0"/>
                                          </p:stCondLst>
                                        </p:cTn>
                                        <p:tgtEl>
                                          <p:spTgt spid="4">
                                            <p:txEl>
                                              <p:pRg st="4" end="4"/>
                                            </p:txEl>
                                          </p:spTgt>
                                        </p:tgtEl>
                                        <p:attrNameLst>
                                          <p:attrName>style.visibility</p:attrName>
                                        </p:attrNameLst>
                                      </p:cBhvr>
                                      <p:to>
                                        <p:strVal val="visible"/>
                                      </p:to>
                                    </p:set>
                                    <p:animEffect transition="in" filter="plus(in)">
                                      <p:cBhvr>
                                        <p:cTn id="89" dur="2000"/>
                                        <p:tgtEl>
                                          <p:spTgt spid="4">
                                            <p:txEl>
                                              <p:pRg st="4" end="4"/>
                                            </p:txEl>
                                          </p:spTgt>
                                        </p:tgtEl>
                                      </p:cBhvr>
                                    </p:animEffect>
                                  </p:childTnLst>
                                </p:cTn>
                              </p:par>
                              <p:par>
                                <p:cTn id="90" presetID="13" presetClass="entr" presetSubtype="16" fill="hold" nodeType="withEffect">
                                  <p:stCondLst>
                                    <p:cond delay="0"/>
                                  </p:stCondLst>
                                  <p:childTnLst>
                                    <p:set>
                                      <p:cBhvr>
                                        <p:cTn id="91" dur="1" fill="hold">
                                          <p:stCondLst>
                                            <p:cond delay="0"/>
                                          </p:stCondLst>
                                        </p:cTn>
                                        <p:tgtEl>
                                          <p:spTgt spid="4">
                                            <p:txEl>
                                              <p:pRg st="5" end="5"/>
                                            </p:txEl>
                                          </p:spTgt>
                                        </p:tgtEl>
                                        <p:attrNameLst>
                                          <p:attrName>style.visibility</p:attrName>
                                        </p:attrNameLst>
                                      </p:cBhvr>
                                      <p:to>
                                        <p:strVal val="visible"/>
                                      </p:to>
                                    </p:set>
                                    <p:animEffect transition="in" filter="plus(in)">
                                      <p:cBhvr>
                                        <p:cTn id="92" dur="2000"/>
                                        <p:tgtEl>
                                          <p:spTgt spid="4">
                                            <p:txEl>
                                              <p:pRg st="5" end="5"/>
                                            </p:txEl>
                                          </p:spTgt>
                                        </p:tgtEl>
                                      </p:cBhvr>
                                    </p:animEffect>
                                  </p:childTnLst>
                                </p:cTn>
                              </p:par>
                              <p:par>
                                <p:cTn id="93" presetID="13" presetClass="entr" presetSubtype="16" fill="hold" nodeType="withEffect">
                                  <p:stCondLst>
                                    <p:cond delay="0"/>
                                  </p:stCondLst>
                                  <p:childTnLst>
                                    <p:set>
                                      <p:cBhvr>
                                        <p:cTn id="94" dur="1" fill="hold">
                                          <p:stCondLst>
                                            <p:cond delay="0"/>
                                          </p:stCondLst>
                                        </p:cTn>
                                        <p:tgtEl>
                                          <p:spTgt spid="4">
                                            <p:txEl>
                                              <p:pRg st="6" end="6"/>
                                            </p:txEl>
                                          </p:spTgt>
                                        </p:tgtEl>
                                        <p:attrNameLst>
                                          <p:attrName>style.visibility</p:attrName>
                                        </p:attrNameLst>
                                      </p:cBhvr>
                                      <p:to>
                                        <p:strVal val="visible"/>
                                      </p:to>
                                    </p:set>
                                    <p:animEffect transition="in" filter="plus(in)">
                                      <p:cBhvr>
                                        <p:cTn id="95" dur="2000"/>
                                        <p:tgtEl>
                                          <p:spTgt spid="4">
                                            <p:txEl>
                                              <p:pRg st="6" end="6"/>
                                            </p:txEl>
                                          </p:spTgt>
                                        </p:tgtEl>
                                      </p:cBhvr>
                                    </p:animEffect>
                                  </p:childTnLst>
                                </p:cTn>
                              </p:par>
                              <p:par>
                                <p:cTn id="96" presetID="13" presetClass="entr" presetSubtype="16" fill="hold" nodeType="withEffect">
                                  <p:stCondLst>
                                    <p:cond delay="0"/>
                                  </p:stCondLst>
                                  <p:childTnLst>
                                    <p:set>
                                      <p:cBhvr>
                                        <p:cTn id="97" dur="1" fill="hold">
                                          <p:stCondLst>
                                            <p:cond delay="0"/>
                                          </p:stCondLst>
                                        </p:cTn>
                                        <p:tgtEl>
                                          <p:spTgt spid="4">
                                            <p:txEl>
                                              <p:pRg st="7" end="7"/>
                                            </p:txEl>
                                          </p:spTgt>
                                        </p:tgtEl>
                                        <p:attrNameLst>
                                          <p:attrName>style.visibility</p:attrName>
                                        </p:attrNameLst>
                                      </p:cBhvr>
                                      <p:to>
                                        <p:strVal val="visible"/>
                                      </p:to>
                                    </p:set>
                                    <p:animEffect transition="in" filter="plus(in)">
                                      <p:cBhvr>
                                        <p:cTn id="98" dur="2000"/>
                                        <p:tgtEl>
                                          <p:spTgt spid="4">
                                            <p:txEl>
                                              <p:pRg st="7" end="7"/>
                                            </p:txEl>
                                          </p:spTgt>
                                        </p:tgtEl>
                                      </p:cBhvr>
                                    </p:animEffect>
                                  </p:childTnLst>
                                </p:cTn>
                              </p:par>
                              <p:par>
                                <p:cTn id="99" presetID="13" presetClass="entr" presetSubtype="16" fill="hold" nodeType="withEffect">
                                  <p:stCondLst>
                                    <p:cond delay="0"/>
                                  </p:stCondLst>
                                  <p:childTnLst>
                                    <p:set>
                                      <p:cBhvr>
                                        <p:cTn id="100" dur="1" fill="hold">
                                          <p:stCondLst>
                                            <p:cond delay="0"/>
                                          </p:stCondLst>
                                        </p:cTn>
                                        <p:tgtEl>
                                          <p:spTgt spid="4">
                                            <p:txEl>
                                              <p:pRg st="8" end="8"/>
                                            </p:txEl>
                                          </p:spTgt>
                                        </p:tgtEl>
                                        <p:attrNameLst>
                                          <p:attrName>style.visibility</p:attrName>
                                        </p:attrNameLst>
                                      </p:cBhvr>
                                      <p:to>
                                        <p:strVal val="visible"/>
                                      </p:to>
                                    </p:set>
                                    <p:animEffect transition="in" filter="plus(in)">
                                      <p:cBhvr>
                                        <p:cTn id="101" dur="2000"/>
                                        <p:tgtEl>
                                          <p:spTgt spid="4">
                                            <p:txEl>
                                              <p:pRg st="8" end="8"/>
                                            </p:txEl>
                                          </p:spTgt>
                                        </p:tgtEl>
                                      </p:cBhvr>
                                    </p:animEffect>
                                  </p:childTnLst>
                                </p:cTn>
                              </p:par>
                              <p:par>
                                <p:cTn id="102" presetID="13" presetClass="entr" presetSubtype="16" fill="hold" nodeType="withEffect">
                                  <p:stCondLst>
                                    <p:cond delay="0"/>
                                  </p:stCondLst>
                                  <p:childTnLst>
                                    <p:set>
                                      <p:cBhvr>
                                        <p:cTn id="103" dur="1" fill="hold">
                                          <p:stCondLst>
                                            <p:cond delay="0"/>
                                          </p:stCondLst>
                                        </p:cTn>
                                        <p:tgtEl>
                                          <p:spTgt spid="4">
                                            <p:txEl>
                                              <p:pRg st="9" end="9"/>
                                            </p:txEl>
                                          </p:spTgt>
                                        </p:tgtEl>
                                        <p:attrNameLst>
                                          <p:attrName>style.visibility</p:attrName>
                                        </p:attrNameLst>
                                      </p:cBhvr>
                                      <p:to>
                                        <p:strVal val="visible"/>
                                      </p:to>
                                    </p:set>
                                    <p:animEffect transition="in" filter="plus(in)">
                                      <p:cBhvr>
                                        <p:cTn id="104" dur="2000"/>
                                        <p:tgtEl>
                                          <p:spTgt spid="4">
                                            <p:txEl>
                                              <p:pRg st="9" end="9"/>
                                            </p:txEl>
                                          </p:spTgt>
                                        </p:tgtEl>
                                      </p:cBhvr>
                                    </p:animEffect>
                                  </p:childTnLst>
                                </p:cTn>
                              </p:par>
                              <p:par>
                                <p:cTn id="105" presetID="13" presetClass="entr" presetSubtype="16" fill="hold" nodeType="withEffect">
                                  <p:stCondLst>
                                    <p:cond delay="0"/>
                                  </p:stCondLst>
                                  <p:childTnLst>
                                    <p:set>
                                      <p:cBhvr>
                                        <p:cTn id="106" dur="1" fill="hold">
                                          <p:stCondLst>
                                            <p:cond delay="0"/>
                                          </p:stCondLst>
                                        </p:cTn>
                                        <p:tgtEl>
                                          <p:spTgt spid="4">
                                            <p:txEl>
                                              <p:pRg st="10" end="10"/>
                                            </p:txEl>
                                          </p:spTgt>
                                        </p:tgtEl>
                                        <p:attrNameLst>
                                          <p:attrName>style.visibility</p:attrName>
                                        </p:attrNameLst>
                                      </p:cBhvr>
                                      <p:to>
                                        <p:strVal val="visible"/>
                                      </p:to>
                                    </p:set>
                                    <p:animEffect transition="in" filter="plus(in)">
                                      <p:cBhvr>
                                        <p:cTn id="107"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323439"/>
          </a:xfrm>
          <a:prstGeom prst="rect">
            <a:avLst/>
          </a:prstGeom>
          <a:noFill/>
        </p:spPr>
        <p:txBody>
          <a:bodyPr wrap="square" rtlCol="0">
            <a:spAutoFit/>
          </a:bodyPr>
          <a:lstStyle/>
          <a:p>
            <a:r>
              <a:rPr lang="bn-IN" sz="2000" b="1" dirty="0" smtClean="0">
                <a:solidFill>
                  <a:srgbClr val="FF0000"/>
                </a:solidFill>
                <a:latin typeface="NikoshBAN" pitchFamily="2" charset="0"/>
                <a:cs typeface="NikoshBAN" pitchFamily="2" charset="0"/>
              </a:rPr>
              <a:t>২০। কোনো আসল ৩ বছরের সরল মুনাফা সহ ২৮০০০ টাকা এবং৫ বছরের সরল মুনাফা সহ ৩০০০০ টাকা </a:t>
            </a:r>
          </a:p>
          <a:p>
            <a:r>
              <a:rPr lang="bn-IN" sz="2000" b="1" dirty="0" smtClean="0">
                <a:solidFill>
                  <a:srgbClr val="FF0000"/>
                </a:solidFill>
                <a:latin typeface="NikoshBAN" pitchFamily="2" charset="0"/>
                <a:cs typeface="NikoshBAN" pitchFamily="2" charset="0"/>
              </a:rPr>
              <a:t>(ক) প্রতীক গুলোর বর্ণনা সহ মূলধন নির্ণয়ের সূত্রটি লিখ।</a:t>
            </a:r>
          </a:p>
          <a:p>
            <a:r>
              <a:rPr lang="bn-IN" sz="2000" b="1" dirty="0" smtClean="0">
                <a:solidFill>
                  <a:srgbClr val="FF0000"/>
                </a:solidFill>
                <a:latin typeface="NikoshBAN" pitchFamily="2" charset="0"/>
                <a:cs typeface="NikoshBAN" pitchFamily="2" charset="0"/>
              </a:rPr>
              <a:t>(খ) মুনাফার হার নির্ণয় কর।</a:t>
            </a:r>
          </a:p>
          <a:p>
            <a:r>
              <a:rPr lang="bn-IN" sz="2000" b="1" dirty="0" smtClean="0">
                <a:solidFill>
                  <a:srgbClr val="FF0000"/>
                </a:solidFill>
                <a:latin typeface="NikoshBAN" pitchFamily="2" charset="0"/>
                <a:cs typeface="NikoshBAN" pitchFamily="2" charset="0"/>
              </a:rPr>
              <a:t>(গ)একই হারে ব্যাংকে কত টাকা জমা রাখলে ৫ বছরে মুনাফা – আসলে ৪৮০০০ টাকা হবে ?</a:t>
            </a:r>
            <a:r>
              <a:rPr lang="bn-IN" dirty="0" smtClean="0">
                <a:solidFill>
                  <a:srgbClr val="FF0000"/>
                </a:solidFill>
                <a:latin typeface="NikoshBAN" pitchFamily="2" charset="0"/>
                <a:cs typeface="NikoshBAN" pitchFamily="2" charset="0"/>
              </a:rPr>
              <a:t> </a:t>
            </a:r>
            <a:endParaRPr lang="en-US" dirty="0">
              <a:solidFill>
                <a:srgbClr val="FF0000"/>
              </a:solidFill>
              <a:latin typeface="NikoshBAN" pitchFamily="2" charset="0"/>
              <a:cs typeface="NikoshBAN" pitchFamily="2" charset="0"/>
            </a:endParaRPr>
          </a:p>
        </p:txBody>
      </p:sp>
      <p:sp>
        <p:nvSpPr>
          <p:cNvPr id="6" name="TextBox 5"/>
          <p:cNvSpPr txBox="1"/>
          <p:nvPr/>
        </p:nvSpPr>
        <p:spPr>
          <a:xfrm>
            <a:off x="152400" y="1295400"/>
            <a:ext cx="7391400" cy="381000"/>
          </a:xfrm>
          <a:prstGeom prst="rect">
            <a:avLst/>
          </a:prstGeom>
          <a:noFill/>
        </p:spPr>
        <p:txBody>
          <a:bodyPr wrap="square" rtlCol="0">
            <a:spAutoFit/>
          </a:bodyPr>
          <a:lstStyle/>
          <a:p>
            <a:r>
              <a:rPr lang="bn-IN" dirty="0" smtClean="0">
                <a:solidFill>
                  <a:srgbClr val="00B050"/>
                </a:solidFill>
                <a:latin typeface="NikoshBAN" pitchFamily="2" charset="0"/>
                <a:cs typeface="NikoshBAN" pitchFamily="2" charset="0"/>
              </a:rPr>
              <a:t>(ক)</a:t>
            </a:r>
            <a:r>
              <a:rPr lang="en-US" dirty="0" err="1" smtClean="0">
                <a:solidFill>
                  <a:srgbClr val="00B050"/>
                </a:solidFill>
                <a:latin typeface="NikoshBAN" pitchFamily="2" charset="0"/>
                <a:cs typeface="NikoshBAN" pitchFamily="2" charset="0"/>
              </a:rPr>
              <a:t>আমরা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জানি</a:t>
            </a:r>
            <a:r>
              <a:rPr lang="en-US" dirty="0" smtClean="0">
                <a:solidFill>
                  <a:srgbClr val="00B050"/>
                </a:solidFill>
                <a:latin typeface="NikoshBAN" pitchFamily="2" charset="0"/>
                <a:cs typeface="NikoshBAN" pitchFamily="2" charset="0"/>
              </a:rPr>
              <a:t>, P=I/</a:t>
            </a:r>
            <a:r>
              <a:rPr lang="en-US" dirty="0" err="1" smtClean="0">
                <a:solidFill>
                  <a:srgbClr val="00B050"/>
                </a:solidFill>
                <a:latin typeface="NikoshBAN" pitchFamily="2" charset="0"/>
                <a:cs typeface="NikoshBAN" pitchFamily="2" charset="0"/>
              </a:rPr>
              <a:t>nr,এখানে</a:t>
            </a:r>
            <a:r>
              <a:rPr lang="en-US" dirty="0" smtClean="0">
                <a:solidFill>
                  <a:srgbClr val="00B050"/>
                </a:solidFill>
                <a:latin typeface="NikoshBAN" pitchFamily="2" charset="0"/>
                <a:cs typeface="NikoshBAN" pitchFamily="2" charset="0"/>
              </a:rPr>
              <a:t> P=</a:t>
            </a:r>
            <a:r>
              <a:rPr lang="en-US" dirty="0" err="1" smtClean="0">
                <a:solidFill>
                  <a:srgbClr val="00B050"/>
                </a:solidFill>
                <a:latin typeface="NikoshBAN" pitchFamily="2" charset="0"/>
                <a:cs typeface="NikoshBAN" pitchFamily="2" charset="0"/>
              </a:rPr>
              <a:t>মূলধন</a:t>
            </a:r>
            <a:r>
              <a:rPr lang="en-US" dirty="0" smtClean="0">
                <a:solidFill>
                  <a:srgbClr val="00B050"/>
                </a:solidFill>
                <a:latin typeface="NikoshBAN" pitchFamily="2" charset="0"/>
                <a:cs typeface="NikoshBAN" pitchFamily="2" charset="0"/>
              </a:rPr>
              <a:t> ,I=</a:t>
            </a:r>
            <a:r>
              <a:rPr lang="en-US" dirty="0" err="1" smtClean="0">
                <a:solidFill>
                  <a:srgbClr val="00B050"/>
                </a:solidFill>
                <a:latin typeface="NikoshBAN" pitchFamily="2" charset="0"/>
                <a:cs typeface="NikoshBAN" pitchFamily="2" charset="0"/>
              </a:rPr>
              <a:t>মুনাফা</a:t>
            </a:r>
            <a:r>
              <a:rPr lang="en-US" dirty="0" smtClean="0">
                <a:solidFill>
                  <a:srgbClr val="00B050"/>
                </a:solidFill>
                <a:latin typeface="NikoshBAN" pitchFamily="2" charset="0"/>
                <a:cs typeface="NikoshBAN" pitchFamily="2" charset="0"/>
              </a:rPr>
              <a:t> ,n=</a:t>
            </a:r>
            <a:r>
              <a:rPr lang="en-US" dirty="0" err="1" smtClean="0">
                <a:solidFill>
                  <a:srgbClr val="00B050"/>
                </a:solidFill>
                <a:latin typeface="NikoshBAN" pitchFamily="2" charset="0"/>
                <a:cs typeface="NikoshBAN" pitchFamily="2" charset="0"/>
              </a:rPr>
              <a:t>সময়</a:t>
            </a:r>
            <a:r>
              <a:rPr lang="en-US" dirty="0" smtClean="0">
                <a:solidFill>
                  <a:srgbClr val="00B050"/>
                </a:solidFill>
                <a:latin typeface="NikoshBAN" pitchFamily="2" charset="0"/>
                <a:cs typeface="NikoshBAN" pitchFamily="2" charset="0"/>
              </a:rPr>
              <a:t> ,r=</a:t>
            </a:r>
            <a:r>
              <a:rPr lang="en-US" dirty="0" err="1" smtClean="0">
                <a:solidFill>
                  <a:srgbClr val="00B050"/>
                </a:solidFill>
                <a:latin typeface="NikoshBAN" pitchFamily="2" charset="0"/>
                <a:cs typeface="NikoshBAN" pitchFamily="2" charset="0"/>
              </a:rPr>
              <a:t>মুনাফার</a:t>
            </a:r>
            <a:r>
              <a:rPr lang="en-US" dirty="0" smtClean="0">
                <a:solidFill>
                  <a:srgbClr val="00B050"/>
                </a:solidFill>
                <a:latin typeface="NikoshBAN" pitchFamily="2" charset="0"/>
                <a:cs typeface="NikoshBAN" pitchFamily="2" charset="0"/>
              </a:rPr>
              <a:t> </a:t>
            </a:r>
            <a:r>
              <a:rPr lang="en-US" dirty="0" err="1" smtClean="0">
                <a:solidFill>
                  <a:srgbClr val="00B050"/>
                </a:solidFill>
                <a:latin typeface="NikoshBAN" pitchFamily="2" charset="0"/>
                <a:cs typeface="NikoshBAN" pitchFamily="2" charset="0"/>
              </a:rPr>
              <a:t>হার</a:t>
            </a:r>
            <a:r>
              <a:rPr lang="en-US" dirty="0" smtClean="0">
                <a:solidFill>
                  <a:srgbClr val="00B050"/>
                </a:solidFill>
                <a:latin typeface="NikoshBAN" pitchFamily="2" charset="0"/>
                <a:cs typeface="NikoshBAN" pitchFamily="2" charset="0"/>
              </a:rPr>
              <a:t> </a:t>
            </a:r>
            <a:endParaRPr lang="en-US" dirty="0">
              <a:solidFill>
                <a:srgbClr val="00B050"/>
              </a:solidFill>
              <a:latin typeface="NikoshBAN" pitchFamily="2" charset="0"/>
              <a:cs typeface="NikoshBAN" pitchFamily="2" charset="0"/>
            </a:endParaRPr>
          </a:p>
        </p:txBody>
      </p:sp>
      <p:sp>
        <p:nvSpPr>
          <p:cNvPr id="7" name="TextBox 6"/>
          <p:cNvSpPr txBox="1"/>
          <p:nvPr/>
        </p:nvSpPr>
        <p:spPr>
          <a:xfrm>
            <a:off x="228600" y="1676400"/>
            <a:ext cx="8763000" cy="3139321"/>
          </a:xfrm>
          <a:prstGeom prst="rect">
            <a:avLst/>
          </a:prstGeom>
          <a:noFill/>
        </p:spPr>
        <p:txBody>
          <a:bodyPr wrap="square" rtlCol="0">
            <a:spAutoFit/>
          </a:bodyPr>
          <a:lstStyle/>
          <a:p>
            <a:r>
              <a:rPr lang="bn-IN" dirty="0" smtClean="0">
                <a:solidFill>
                  <a:srgbClr val="7030A0"/>
                </a:solidFill>
                <a:latin typeface="NikoshBAN" pitchFamily="2" charset="0"/>
                <a:cs typeface="NikoshBAN" pitchFamily="2" charset="0"/>
              </a:rPr>
              <a:t>(খ)আসল +৫ বছরের মুনাফা= ৩০০০০ টাকা </a:t>
            </a:r>
          </a:p>
          <a:p>
            <a:r>
              <a:rPr lang="bn-IN" dirty="0" smtClean="0">
                <a:solidFill>
                  <a:srgbClr val="7030A0"/>
                </a:solidFill>
                <a:latin typeface="NikoshBAN" pitchFamily="2" charset="0"/>
                <a:cs typeface="NikoshBAN" pitchFamily="2" charset="0"/>
              </a:rPr>
              <a:t>    আসল +৩ বছরের মুনাফা=২৮০০০ টাকা</a:t>
            </a:r>
          </a:p>
          <a:p>
            <a:r>
              <a:rPr lang="bn-IN" dirty="0" smtClean="0">
                <a:solidFill>
                  <a:srgbClr val="7030A0"/>
                </a:solidFill>
                <a:latin typeface="NikoshBAN" pitchFamily="2" charset="0"/>
                <a:cs typeface="NikoshBAN" pitchFamily="2" charset="0"/>
              </a:rPr>
              <a:t> বিয়োগ করে, ২ বছরের মুনাফা=২০০০ টাকা </a:t>
            </a:r>
          </a:p>
          <a:p>
            <a:r>
              <a:rPr lang="bn-IN" dirty="0" smtClean="0">
                <a:solidFill>
                  <a:srgbClr val="7030A0"/>
                </a:solidFill>
                <a:latin typeface="NikoshBAN" pitchFamily="2" charset="0"/>
                <a:cs typeface="NikoshBAN" pitchFamily="2" charset="0"/>
              </a:rPr>
              <a:t>    অতএব ,     ১   ,,        ,,      = ( ২০০০/২) টাকা= ১০০০ টাকা </a:t>
            </a:r>
          </a:p>
          <a:p>
            <a:r>
              <a:rPr lang="bn-IN" dirty="0" smtClean="0">
                <a:solidFill>
                  <a:srgbClr val="7030A0"/>
                </a:solidFill>
                <a:latin typeface="NikoshBAN" pitchFamily="2" charset="0"/>
                <a:cs typeface="NikoshBAN" pitchFamily="2" charset="0"/>
              </a:rPr>
              <a:t>                    ৩    ,,        ,,       =(১০০০</a:t>
            </a:r>
            <a:r>
              <a:rPr lang="en-US" dirty="0" smtClean="0">
                <a:solidFill>
                  <a:srgbClr val="7030A0"/>
                </a:solidFill>
                <a:latin typeface="NikoshBAN" pitchFamily="2" charset="0"/>
                <a:cs typeface="NikoshBAN" pitchFamily="2" charset="0"/>
              </a:rPr>
              <a:t>x3)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৩০০০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r>
              <a:rPr lang="en-US" dirty="0" err="1" smtClean="0">
                <a:solidFill>
                  <a:srgbClr val="7030A0"/>
                </a:solidFill>
                <a:latin typeface="NikoshBAN" pitchFamily="2" charset="0"/>
                <a:cs typeface="NikoshBAN" pitchFamily="2" charset="0"/>
              </a:rPr>
              <a:t>আসল</a:t>
            </a:r>
            <a:r>
              <a:rPr lang="en-US" dirty="0" smtClean="0">
                <a:solidFill>
                  <a:srgbClr val="7030A0"/>
                </a:solidFill>
                <a:latin typeface="NikoshBAN" pitchFamily="2" charset="0"/>
                <a:cs typeface="NikoshBAN" pitchFamily="2" charset="0"/>
              </a:rPr>
              <a:t> + ৩ </a:t>
            </a:r>
            <a:r>
              <a:rPr lang="en-US" dirty="0" err="1" smtClean="0">
                <a:solidFill>
                  <a:srgbClr val="7030A0"/>
                </a:solidFill>
                <a:latin typeface="NikoshBAN" pitchFamily="2" charset="0"/>
                <a:cs typeface="NikoshBAN" pitchFamily="2" charset="0"/>
              </a:rPr>
              <a:t>বছরের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মুনাফা</a:t>
            </a:r>
            <a:r>
              <a:rPr lang="en-US" dirty="0" smtClean="0">
                <a:solidFill>
                  <a:srgbClr val="7030A0"/>
                </a:solidFill>
                <a:latin typeface="NikoshBAN" pitchFamily="2" charset="0"/>
                <a:cs typeface="NikoshBAN" pitchFamily="2" charset="0"/>
              </a:rPr>
              <a:t> = ২৮০০০ </a:t>
            </a:r>
            <a:r>
              <a:rPr lang="en-US" dirty="0" err="1" smtClean="0">
                <a:solidFill>
                  <a:srgbClr val="7030A0"/>
                </a:solidFill>
                <a:latin typeface="NikoshBAN" pitchFamily="2" charset="0"/>
                <a:cs typeface="NikoshBAN" pitchFamily="2" charset="0"/>
              </a:rPr>
              <a:t>টাকা</a:t>
            </a:r>
            <a:endParaRPr lang="bn-IN" dirty="0" smtClean="0">
              <a:solidFill>
                <a:srgbClr val="7030A0"/>
              </a:solidFill>
              <a:latin typeface="NikoshBAN" pitchFamily="2" charset="0"/>
              <a:cs typeface="NikoshBAN" pitchFamily="2" charset="0"/>
            </a:endParaRPr>
          </a:p>
          <a:p>
            <a:r>
              <a:rPr lang="bn-IN" dirty="0" smtClean="0">
                <a:solidFill>
                  <a:srgbClr val="7030A0"/>
                </a:solidFill>
                <a:latin typeface="NikoshBAN" pitchFamily="2" charset="0"/>
                <a:cs typeface="NikoshBAN" pitchFamily="2" charset="0"/>
              </a:rPr>
              <a:t>              ৩ বছরের মুনাফা =৩০০০ টাকা </a:t>
            </a:r>
          </a:p>
          <a:p>
            <a:r>
              <a:rPr lang="bn-IN" dirty="0" smtClean="0">
                <a:solidFill>
                  <a:srgbClr val="7030A0"/>
                </a:solidFill>
                <a:latin typeface="NikoshBAN" pitchFamily="2" charset="0"/>
                <a:cs typeface="NikoshBAN" pitchFamily="2" charset="0"/>
              </a:rPr>
              <a:t>আসল = ২৫০০০ টাকা </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বিয়োগ</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করে</a:t>
            </a:r>
            <a:r>
              <a:rPr lang="en-US" dirty="0" smtClean="0">
                <a:solidFill>
                  <a:srgbClr val="7030A0"/>
                </a:solidFill>
                <a:latin typeface="NikoshBAN" pitchFamily="2" charset="0"/>
                <a:cs typeface="NikoshBAN" pitchFamily="2" charset="0"/>
              </a:rPr>
              <a:t> </a:t>
            </a:r>
          </a:p>
          <a:p>
            <a:r>
              <a:rPr lang="en-US" dirty="0" smtClean="0">
                <a:solidFill>
                  <a:srgbClr val="7030A0"/>
                </a:solidFill>
                <a:latin typeface="NikoshBAN" pitchFamily="2" charset="0"/>
                <a:cs typeface="NikoshBAN" pitchFamily="2" charset="0"/>
              </a:rPr>
              <a:t>25000 </a:t>
            </a:r>
            <a:r>
              <a:rPr lang="en-US" dirty="0" err="1" smtClean="0">
                <a:solidFill>
                  <a:srgbClr val="7030A0"/>
                </a:solidFill>
                <a:latin typeface="NikoshBAN" pitchFamily="2" charset="0"/>
                <a:cs typeface="NikoshBAN" pitchFamily="2" charset="0"/>
              </a:rPr>
              <a:t>টাকার</a:t>
            </a:r>
            <a:r>
              <a:rPr lang="en-US" dirty="0" smtClean="0">
                <a:solidFill>
                  <a:srgbClr val="7030A0"/>
                </a:solidFill>
                <a:latin typeface="NikoshBAN" pitchFamily="2" charset="0"/>
                <a:cs typeface="NikoshBAN" pitchFamily="2" charset="0"/>
              </a:rPr>
              <a:t> ৩ </a:t>
            </a:r>
            <a:r>
              <a:rPr lang="en-US" dirty="0" err="1" smtClean="0">
                <a:solidFill>
                  <a:srgbClr val="7030A0"/>
                </a:solidFill>
                <a:latin typeface="NikoshBAN" pitchFamily="2" charset="0"/>
                <a:cs typeface="NikoshBAN" pitchFamily="2" charset="0"/>
              </a:rPr>
              <a:t>বছরের</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মুনাফা</a:t>
            </a:r>
            <a:r>
              <a:rPr lang="en-US" dirty="0" smtClean="0">
                <a:solidFill>
                  <a:srgbClr val="7030A0"/>
                </a:solidFill>
                <a:latin typeface="NikoshBAN" pitchFamily="2" charset="0"/>
                <a:cs typeface="NikoshBAN" pitchFamily="2" charset="0"/>
              </a:rPr>
              <a:t> ৩০০০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p>
          <a:p>
            <a:pPr marL="342900" indent="-342900"/>
            <a:r>
              <a:rPr lang="bn-IN" dirty="0" smtClean="0">
                <a:solidFill>
                  <a:srgbClr val="7030A0"/>
                </a:solidFill>
                <a:latin typeface="NikoshBAN" pitchFamily="2" charset="0"/>
                <a:cs typeface="NikoshBAN" pitchFamily="2" charset="0"/>
              </a:rPr>
              <a:t>১ </a:t>
            </a:r>
            <a:r>
              <a:rPr lang="en-US" dirty="0" smtClean="0">
                <a:solidFill>
                  <a:srgbClr val="7030A0"/>
                </a:solidFill>
                <a:latin typeface="NikoshBAN" pitchFamily="2" charset="0"/>
                <a:cs typeface="NikoshBAN" pitchFamily="2" charset="0"/>
              </a:rPr>
              <a:t>,,      ১     ,,       ,,       ৩০০০/(২৫০০০x3) ,,</a:t>
            </a:r>
          </a:p>
          <a:p>
            <a:pPr marL="342900" indent="-342900"/>
            <a:r>
              <a:rPr lang="en-US" dirty="0" smtClean="0">
                <a:solidFill>
                  <a:srgbClr val="7030A0"/>
                </a:solidFill>
                <a:latin typeface="NikoshBAN" pitchFamily="2" charset="0"/>
                <a:cs typeface="NikoshBAN" pitchFamily="2" charset="0"/>
              </a:rPr>
              <a:t>100   ,,      1     ,,      ,,           (3000x100) /(25000x3) ,, =4 </a:t>
            </a:r>
            <a:r>
              <a:rPr lang="en-US" dirty="0" err="1" smtClean="0">
                <a:solidFill>
                  <a:srgbClr val="7030A0"/>
                </a:solidFill>
                <a:latin typeface="NikoshBAN" pitchFamily="2" charset="0"/>
                <a:cs typeface="NikoshBAN" pitchFamily="2" charset="0"/>
              </a:rPr>
              <a:t>টাকা</a:t>
            </a:r>
            <a:r>
              <a:rPr lang="en-US" dirty="0" smtClean="0">
                <a:solidFill>
                  <a:srgbClr val="7030A0"/>
                </a:solidFill>
                <a:latin typeface="NikoshBAN" pitchFamily="2" charset="0"/>
                <a:cs typeface="NikoshBAN" pitchFamily="2" charset="0"/>
              </a:rPr>
              <a:t>( </a:t>
            </a:r>
            <a:r>
              <a:rPr lang="en-US" dirty="0" err="1" smtClean="0">
                <a:solidFill>
                  <a:srgbClr val="7030A0"/>
                </a:solidFill>
                <a:latin typeface="NikoshBAN" pitchFamily="2" charset="0"/>
                <a:cs typeface="NikoshBAN" pitchFamily="2" charset="0"/>
              </a:rPr>
              <a:t>উত্তরঃ</a:t>
            </a:r>
            <a:r>
              <a:rPr lang="en-US" dirty="0" smtClean="0">
                <a:solidFill>
                  <a:srgbClr val="7030A0"/>
                </a:solidFill>
                <a:latin typeface="NikoshBAN" pitchFamily="2" charset="0"/>
                <a:cs typeface="NikoshBAN" pitchFamily="2" charset="0"/>
              </a:rPr>
              <a:t> ৪%)</a:t>
            </a:r>
            <a:endParaRPr lang="en-US" dirty="0">
              <a:solidFill>
                <a:srgbClr val="7030A0"/>
              </a:solidFill>
              <a:latin typeface="NikoshBAN" pitchFamily="2" charset="0"/>
              <a:cs typeface="NikoshBAN" pitchFamily="2" charset="0"/>
            </a:endParaRPr>
          </a:p>
        </p:txBody>
      </p:sp>
      <p:cxnSp>
        <p:nvCxnSpPr>
          <p:cNvPr id="11" name="Straight Connector 10"/>
          <p:cNvCxnSpPr/>
          <p:nvPr/>
        </p:nvCxnSpPr>
        <p:spPr>
          <a:xfrm>
            <a:off x="228600" y="36576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 y="2286000"/>
            <a:ext cx="3581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 y="4953000"/>
            <a:ext cx="8382000" cy="1754326"/>
          </a:xfrm>
          <a:prstGeom prst="rect">
            <a:avLst/>
          </a:prstGeom>
          <a:noFill/>
        </p:spPr>
        <p:txBody>
          <a:bodyPr wrap="square" rtlCol="0">
            <a:spAutoFit/>
          </a:bodyPr>
          <a:lstStyle/>
          <a:p>
            <a:r>
              <a:rPr lang="bn-IN" dirty="0" smtClean="0">
                <a:latin typeface="NikoshBAN" pitchFamily="2" charset="0"/>
                <a:cs typeface="NikoshBAN" pitchFamily="2" charset="0"/>
              </a:rPr>
              <a:t>(</a:t>
            </a:r>
            <a:r>
              <a:rPr lang="bn-IN" dirty="0" smtClean="0">
                <a:solidFill>
                  <a:srgbClr val="002060"/>
                </a:solidFill>
                <a:latin typeface="NikoshBAN" pitchFamily="2" charset="0"/>
                <a:cs typeface="NikoshBAN" pitchFamily="2" charset="0"/>
              </a:rPr>
              <a:t>গ) খ হতে পাই ,</a:t>
            </a:r>
            <a:r>
              <a:rPr lang="en-US" dirty="0" smtClean="0">
                <a:solidFill>
                  <a:srgbClr val="002060"/>
                </a:solidFill>
                <a:latin typeface="NikoshBAN" pitchFamily="2" charset="0"/>
                <a:cs typeface="NikoshBAN" pitchFamily="2" charset="0"/>
              </a:rPr>
              <a:t>r=4%,ধরি </a:t>
            </a:r>
            <a:r>
              <a:rPr lang="en-US" dirty="0" err="1" smtClean="0">
                <a:solidFill>
                  <a:srgbClr val="002060"/>
                </a:solidFill>
                <a:latin typeface="NikoshBAN" pitchFamily="2" charset="0"/>
                <a:cs typeface="NikoshBAN" pitchFamily="2" charset="0"/>
              </a:rPr>
              <a:t>মূলধনP</a:t>
            </a:r>
            <a:r>
              <a:rPr lang="en-US" dirty="0" smtClean="0">
                <a:solidFill>
                  <a:srgbClr val="002060"/>
                </a:solidFill>
                <a:latin typeface="NikoshBAN" pitchFamily="2" charset="0"/>
                <a:cs typeface="NikoshBAN" pitchFamily="2" charset="0"/>
              </a:rPr>
              <a:t>=? </a:t>
            </a:r>
            <a:r>
              <a:rPr lang="en-US" dirty="0" err="1" smtClean="0">
                <a:solidFill>
                  <a:srgbClr val="002060"/>
                </a:solidFill>
                <a:latin typeface="NikoshBAN" pitchFamily="2" charset="0"/>
                <a:cs typeface="NikoshBAN" pitchFamily="2" charset="0"/>
              </a:rPr>
              <a:t>মুনাফা</a:t>
            </a:r>
            <a:r>
              <a:rPr lang="en-US" dirty="0" smtClean="0">
                <a:solidFill>
                  <a:srgbClr val="002060"/>
                </a:solidFill>
                <a:latin typeface="NikoshBAN" pitchFamily="2" charset="0"/>
                <a:cs typeface="NikoshBAN" pitchFamily="2" charset="0"/>
              </a:rPr>
              <a:t> I=48000-P , n=4 </a:t>
            </a:r>
            <a:r>
              <a:rPr lang="en-US" dirty="0" err="1" smtClean="0">
                <a:solidFill>
                  <a:srgbClr val="002060"/>
                </a:solidFill>
                <a:latin typeface="NikoshBAN" pitchFamily="2" charset="0"/>
                <a:cs typeface="NikoshBAN" pitchFamily="2" charset="0"/>
              </a:rPr>
              <a:t>বছর</a:t>
            </a:r>
            <a:r>
              <a:rPr lang="en-US" dirty="0" smtClean="0">
                <a:solidFill>
                  <a:srgbClr val="002060"/>
                </a:solidFill>
                <a:latin typeface="NikoshBAN" pitchFamily="2" charset="0"/>
                <a:cs typeface="NikoshBAN" pitchFamily="2" charset="0"/>
              </a:rPr>
              <a:t> </a:t>
            </a:r>
          </a:p>
          <a:p>
            <a:r>
              <a:rPr lang="en-US" dirty="0" err="1" smtClean="0">
                <a:solidFill>
                  <a:srgbClr val="002060"/>
                </a:solidFill>
                <a:latin typeface="NikoshBAN" pitchFamily="2" charset="0"/>
                <a:cs typeface="NikoshBAN" pitchFamily="2" charset="0"/>
              </a:rPr>
              <a:t>আমরা</a:t>
            </a:r>
            <a:r>
              <a:rPr lang="en-US" dirty="0" smtClean="0">
                <a:solidFill>
                  <a:srgbClr val="002060"/>
                </a:solidFill>
                <a:latin typeface="NikoshBAN" pitchFamily="2" charset="0"/>
                <a:cs typeface="NikoshBAN" pitchFamily="2" charset="0"/>
              </a:rPr>
              <a:t> </a:t>
            </a:r>
            <a:r>
              <a:rPr lang="en-US" dirty="0" err="1" smtClean="0">
                <a:solidFill>
                  <a:srgbClr val="002060"/>
                </a:solidFill>
                <a:latin typeface="NikoshBAN" pitchFamily="2" charset="0"/>
                <a:cs typeface="NikoshBAN" pitchFamily="2" charset="0"/>
              </a:rPr>
              <a:t>জানি</a:t>
            </a:r>
            <a:r>
              <a:rPr lang="en-US" dirty="0" smtClean="0">
                <a:solidFill>
                  <a:srgbClr val="002060"/>
                </a:solidFill>
                <a:latin typeface="NikoshBAN" pitchFamily="2" charset="0"/>
                <a:cs typeface="NikoshBAN" pitchFamily="2" charset="0"/>
              </a:rPr>
              <a:t>, I=</a:t>
            </a:r>
            <a:r>
              <a:rPr lang="en-US" dirty="0" err="1" smtClean="0">
                <a:solidFill>
                  <a:srgbClr val="002060"/>
                </a:solidFill>
                <a:latin typeface="NikoshBAN" pitchFamily="2" charset="0"/>
                <a:cs typeface="NikoshBAN" pitchFamily="2" charset="0"/>
              </a:rPr>
              <a:t>Pnr</a:t>
            </a:r>
            <a:r>
              <a:rPr lang="en-US" dirty="0" smtClean="0">
                <a:solidFill>
                  <a:srgbClr val="002060"/>
                </a:solidFill>
                <a:latin typeface="NikoshBAN" pitchFamily="2" charset="0"/>
                <a:cs typeface="NikoshBAN" pitchFamily="2" charset="0"/>
              </a:rPr>
              <a:t>=Px5x4%=২০P/100</a:t>
            </a:r>
          </a:p>
          <a:p>
            <a:r>
              <a:rPr lang="en-US" dirty="0" err="1" smtClean="0">
                <a:solidFill>
                  <a:srgbClr val="002060"/>
                </a:solidFill>
                <a:latin typeface="NikoshBAN" pitchFamily="2" charset="0"/>
                <a:cs typeface="NikoshBAN" pitchFamily="2" charset="0"/>
              </a:rPr>
              <a:t>বা</a:t>
            </a:r>
            <a:r>
              <a:rPr lang="en-US" dirty="0" smtClean="0">
                <a:solidFill>
                  <a:srgbClr val="002060"/>
                </a:solidFill>
                <a:latin typeface="NikoshBAN" pitchFamily="2" charset="0"/>
                <a:cs typeface="NikoshBAN" pitchFamily="2" charset="0"/>
              </a:rPr>
              <a:t>, ৪৮০০০-P=20P/100</a:t>
            </a:r>
          </a:p>
          <a:p>
            <a:r>
              <a:rPr lang="en-US" dirty="0" err="1" smtClean="0">
                <a:solidFill>
                  <a:srgbClr val="002060"/>
                </a:solidFill>
                <a:latin typeface="NikoshBAN" pitchFamily="2" charset="0"/>
                <a:cs typeface="NikoshBAN" pitchFamily="2" charset="0"/>
              </a:rPr>
              <a:t>বা</a:t>
            </a:r>
            <a:r>
              <a:rPr lang="en-US" dirty="0" smtClean="0">
                <a:solidFill>
                  <a:srgbClr val="002060"/>
                </a:solidFill>
                <a:latin typeface="NikoshBAN" pitchFamily="2" charset="0"/>
                <a:cs typeface="NikoshBAN" pitchFamily="2" charset="0"/>
              </a:rPr>
              <a:t>, ৪৮০০০০০-১০০P=20P </a:t>
            </a:r>
          </a:p>
          <a:p>
            <a:r>
              <a:rPr lang="en-US" dirty="0" err="1" smtClean="0">
                <a:solidFill>
                  <a:srgbClr val="002060"/>
                </a:solidFill>
                <a:latin typeface="NikoshBAN" pitchFamily="2" charset="0"/>
                <a:cs typeface="NikoshBAN" pitchFamily="2" charset="0"/>
              </a:rPr>
              <a:t>বা</a:t>
            </a:r>
            <a:r>
              <a:rPr lang="en-US" dirty="0" smtClean="0">
                <a:solidFill>
                  <a:srgbClr val="002060"/>
                </a:solidFill>
                <a:latin typeface="NikoshBAN" pitchFamily="2" charset="0"/>
                <a:cs typeface="NikoshBAN" pitchFamily="2" charset="0"/>
              </a:rPr>
              <a:t>, ১২০P=৪৮০০০০০</a:t>
            </a:r>
          </a:p>
          <a:p>
            <a:r>
              <a:rPr lang="en-US" dirty="0" err="1" smtClean="0">
                <a:solidFill>
                  <a:srgbClr val="002060"/>
                </a:solidFill>
                <a:latin typeface="NikoshBAN" pitchFamily="2" charset="0"/>
                <a:cs typeface="NikoshBAN" pitchFamily="2" charset="0"/>
              </a:rPr>
              <a:t>বা</a:t>
            </a:r>
            <a:r>
              <a:rPr lang="en-US" dirty="0" smtClean="0">
                <a:solidFill>
                  <a:srgbClr val="002060"/>
                </a:solidFill>
                <a:latin typeface="NikoshBAN" pitchFamily="2" charset="0"/>
                <a:cs typeface="NikoshBAN" pitchFamily="2" charset="0"/>
              </a:rPr>
              <a:t>, P=4800000/120=40000 </a:t>
            </a:r>
            <a:r>
              <a:rPr lang="en-US" dirty="0" err="1" smtClean="0">
                <a:solidFill>
                  <a:srgbClr val="002060"/>
                </a:solidFill>
                <a:latin typeface="NikoshBAN" pitchFamily="2" charset="0"/>
                <a:cs typeface="NikoshBAN" pitchFamily="2" charset="0"/>
              </a:rPr>
              <a:t>টাকা</a:t>
            </a:r>
            <a:r>
              <a:rPr lang="en-US" dirty="0" smtClean="0">
                <a:solidFill>
                  <a:srgbClr val="002060"/>
                </a:solidFill>
                <a:latin typeface="NikoshBAN" pitchFamily="2" charset="0"/>
                <a:cs typeface="NikoshBAN" pitchFamily="2" charset="0"/>
              </a:rPr>
              <a:t> (</a:t>
            </a:r>
            <a:r>
              <a:rPr lang="en-US" dirty="0" err="1" smtClean="0">
                <a:solidFill>
                  <a:srgbClr val="002060"/>
                </a:solidFill>
                <a:latin typeface="NikoshBAN" pitchFamily="2" charset="0"/>
                <a:cs typeface="NikoshBAN" pitchFamily="2" charset="0"/>
              </a:rPr>
              <a:t>উত্তর</a:t>
            </a:r>
            <a:r>
              <a:rPr lang="en-US" dirty="0" smtClean="0">
                <a:solidFill>
                  <a:srgbClr val="002060"/>
                </a:solidFill>
                <a:latin typeface="NikoshBAN" pitchFamily="2" charset="0"/>
                <a:cs typeface="NikoshBAN" pitchFamily="2" charset="0"/>
              </a:rPr>
              <a:t>) </a:t>
            </a:r>
            <a:endParaRPr lang="en-US"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Horizontal)">
                                      <p:cBhvr>
                                        <p:cTn id="10" dur="500"/>
                                        <p:tgtEl>
                                          <p:spTgt spid="2">
                                            <p:txEl>
                                              <p:pRg st="1" end="1"/>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Horizontal)">
                                      <p:cBhvr>
                                        <p:cTn id="13" dur="500"/>
                                        <p:tgtEl>
                                          <p:spTgt spid="2">
                                            <p:txEl>
                                              <p:pRg st="2" end="2"/>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Horizontal)">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heel(4)">
                                      <p:cBhvr>
                                        <p:cTn id="21" dur="20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
                                            <p:txEl>
                                              <p:pRg st="0" end="0"/>
                                            </p:txEl>
                                          </p:spTgt>
                                        </p:tgtEl>
                                        <p:attrNameLst>
                                          <p:attrName>style.visibility</p:attrName>
                                        </p:attrNameLst>
                                      </p:cBhvr>
                                      <p:to>
                                        <p:strVal val="visible"/>
                                      </p:to>
                                    </p:set>
                                    <p:animEffect transition="in" filter="blinds(horizontal)">
                                      <p:cBhvr>
                                        <p:cTn id="26" dur="500"/>
                                        <p:tgtEl>
                                          <p:spTgt spid="7">
                                            <p:txEl>
                                              <p:pRg st="0" end="0"/>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7">
                                            <p:txEl>
                                              <p:pRg st="1" end="1"/>
                                            </p:txEl>
                                          </p:spTgt>
                                        </p:tgtEl>
                                        <p:attrNameLst>
                                          <p:attrName>style.visibility</p:attrName>
                                        </p:attrNameLst>
                                      </p:cBhvr>
                                      <p:to>
                                        <p:strVal val="visible"/>
                                      </p:to>
                                    </p:set>
                                    <p:animEffect transition="in" filter="blinds(horizontal)">
                                      <p:cBhvr>
                                        <p:cTn id="29" dur="500"/>
                                        <p:tgtEl>
                                          <p:spTgt spid="7">
                                            <p:txEl>
                                              <p:pRg st="1" end="1"/>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blinds(horizontal)">
                                      <p:cBhvr>
                                        <p:cTn id="32" dur="500"/>
                                        <p:tgtEl>
                                          <p:spTgt spid="7">
                                            <p:txEl>
                                              <p:pRg st="2" end="2"/>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blinds(horizontal)">
                                      <p:cBhvr>
                                        <p:cTn id="35" dur="500"/>
                                        <p:tgtEl>
                                          <p:spTgt spid="7">
                                            <p:txEl>
                                              <p:pRg st="3" end="3"/>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blinds(horizontal)">
                                      <p:cBhvr>
                                        <p:cTn id="38" dur="500"/>
                                        <p:tgtEl>
                                          <p:spTgt spid="7">
                                            <p:txEl>
                                              <p:pRg st="4" end="4"/>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blinds(horizontal)">
                                      <p:cBhvr>
                                        <p:cTn id="41" dur="500"/>
                                        <p:tgtEl>
                                          <p:spTgt spid="7">
                                            <p:txEl>
                                              <p:pRg st="5" end="5"/>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7">
                                            <p:txEl>
                                              <p:pRg st="6" end="6"/>
                                            </p:txEl>
                                          </p:spTgt>
                                        </p:tgtEl>
                                        <p:attrNameLst>
                                          <p:attrName>style.visibility</p:attrName>
                                        </p:attrNameLst>
                                      </p:cBhvr>
                                      <p:to>
                                        <p:strVal val="visible"/>
                                      </p:to>
                                    </p:set>
                                    <p:animEffect transition="in" filter="blinds(horizontal)">
                                      <p:cBhvr>
                                        <p:cTn id="44" dur="500"/>
                                        <p:tgtEl>
                                          <p:spTgt spid="7">
                                            <p:txEl>
                                              <p:pRg st="6" end="6"/>
                                            </p:txEl>
                                          </p:spTgt>
                                        </p:tgtEl>
                                      </p:cBhvr>
                                    </p:animEffect>
                                  </p:childTnLst>
                                </p:cTn>
                              </p:par>
                              <p:par>
                                <p:cTn id="45" presetID="3" presetClass="entr" presetSubtype="10" fill="hold" nodeType="with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linds(horizontal)">
                                      <p:cBhvr>
                                        <p:cTn id="47" dur="500"/>
                                        <p:tgtEl>
                                          <p:spTgt spid="7">
                                            <p:txEl>
                                              <p:pRg st="7" end="7"/>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Effect transition="in" filter="blinds(horizontal)">
                                      <p:cBhvr>
                                        <p:cTn id="50" dur="500"/>
                                        <p:tgtEl>
                                          <p:spTgt spid="7">
                                            <p:txEl>
                                              <p:pRg st="8" end="8"/>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7">
                                            <p:txEl>
                                              <p:pRg st="9" end="9"/>
                                            </p:txEl>
                                          </p:spTgt>
                                        </p:tgtEl>
                                        <p:attrNameLst>
                                          <p:attrName>style.visibility</p:attrName>
                                        </p:attrNameLst>
                                      </p:cBhvr>
                                      <p:to>
                                        <p:strVal val="visible"/>
                                      </p:to>
                                    </p:set>
                                    <p:animEffect transition="in" filter="blinds(horizontal)">
                                      <p:cBhvr>
                                        <p:cTn id="53" dur="500"/>
                                        <p:tgtEl>
                                          <p:spTgt spid="7">
                                            <p:txEl>
                                              <p:pRg st="9" end="9"/>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7">
                                            <p:txEl>
                                              <p:pRg st="10" end="10"/>
                                            </p:txEl>
                                          </p:spTgt>
                                        </p:tgtEl>
                                        <p:attrNameLst>
                                          <p:attrName>style.visibility</p:attrName>
                                        </p:attrNameLst>
                                      </p:cBhvr>
                                      <p:to>
                                        <p:strVal val="visible"/>
                                      </p:to>
                                    </p:set>
                                    <p:animEffect transition="in" filter="blinds(horizontal)">
                                      <p:cBhvr>
                                        <p:cTn id="56" dur="500"/>
                                        <p:tgtEl>
                                          <p:spTgt spid="7">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8">
                                            <p:txEl>
                                              <p:pRg st="0" end="0"/>
                                            </p:txEl>
                                          </p:spTgt>
                                        </p:tgtEl>
                                        <p:attrNameLst>
                                          <p:attrName>style.visibility</p:attrName>
                                        </p:attrNameLst>
                                      </p:cBhvr>
                                      <p:to>
                                        <p:strVal val="visible"/>
                                      </p:to>
                                    </p:set>
                                    <p:animEffect transition="in" filter="box(in)">
                                      <p:cBhvr>
                                        <p:cTn id="61" dur="500"/>
                                        <p:tgtEl>
                                          <p:spTgt spid="8">
                                            <p:txEl>
                                              <p:pRg st="0" end="0"/>
                                            </p:txEl>
                                          </p:spTgt>
                                        </p:tgtEl>
                                      </p:cBhvr>
                                    </p:animEffect>
                                  </p:childTnLst>
                                </p:cTn>
                              </p:par>
                              <p:par>
                                <p:cTn id="62" presetID="4" presetClass="entr" presetSubtype="16" fill="hold" nodeType="withEffect">
                                  <p:stCondLst>
                                    <p:cond delay="0"/>
                                  </p:stCondLst>
                                  <p:childTnLst>
                                    <p:set>
                                      <p:cBhvr>
                                        <p:cTn id="63" dur="1" fill="hold">
                                          <p:stCondLst>
                                            <p:cond delay="0"/>
                                          </p:stCondLst>
                                        </p:cTn>
                                        <p:tgtEl>
                                          <p:spTgt spid="8">
                                            <p:txEl>
                                              <p:pRg st="1" end="1"/>
                                            </p:txEl>
                                          </p:spTgt>
                                        </p:tgtEl>
                                        <p:attrNameLst>
                                          <p:attrName>style.visibility</p:attrName>
                                        </p:attrNameLst>
                                      </p:cBhvr>
                                      <p:to>
                                        <p:strVal val="visible"/>
                                      </p:to>
                                    </p:set>
                                    <p:animEffect transition="in" filter="box(in)">
                                      <p:cBhvr>
                                        <p:cTn id="64" dur="500"/>
                                        <p:tgtEl>
                                          <p:spTgt spid="8">
                                            <p:txEl>
                                              <p:pRg st="1" end="1"/>
                                            </p:txEl>
                                          </p:spTgt>
                                        </p:tgtEl>
                                      </p:cBhvr>
                                    </p:animEffect>
                                  </p:childTnLst>
                                </p:cTn>
                              </p:par>
                              <p:par>
                                <p:cTn id="65" presetID="4" presetClass="entr" presetSubtype="16" fill="hold" nodeType="withEffect">
                                  <p:stCondLst>
                                    <p:cond delay="0"/>
                                  </p:stCondLst>
                                  <p:childTnLst>
                                    <p:set>
                                      <p:cBhvr>
                                        <p:cTn id="66" dur="1" fill="hold">
                                          <p:stCondLst>
                                            <p:cond delay="0"/>
                                          </p:stCondLst>
                                        </p:cTn>
                                        <p:tgtEl>
                                          <p:spTgt spid="8">
                                            <p:txEl>
                                              <p:pRg st="2" end="2"/>
                                            </p:txEl>
                                          </p:spTgt>
                                        </p:tgtEl>
                                        <p:attrNameLst>
                                          <p:attrName>style.visibility</p:attrName>
                                        </p:attrNameLst>
                                      </p:cBhvr>
                                      <p:to>
                                        <p:strVal val="visible"/>
                                      </p:to>
                                    </p:set>
                                    <p:animEffect transition="in" filter="box(in)">
                                      <p:cBhvr>
                                        <p:cTn id="67" dur="500"/>
                                        <p:tgtEl>
                                          <p:spTgt spid="8">
                                            <p:txEl>
                                              <p:pRg st="2" end="2"/>
                                            </p:txEl>
                                          </p:spTgt>
                                        </p:tgtEl>
                                      </p:cBhvr>
                                    </p:animEffect>
                                  </p:childTnLst>
                                </p:cTn>
                              </p:par>
                              <p:par>
                                <p:cTn id="68" presetID="4" presetClass="entr" presetSubtype="16" fill="hold" nodeType="withEffect">
                                  <p:stCondLst>
                                    <p:cond delay="0"/>
                                  </p:stCondLst>
                                  <p:childTnLst>
                                    <p:set>
                                      <p:cBhvr>
                                        <p:cTn id="69" dur="1" fill="hold">
                                          <p:stCondLst>
                                            <p:cond delay="0"/>
                                          </p:stCondLst>
                                        </p:cTn>
                                        <p:tgtEl>
                                          <p:spTgt spid="8">
                                            <p:txEl>
                                              <p:pRg st="3" end="3"/>
                                            </p:txEl>
                                          </p:spTgt>
                                        </p:tgtEl>
                                        <p:attrNameLst>
                                          <p:attrName>style.visibility</p:attrName>
                                        </p:attrNameLst>
                                      </p:cBhvr>
                                      <p:to>
                                        <p:strVal val="visible"/>
                                      </p:to>
                                    </p:set>
                                    <p:animEffect transition="in" filter="box(in)">
                                      <p:cBhvr>
                                        <p:cTn id="70" dur="500"/>
                                        <p:tgtEl>
                                          <p:spTgt spid="8">
                                            <p:txEl>
                                              <p:pRg st="3" end="3"/>
                                            </p:txEl>
                                          </p:spTgt>
                                        </p:tgtEl>
                                      </p:cBhvr>
                                    </p:animEffect>
                                  </p:childTnLst>
                                </p:cTn>
                              </p:par>
                              <p:par>
                                <p:cTn id="71" presetID="4" presetClass="entr" presetSubtype="16" fill="hold" nodeType="withEffect">
                                  <p:stCondLst>
                                    <p:cond delay="0"/>
                                  </p:stCondLst>
                                  <p:childTnLst>
                                    <p:set>
                                      <p:cBhvr>
                                        <p:cTn id="72" dur="1" fill="hold">
                                          <p:stCondLst>
                                            <p:cond delay="0"/>
                                          </p:stCondLst>
                                        </p:cTn>
                                        <p:tgtEl>
                                          <p:spTgt spid="8">
                                            <p:txEl>
                                              <p:pRg st="4" end="4"/>
                                            </p:txEl>
                                          </p:spTgt>
                                        </p:tgtEl>
                                        <p:attrNameLst>
                                          <p:attrName>style.visibility</p:attrName>
                                        </p:attrNameLst>
                                      </p:cBhvr>
                                      <p:to>
                                        <p:strVal val="visible"/>
                                      </p:to>
                                    </p:set>
                                    <p:animEffect transition="in" filter="box(in)">
                                      <p:cBhvr>
                                        <p:cTn id="73" dur="500"/>
                                        <p:tgtEl>
                                          <p:spTgt spid="8">
                                            <p:txEl>
                                              <p:pRg st="4" end="4"/>
                                            </p:txEl>
                                          </p:spTgt>
                                        </p:tgtEl>
                                      </p:cBhvr>
                                    </p:animEffect>
                                  </p:childTnLst>
                                </p:cTn>
                              </p:par>
                              <p:par>
                                <p:cTn id="74" presetID="4" presetClass="entr" presetSubtype="16" fill="hold" nodeType="withEffect">
                                  <p:stCondLst>
                                    <p:cond delay="0"/>
                                  </p:stCondLst>
                                  <p:childTnLst>
                                    <p:set>
                                      <p:cBhvr>
                                        <p:cTn id="75" dur="1" fill="hold">
                                          <p:stCondLst>
                                            <p:cond delay="0"/>
                                          </p:stCondLst>
                                        </p:cTn>
                                        <p:tgtEl>
                                          <p:spTgt spid="8">
                                            <p:txEl>
                                              <p:pRg st="5" end="5"/>
                                            </p:txEl>
                                          </p:spTgt>
                                        </p:tgtEl>
                                        <p:attrNameLst>
                                          <p:attrName>style.visibility</p:attrName>
                                        </p:attrNameLst>
                                      </p:cBhvr>
                                      <p:to>
                                        <p:strVal val="visible"/>
                                      </p:to>
                                    </p:set>
                                    <p:animEffect transition="in" filter="box(in)">
                                      <p:cBhvr>
                                        <p:cTn id="76"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4648200" cy="523220"/>
          </a:xfrm>
          <a:prstGeom prst="rect">
            <a:avLst/>
          </a:prstGeom>
          <a:noFill/>
        </p:spPr>
        <p:txBody>
          <a:bodyPr wrap="square" rtlCol="0">
            <a:spAutoFit/>
          </a:bodyPr>
          <a:lstStyle/>
          <a:p>
            <a:pPr algn="ctr"/>
            <a:r>
              <a:rPr lang="bn-IN" sz="2800" dirty="0" smtClean="0">
                <a:solidFill>
                  <a:srgbClr val="C00000"/>
                </a:solidFill>
                <a:latin typeface="NikoshBAN" pitchFamily="2" charset="0"/>
                <a:cs typeface="NikoshBAN" pitchFamily="2" charset="0"/>
              </a:rPr>
              <a:t>একক কাজ </a:t>
            </a:r>
            <a:endParaRPr lang="en-US" sz="2800" dirty="0">
              <a:solidFill>
                <a:srgbClr val="C00000"/>
              </a:solidFill>
              <a:latin typeface="NikoshBAN" pitchFamily="2" charset="0"/>
              <a:cs typeface="NikoshBAN" pitchFamily="2" charset="0"/>
            </a:endParaRPr>
          </a:p>
        </p:txBody>
      </p:sp>
      <p:sp>
        <p:nvSpPr>
          <p:cNvPr id="3" name="TextBox 2"/>
          <p:cNvSpPr txBox="1"/>
          <p:nvPr/>
        </p:nvSpPr>
        <p:spPr>
          <a:xfrm>
            <a:off x="0" y="990600"/>
            <a:ext cx="9144000" cy="5632311"/>
          </a:xfrm>
          <a:prstGeom prst="rect">
            <a:avLst/>
          </a:prstGeom>
          <a:noFill/>
        </p:spPr>
        <p:txBody>
          <a:bodyPr wrap="square" rtlCol="0">
            <a:spAutoFit/>
          </a:bodyPr>
          <a:lstStyle/>
          <a:p>
            <a:r>
              <a:rPr lang="en-US" sz="2400" b="1" dirty="0" smtClean="0">
                <a:solidFill>
                  <a:srgbClr val="7030A0"/>
                </a:solidFill>
                <a:latin typeface="NikoshBAN" pitchFamily="2" charset="0"/>
                <a:cs typeface="NikoshBAN" pitchFamily="2" charset="0"/>
              </a:rPr>
              <a:t>অনুশীলনীঃ২.২ (৬)</a:t>
            </a:r>
            <a:r>
              <a:rPr lang="en-US" sz="2400" b="1" dirty="0" err="1" smtClean="0">
                <a:solidFill>
                  <a:srgbClr val="7030A0"/>
                </a:solidFill>
                <a:latin typeface="NikoshBAN" pitchFamily="2" charset="0"/>
                <a:cs typeface="NikoshBAN" pitchFamily="2" charset="0"/>
              </a:rPr>
              <a:t>বার্ষিক</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শতকরা</a:t>
            </a:r>
            <a:r>
              <a:rPr lang="en-US" sz="2400" b="1" dirty="0" smtClean="0">
                <a:solidFill>
                  <a:srgbClr val="7030A0"/>
                </a:solidFill>
                <a:latin typeface="NikoshBAN" pitchFamily="2" charset="0"/>
                <a:cs typeface="NikoshBAN" pitchFamily="2" charset="0"/>
              </a:rPr>
              <a:t> ১০ </a:t>
            </a:r>
            <a:r>
              <a:rPr lang="en-US" sz="2400" b="1" dirty="0" err="1" smtClean="0">
                <a:solidFill>
                  <a:srgbClr val="7030A0"/>
                </a:solidFill>
                <a:latin typeface="NikoshBAN" pitchFamily="2" charset="0"/>
                <a:cs typeface="NikoshBAN" pitchFamily="2" charset="0"/>
              </a:rPr>
              <a:t>টাকা</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মুনাফায়</a:t>
            </a:r>
            <a:r>
              <a:rPr lang="en-US" sz="2400" b="1" dirty="0" smtClean="0">
                <a:solidFill>
                  <a:srgbClr val="7030A0"/>
                </a:solidFill>
                <a:latin typeface="NikoshBAN" pitchFamily="2" charset="0"/>
                <a:cs typeface="NikoshBAN" pitchFamily="2" charset="0"/>
              </a:rPr>
              <a:t> ৫০০০ </a:t>
            </a:r>
            <a:r>
              <a:rPr lang="en-US" sz="2400" b="1" dirty="0" err="1" smtClean="0">
                <a:solidFill>
                  <a:srgbClr val="7030A0"/>
                </a:solidFill>
                <a:latin typeface="NikoshBAN" pitchFamily="2" charset="0"/>
                <a:cs typeface="NikoshBAN" pitchFamily="2" charset="0"/>
              </a:rPr>
              <a:t>টাকার</a:t>
            </a:r>
            <a:r>
              <a:rPr lang="en-US" sz="2400" b="1" dirty="0" smtClean="0">
                <a:solidFill>
                  <a:srgbClr val="7030A0"/>
                </a:solidFill>
                <a:latin typeface="NikoshBAN" pitchFamily="2" charset="0"/>
                <a:cs typeface="NikoshBAN" pitchFamily="2" charset="0"/>
              </a:rPr>
              <a:t> ৩ </a:t>
            </a:r>
            <a:r>
              <a:rPr lang="en-US" sz="2400" b="1" dirty="0" err="1" smtClean="0">
                <a:solidFill>
                  <a:srgbClr val="7030A0"/>
                </a:solidFill>
                <a:latin typeface="NikoshBAN" pitchFamily="2" charset="0"/>
                <a:cs typeface="NikoshBAN" pitchFamily="2" charset="0"/>
              </a:rPr>
              <a:t>বছরের</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সরল</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মুনাফা</a:t>
            </a:r>
            <a:r>
              <a:rPr lang="en-US" sz="2400" b="1" dirty="0" smtClean="0">
                <a:solidFill>
                  <a:srgbClr val="7030A0"/>
                </a:solidFill>
                <a:latin typeface="NikoshBAN" pitchFamily="2" charset="0"/>
                <a:cs typeface="NikoshBAN" pitchFamily="2" charset="0"/>
              </a:rPr>
              <a:t> ও </a:t>
            </a:r>
            <a:r>
              <a:rPr lang="en-US" sz="2400" b="1" dirty="0" err="1" smtClean="0">
                <a:solidFill>
                  <a:srgbClr val="7030A0"/>
                </a:solidFill>
                <a:latin typeface="NikoshBAN" pitchFamily="2" charset="0"/>
                <a:cs typeface="NikoshBAN" pitchFamily="2" charset="0"/>
              </a:rPr>
              <a:t>চক্রবৃদ্ধি</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মুনাফার</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পার্থক্য</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কত</a:t>
            </a:r>
            <a:r>
              <a:rPr lang="en-US" sz="2400" b="1" dirty="0" smtClean="0">
                <a:solidFill>
                  <a:srgbClr val="7030A0"/>
                </a:solidFill>
                <a:latin typeface="NikoshBAN" pitchFamily="2" charset="0"/>
                <a:cs typeface="NikoshBAN" pitchFamily="2" charset="0"/>
              </a:rPr>
              <a:t> </a:t>
            </a:r>
            <a:r>
              <a:rPr lang="en-US" sz="2400" b="1" dirty="0" err="1" smtClean="0">
                <a:solidFill>
                  <a:srgbClr val="7030A0"/>
                </a:solidFill>
                <a:latin typeface="NikoshBAN" pitchFamily="2" charset="0"/>
                <a:cs typeface="NikoshBAN" pitchFamily="2" charset="0"/>
              </a:rPr>
              <a:t>হবে</a:t>
            </a:r>
            <a:r>
              <a:rPr lang="en-US" sz="2400" b="1" dirty="0" smtClean="0">
                <a:solidFill>
                  <a:srgbClr val="7030A0"/>
                </a:solidFill>
                <a:latin typeface="NikoshBAN" pitchFamily="2" charset="0"/>
                <a:cs typeface="NikoshBAN" pitchFamily="2" charset="0"/>
              </a:rPr>
              <a:t> ? </a:t>
            </a:r>
          </a:p>
          <a:p>
            <a:r>
              <a:rPr lang="en-US" sz="2400" b="1" dirty="0" err="1" smtClean="0">
                <a:solidFill>
                  <a:srgbClr val="00B050"/>
                </a:solidFill>
                <a:latin typeface="NikoshBAN" pitchFamily="2" charset="0"/>
                <a:cs typeface="NikoshBAN" pitchFamily="2" charset="0"/>
              </a:rPr>
              <a:t>সমাধানঃ</a:t>
            </a:r>
            <a:r>
              <a:rPr lang="en-US" sz="2400" b="1" dirty="0" smtClean="0">
                <a:solidFill>
                  <a:srgbClr val="00B050"/>
                </a:solidFill>
                <a:latin typeface="NikoshBAN" pitchFamily="2" charset="0"/>
                <a:cs typeface="NikoshBAN" pitchFamily="2" charset="0"/>
              </a:rPr>
              <a:t> </a:t>
            </a:r>
            <a:r>
              <a:rPr lang="bn-IN" sz="2400" dirty="0" smtClean="0">
                <a:solidFill>
                  <a:srgbClr val="00B050"/>
                </a:solidFill>
                <a:latin typeface="NikoshBAN" pitchFamily="2" charset="0"/>
                <a:cs typeface="NikoshBAN" pitchFamily="2" charset="0"/>
              </a:rPr>
              <a:t>দেওয়া</a:t>
            </a:r>
            <a:r>
              <a:rPr lang="bn-IN" sz="2400" b="1" dirty="0" smtClean="0">
                <a:solidFill>
                  <a:srgbClr val="00B050"/>
                </a:solidFill>
                <a:latin typeface="NikoshBAN" pitchFamily="2" charset="0"/>
                <a:cs typeface="NikoshBAN" pitchFamily="2" charset="0"/>
              </a:rPr>
              <a:t> </a:t>
            </a:r>
            <a:r>
              <a:rPr lang="bn-IN" sz="2400" dirty="0" smtClean="0">
                <a:solidFill>
                  <a:srgbClr val="00B050"/>
                </a:solidFill>
                <a:latin typeface="NikoshBAN" pitchFamily="2" charset="0"/>
                <a:cs typeface="NikoshBAN" pitchFamily="2" charset="0"/>
              </a:rPr>
              <a:t>আছে, </a:t>
            </a:r>
            <a:r>
              <a:rPr lang="en-US" sz="2400" dirty="0" smtClean="0">
                <a:solidFill>
                  <a:srgbClr val="00B050"/>
                </a:solidFill>
                <a:latin typeface="NikoshBAN" pitchFamily="2" charset="0"/>
                <a:cs typeface="NikoshBAN" pitchFamily="2" charset="0"/>
              </a:rPr>
              <a:t>r=১০% , P=৫০০০ </a:t>
            </a:r>
            <a:r>
              <a:rPr lang="en-US" sz="2400" dirty="0" err="1" smtClean="0">
                <a:solidFill>
                  <a:srgbClr val="00B050"/>
                </a:solidFill>
                <a:latin typeface="NikoshBAN" pitchFamily="2" charset="0"/>
                <a:cs typeface="NikoshBAN" pitchFamily="2" charset="0"/>
              </a:rPr>
              <a:t>টাকা</a:t>
            </a:r>
            <a:r>
              <a:rPr lang="en-US" sz="2400" dirty="0" smtClean="0">
                <a:solidFill>
                  <a:srgbClr val="00B050"/>
                </a:solidFill>
                <a:latin typeface="NikoshBAN" pitchFamily="2" charset="0"/>
                <a:cs typeface="NikoshBAN" pitchFamily="2" charset="0"/>
              </a:rPr>
              <a:t> , n=৩ </a:t>
            </a:r>
            <a:r>
              <a:rPr lang="en-US" sz="2400" dirty="0" err="1" smtClean="0">
                <a:solidFill>
                  <a:srgbClr val="00B050"/>
                </a:solidFill>
                <a:latin typeface="NikoshBAN" pitchFamily="2" charset="0"/>
                <a:cs typeface="NikoshBAN" pitchFamily="2" charset="0"/>
              </a:rPr>
              <a:t>বছর</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সরল</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মুনাফা</a:t>
            </a:r>
            <a:r>
              <a:rPr lang="en-US" sz="2400" dirty="0" smtClean="0">
                <a:solidFill>
                  <a:srgbClr val="00B050"/>
                </a:solidFill>
                <a:latin typeface="NikoshBAN" pitchFamily="2" charset="0"/>
                <a:cs typeface="NikoshBAN" pitchFamily="2" charset="0"/>
              </a:rPr>
              <a:t>, I=? </a:t>
            </a:r>
            <a:r>
              <a:rPr lang="en-US" sz="2400" dirty="0" err="1" smtClean="0">
                <a:solidFill>
                  <a:srgbClr val="00B050"/>
                </a:solidFill>
                <a:latin typeface="NikoshBAN" pitchFamily="2" charset="0"/>
                <a:cs typeface="NikoshBAN" pitchFamily="2" charset="0"/>
              </a:rPr>
              <a:t>চক্রবৃদ্ধি</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মুনাফা,C</a:t>
            </a:r>
            <a:r>
              <a:rPr lang="en-US" sz="2400" dirty="0" smtClean="0">
                <a:solidFill>
                  <a:srgbClr val="00B050"/>
                </a:solidFill>
                <a:latin typeface="NikoshBAN" pitchFamily="2" charset="0"/>
                <a:cs typeface="NikoshBAN" pitchFamily="2" charset="0"/>
              </a:rPr>
              <a:t>-P=?</a:t>
            </a:r>
          </a:p>
          <a:p>
            <a:r>
              <a:rPr lang="en-US" sz="2400" dirty="0" err="1" smtClean="0">
                <a:solidFill>
                  <a:srgbClr val="00B050"/>
                </a:solidFill>
                <a:latin typeface="NikoshBAN" pitchFamily="2" charset="0"/>
                <a:cs typeface="NikoshBAN" pitchFamily="2" charset="0"/>
              </a:rPr>
              <a:t>আমরা</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জানি</a:t>
            </a:r>
            <a:r>
              <a:rPr lang="en-US" sz="2400" dirty="0" smtClean="0">
                <a:solidFill>
                  <a:srgbClr val="00B050"/>
                </a:solidFill>
                <a:latin typeface="NikoshBAN" pitchFamily="2" charset="0"/>
                <a:cs typeface="NikoshBAN" pitchFamily="2" charset="0"/>
              </a:rPr>
              <a:t>, I=</a:t>
            </a:r>
            <a:r>
              <a:rPr lang="en-US" sz="2400" dirty="0" err="1" smtClean="0">
                <a:solidFill>
                  <a:srgbClr val="00B050"/>
                </a:solidFill>
                <a:latin typeface="NikoshBAN" pitchFamily="2" charset="0"/>
                <a:cs typeface="NikoshBAN" pitchFamily="2" charset="0"/>
              </a:rPr>
              <a:t>Pnr</a:t>
            </a:r>
            <a:endParaRPr lang="en-US" sz="2400" dirty="0" smtClean="0">
              <a:solidFill>
                <a:srgbClr val="00B050"/>
              </a:solidFill>
              <a:latin typeface="NikoshBAN" pitchFamily="2" charset="0"/>
              <a:cs typeface="NikoshBAN" pitchFamily="2" charset="0"/>
            </a:endParaRPr>
          </a:p>
          <a:p>
            <a:r>
              <a:rPr lang="en-US" sz="2400" dirty="0" smtClean="0">
                <a:solidFill>
                  <a:srgbClr val="00B050"/>
                </a:solidFill>
                <a:latin typeface="NikoshBAN" pitchFamily="2" charset="0"/>
                <a:cs typeface="NikoshBAN" pitchFamily="2" charset="0"/>
              </a:rPr>
              <a:t>                   =৫০০০x ৩x ১০%</a:t>
            </a:r>
          </a:p>
          <a:p>
            <a:r>
              <a:rPr lang="en-US" sz="2400" dirty="0" smtClean="0">
                <a:solidFill>
                  <a:srgbClr val="00B050"/>
                </a:solidFill>
                <a:latin typeface="NikoshBAN" pitchFamily="2" charset="0"/>
                <a:cs typeface="NikoshBAN" pitchFamily="2" charset="0"/>
              </a:rPr>
              <a:t>                    =150000/100</a:t>
            </a:r>
          </a:p>
          <a:p>
            <a:r>
              <a:rPr lang="en-US" sz="2400" dirty="0" smtClean="0">
                <a:solidFill>
                  <a:srgbClr val="00B050"/>
                </a:solidFill>
                <a:latin typeface="NikoshBAN" pitchFamily="2" charset="0"/>
                <a:cs typeface="NikoshBAN" pitchFamily="2" charset="0"/>
              </a:rPr>
              <a:t>                    =1500 </a:t>
            </a:r>
            <a:r>
              <a:rPr lang="en-US" sz="2400" dirty="0" err="1" smtClean="0">
                <a:solidFill>
                  <a:srgbClr val="00B050"/>
                </a:solidFill>
                <a:latin typeface="NikoshBAN" pitchFamily="2" charset="0"/>
                <a:cs typeface="NikoshBAN" pitchFamily="2" charset="0"/>
              </a:rPr>
              <a:t>টাকা</a:t>
            </a:r>
            <a:r>
              <a:rPr lang="en-US" sz="2400" dirty="0" smtClean="0">
                <a:solidFill>
                  <a:srgbClr val="00B050"/>
                </a:solidFill>
                <a:latin typeface="NikoshBAN" pitchFamily="2" charset="0"/>
                <a:cs typeface="NikoshBAN" pitchFamily="2" charset="0"/>
              </a:rPr>
              <a:t> </a:t>
            </a:r>
          </a:p>
          <a:p>
            <a:r>
              <a:rPr lang="en-US" sz="2400" dirty="0" err="1" smtClean="0">
                <a:solidFill>
                  <a:srgbClr val="00B050"/>
                </a:solidFill>
                <a:latin typeface="NikoshBAN" pitchFamily="2" charset="0"/>
                <a:cs typeface="NikoshBAN" pitchFamily="2" charset="0"/>
              </a:rPr>
              <a:t>আমরা</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জানি</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চক্রবৃদ্ধি</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মুনাফা</a:t>
            </a:r>
            <a:r>
              <a:rPr lang="en-US" sz="2400" dirty="0" smtClean="0">
                <a:solidFill>
                  <a:srgbClr val="00B050"/>
                </a:solidFill>
                <a:latin typeface="NikoshBAN" pitchFamily="2" charset="0"/>
                <a:cs typeface="NikoshBAN" pitchFamily="2" charset="0"/>
              </a:rPr>
              <a:t>=C-P</a:t>
            </a:r>
          </a:p>
          <a:p>
            <a:r>
              <a:rPr lang="en-US" sz="2400" dirty="0" smtClean="0">
                <a:solidFill>
                  <a:srgbClr val="00B050"/>
                </a:solidFill>
                <a:latin typeface="NikoshBAN" pitchFamily="2" charset="0"/>
                <a:cs typeface="NikoshBAN" pitchFamily="2" charset="0"/>
              </a:rPr>
              <a:t>                                    =P(1+r)^n-P</a:t>
            </a:r>
          </a:p>
          <a:p>
            <a:r>
              <a:rPr lang="en-US" sz="2400" dirty="0" smtClean="0">
                <a:solidFill>
                  <a:srgbClr val="00B050"/>
                </a:solidFill>
                <a:latin typeface="NikoshBAN" pitchFamily="2" charset="0"/>
                <a:cs typeface="NikoshBAN" pitchFamily="2" charset="0"/>
              </a:rPr>
              <a:t>                                    =5000x(1+10%)^3-5000 </a:t>
            </a:r>
          </a:p>
          <a:p>
            <a:r>
              <a:rPr lang="en-US" sz="2400" dirty="0" smtClean="0">
                <a:solidFill>
                  <a:srgbClr val="00B050"/>
                </a:solidFill>
                <a:latin typeface="NikoshBAN" pitchFamily="2" charset="0"/>
                <a:cs typeface="NikoshBAN" pitchFamily="2" charset="0"/>
              </a:rPr>
              <a:t>                                    =6655-5000</a:t>
            </a:r>
          </a:p>
          <a:p>
            <a:r>
              <a:rPr lang="en-US" sz="2400" dirty="0" smtClean="0">
                <a:solidFill>
                  <a:srgbClr val="00B050"/>
                </a:solidFill>
                <a:latin typeface="NikoshBAN" pitchFamily="2" charset="0"/>
                <a:cs typeface="NikoshBAN" pitchFamily="2" charset="0"/>
              </a:rPr>
              <a:t>                                     =1655টাকা</a:t>
            </a:r>
          </a:p>
          <a:p>
            <a:r>
              <a:rPr lang="en-US" sz="2400" dirty="0" err="1" smtClean="0">
                <a:solidFill>
                  <a:srgbClr val="00B050"/>
                </a:solidFill>
                <a:latin typeface="NikoshBAN" pitchFamily="2" charset="0"/>
                <a:cs typeface="NikoshBAN" pitchFamily="2" charset="0"/>
              </a:rPr>
              <a:t>সরল</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মুনাফা</a:t>
            </a:r>
            <a:r>
              <a:rPr lang="en-US" sz="2400" dirty="0" smtClean="0">
                <a:solidFill>
                  <a:srgbClr val="00B050"/>
                </a:solidFill>
                <a:latin typeface="NikoshBAN" pitchFamily="2" charset="0"/>
                <a:cs typeface="NikoshBAN" pitchFamily="2" charset="0"/>
              </a:rPr>
              <a:t> ও </a:t>
            </a:r>
            <a:r>
              <a:rPr lang="en-US" sz="2400" dirty="0" err="1" smtClean="0">
                <a:solidFill>
                  <a:srgbClr val="00B050"/>
                </a:solidFill>
                <a:latin typeface="NikoshBAN" pitchFamily="2" charset="0"/>
                <a:cs typeface="NikoshBAN" pitchFamily="2" charset="0"/>
              </a:rPr>
              <a:t>চক্রবৃদ্ধি</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মুনাফার</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পার্থক্য</a:t>
            </a:r>
            <a:r>
              <a:rPr lang="en-US" sz="2400" dirty="0" smtClean="0">
                <a:solidFill>
                  <a:srgbClr val="00B050"/>
                </a:solidFill>
                <a:latin typeface="NikoshBAN" pitchFamily="2" charset="0"/>
                <a:cs typeface="NikoshBAN" pitchFamily="2" charset="0"/>
              </a:rPr>
              <a:t>= (১৬৫৫-১৫০০)</a:t>
            </a:r>
            <a:r>
              <a:rPr lang="en-US" sz="2400" dirty="0" err="1" smtClean="0">
                <a:solidFill>
                  <a:srgbClr val="00B050"/>
                </a:solidFill>
                <a:latin typeface="NikoshBAN" pitchFamily="2" charset="0"/>
                <a:cs typeface="NikoshBAN" pitchFamily="2" charset="0"/>
              </a:rPr>
              <a:t>টাকা</a:t>
            </a:r>
            <a:endParaRPr lang="en-US" sz="2400" dirty="0" smtClean="0">
              <a:solidFill>
                <a:srgbClr val="00B050"/>
              </a:solidFill>
              <a:latin typeface="NikoshBAN" pitchFamily="2" charset="0"/>
              <a:cs typeface="NikoshBAN" pitchFamily="2" charset="0"/>
            </a:endParaRPr>
          </a:p>
          <a:p>
            <a:r>
              <a:rPr lang="en-US" sz="2400" dirty="0" smtClean="0">
                <a:solidFill>
                  <a:srgbClr val="00B050"/>
                </a:solidFill>
                <a:latin typeface="NikoshBAN" pitchFamily="2" charset="0"/>
                <a:cs typeface="NikoshBAN" pitchFamily="2" charset="0"/>
              </a:rPr>
              <a:t>                                                  =১৫৫ </a:t>
            </a:r>
            <a:r>
              <a:rPr lang="en-US" sz="2400" dirty="0" err="1" smtClean="0">
                <a:solidFill>
                  <a:srgbClr val="00B050"/>
                </a:solidFill>
                <a:latin typeface="NikoshBAN" pitchFamily="2" charset="0"/>
                <a:cs typeface="NikoshBAN" pitchFamily="2" charset="0"/>
              </a:rPr>
              <a:t>টাকা</a:t>
            </a:r>
            <a:r>
              <a:rPr lang="en-US" sz="2400" dirty="0" smtClean="0">
                <a:solidFill>
                  <a:srgbClr val="00B050"/>
                </a:solidFill>
                <a:latin typeface="NikoshBAN" pitchFamily="2" charset="0"/>
                <a:cs typeface="NikoshBAN" pitchFamily="2" charset="0"/>
              </a:rPr>
              <a:t> (</a:t>
            </a:r>
            <a:r>
              <a:rPr lang="en-US" sz="2400" dirty="0" err="1" smtClean="0">
                <a:solidFill>
                  <a:srgbClr val="00B050"/>
                </a:solidFill>
                <a:latin typeface="NikoshBAN" pitchFamily="2" charset="0"/>
                <a:cs typeface="NikoshBAN" pitchFamily="2" charset="0"/>
              </a:rPr>
              <a:t>উত্তর</a:t>
            </a:r>
            <a:r>
              <a:rPr lang="en-US" sz="2400" dirty="0" smtClean="0">
                <a:solidFill>
                  <a:srgbClr val="00B050"/>
                </a:solidFill>
                <a:latin typeface="NikoshBAN" pitchFamily="2" charset="0"/>
                <a:cs typeface="NikoshBAN" pitchFamily="2" charset="0"/>
              </a:rPr>
              <a:t>)</a:t>
            </a:r>
            <a:r>
              <a:rPr lang="en-US" sz="2000" dirty="0" smtClean="0">
                <a:solidFill>
                  <a:srgbClr val="00B050"/>
                </a:solidFill>
                <a:latin typeface="NikoshBAN" pitchFamily="2" charset="0"/>
                <a:cs typeface="NikoshBAN" pitchFamily="2" charset="0"/>
              </a:rPr>
              <a:t>   </a:t>
            </a:r>
            <a:endParaRPr lang="en-US" sz="20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nodeType="clickEffect">
                                  <p:stCondLst>
                                    <p:cond delay="0"/>
                                  </p:stCondLst>
                                  <p:childTnLst>
                                    <p:set>
                                      <p:cBhvr>
                                        <p:cTn id="11" dur="1000">
                                          <p:stCondLst>
                                            <p:cond delay="0"/>
                                          </p:stCondLst>
                                        </p:cTn>
                                        <p:tgtEl>
                                          <p:spTgt spid="3">
                                            <p:txEl>
                                              <p:pRg st="0" end="0"/>
                                            </p:txEl>
                                          </p:spTgt>
                                        </p:tgtEl>
                                        <p:attrNameLst>
                                          <p:attrName>style.visibility</p:attrName>
                                        </p:attrNameLst>
                                      </p:cBhvr>
                                      <p:to>
                                        <p:strVal val="visible"/>
                                      </p:to>
                                    </p:set>
                                  </p:childTnLst>
                                </p:cTn>
                              </p:par>
                              <p:par>
                                <p:cTn id="12" presetID="11" presetClass="entr" presetSubtype="0" fill="hold" nodeType="withEffect">
                                  <p:stCondLst>
                                    <p:cond delay="0"/>
                                  </p:stCondLst>
                                  <p:childTnLst>
                                    <p:set>
                                      <p:cBhvr>
                                        <p:cTn id="13" dur="1000">
                                          <p:stCondLst>
                                            <p:cond delay="0"/>
                                          </p:stCondLst>
                                        </p:cTn>
                                        <p:tgtEl>
                                          <p:spTgt spid="3">
                                            <p:txEl>
                                              <p:pRg st="1" end="1"/>
                                            </p:txEl>
                                          </p:spTgt>
                                        </p:tgtEl>
                                        <p:attrNameLst>
                                          <p:attrName>style.visibility</p:attrName>
                                        </p:attrNameLst>
                                      </p:cBhvr>
                                      <p:to>
                                        <p:strVal val="visible"/>
                                      </p:to>
                                    </p:set>
                                  </p:childTnLst>
                                </p:cTn>
                              </p:par>
                              <p:par>
                                <p:cTn id="14" presetID="11" presetClass="entr" presetSubtype="0" fill="hold" nodeType="withEffect">
                                  <p:stCondLst>
                                    <p:cond delay="0"/>
                                  </p:stCondLst>
                                  <p:childTnLst>
                                    <p:set>
                                      <p:cBhvr>
                                        <p:cTn id="15" dur="1000">
                                          <p:stCondLst>
                                            <p:cond delay="0"/>
                                          </p:stCondLst>
                                        </p:cTn>
                                        <p:tgtEl>
                                          <p:spTgt spid="3">
                                            <p:txEl>
                                              <p:pRg st="2" end="2"/>
                                            </p:txEl>
                                          </p:spTgt>
                                        </p:tgtEl>
                                        <p:attrNameLst>
                                          <p:attrName>style.visibility</p:attrName>
                                        </p:attrNameLst>
                                      </p:cBhvr>
                                      <p:to>
                                        <p:strVal val="visible"/>
                                      </p:to>
                                    </p:set>
                                  </p:childTnLst>
                                </p:cTn>
                              </p:par>
                              <p:par>
                                <p:cTn id="16" presetID="11" presetClass="entr" presetSubtype="0" fill="hold" nodeType="withEffect">
                                  <p:stCondLst>
                                    <p:cond delay="0"/>
                                  </p:stCondLst>
                                  <p:childTnLst>
                                    <p:set>
                                      <p:cBhvr>
                                        <p:cTn id="17" dur="1000">
                                          <p:stCondLst>
                                            <p:cond delay="0"/>
                                          </p:stCondLst>
                                        </p:cTn>
                                        <p:tgtEl>
                                          <p:spTgt spid="3">
                                            <p:txEl>
                                              <p:pRg st="3" end="3"/>
                                            </p:txEl>
                                          </p:spTgt>
                                        </p:tgtEl>
                                        <p:attrNameLst>
                                          <p:attrName>style.visibility</p:attrName>
                                        </p:attrNameLst>
                                      </p:cBhvr>
                                      <p:to>
                                        <p:strVal val="visible"/>
                                      </p:to>
                                    </p:set>
                                  </p:childTnLst>
                                </p:cTn>
                              </p:par>
                              <p:par>
                                <p:cTn id="18" presetID="11" presetClass="entr" presetSubtype="0" fill="hold" nodeType="withEffect">
                                  <p:stCondLst>
                                    <p:cond delay="0"/>
                                  </p:stCondLst>
                                  <p:childTnLst>
                                    <p:set>
                                      <p:cBhvr>
                                        <p:cTn id="19" dur="1000">
                                          <p:stCondLst>
                                            <p:cond delay="0"/>
                                          </p:stCondLst>
                                        </p:cTn>
                                        <p:tgtEl>
                                          <p:spTgt spid="3">
                                            <p:txEl>
                                              <p:pRg st="4" end="4"/>
                                            </p:txEl>
                                          </p:spTgt>
                                        </p:tgtEl>
                                        <p:attrNameLst>
                                          <p:attrName>style.visibility</p:attrName>
                                        </p:attrNameLst>
                                      </p:cBhvr>
                                      <p:to>
                                        <p:strVal val="visible"/>
                                      </p:to>
                                    </p:set>
                                  </p:childTnLst>
                                </p:cTn>
                              </p:par>
                              <p:par>
                                <p:cTn id="20" presetID="11" presetClass="entr" presetSubtype="0" fill="hold" nodeType="withEffect">
                                  <p:stCondLst>
                                    <p:cond delay="0"/>
                                  </p:stCondLst>
                                  <p:childTnLst>
                                    <p:set>
                                      <p:cBhvr>
                                        <p:cTn id="21" dur="1000">
                                          <p:stCondLst>
                                            <p:cond delay="0"/>
                                          </p:stCondLst>
                                        </p:cTn>
                                        <p:tgtEl>
                                          <p:spTgt spid="3">
                                            <p:txEl>
                                              <p:pRg st="5" end="5"/>
                                            </p:txEl>
                                          </p:spTgt>
                                        </p:tgtEl>
                                        <p:attrNameLst>
                                          <p:attrName>style.visibility</p:attrName>
                                        </p:attrNameLst>
                                      </p:cBhvr>
                                      <p:to>
                                        <p:strVal val="visible"/>
                                      </p:to>
                                    </p:set>
                                  </p:childTnLst>
                                </p:cTn>
                              </p:par>
                              <p:par>
                                <p:cTn id="22" presetID="11" presetClass="entr" presetSubtype="0" fill="hold" nodeType="withEffect">
                                  <p:stCondLst>
                                    <p:cond delay="0"/>
                                  </p:stCondLst>
                                  <p:childTnLst>
                                    <p:set>
                                      <p:cBhvr>
                                        <p:cTn id="23" dur="1000">
                                          <p:stCondLst>
                                            <p:cond delay="0"/>
                                          </p:stCondLst>
                                        </p:cTn>
                                        <p:tgtEl>
                                          <p:spTgt spid="3">
                                            <p:txEl>
                                              <p:pRg st="6" end="6"/>
                                            </p:txEl>
                                          </p:spTgt>
                                        </p:tgtEl>
                                        <p:attrNameLst>
                                          <p:attrName>style.visibility</p:attrName>
                                        </p:attrNameLst>
                                      </p:cBhvr>
                                      <p:to>
                                        <p:strVal val="visible"/>
                                      </p:to>
                                    </p:set>
                                  </p:childTnLst>
                                </p:cTn>
                              </p:par>
                              <p:par>
                                <p:cTn id="24" presetID="11" presetClass="entr" presetSubtype="0" fill="hold" nodeType="withEffect">
                                  <p:stCondLst>
                                    <p:cond delay="0"/>
                                  </p:stCondLst>
                                  <p:childTnLst>
                                    <p:set>
                                      <p:cBhvr>
                                        <p:cTn id="25" dur="1000">
                                          <p:stCondLst>
                                            <p:cond delay="0"/>
                                          </p:stCondLst>
                                        </p:cTn>
                                        <p:tgtEl>
                                          <p:spTgt spid="3">
                                            <p:txEl>
                                              <p:pRg st="7" end="7"/>
                                            </p:txEl>
                                          </p:spTgt>
                                        </p:tgtEl>
                                        <p:attrNameLst>
                                          <p:attrName>style.visibility</p:attrName>
                                        </p:attrNameLst>
                                      </p:cBhvr>
                                      <p:to>
                                        <p:strVal val="visible"/>
                                      </p:to>
                                    </p:set>
                                  </p:childTnLst>
                                </p:cTn>
                              </p:par>
                              <p:par>
                                <p:cTn id="26" presetID="11" presetClass="entr" presetSubtype="0" fill="hold" nodeType="withEffect">
                                  <p:stCondLst>
                                    <p:cond delay="0"/>
                                  </p:stCondLst>
                                  <p:childTnLst>
                                    <p:set>
                                      <p:cBhvr>
                                        <p:cTn id="27" dur="1000">
                                          <p:stCondLst>
                                            <p:cond delay="0"/>
                                          </p:stCondLst>
                                        </p:cTn>
                                        <p:tgtEl>
                                          <p:spTgt spid="3">
                                            <p:txEl>
                                              <p:pRg st="8" end="8"/>
                                            </p:txEl>
                                          </p:spTgt>
                                        </p:tgtEl>
                                        <p:attrNameLst>
                                          <p:attrName>style.visibility</p:attrName>
                                        </p:attrNameLst>
                                      </p:cBhvr>
                                      <p:to>
                                        <p:strVal val="visible"/>
                                      </p:to>
                                    </p:set>
                                  </p:childTnLst>
                                </p:cTn>
                              </p:par>
                              <p:par>
                                <p:cTn id="28" presetID="11" presetClass="entr" presetSubtype="0" fill="hold" nodeType="withEffect">
                                  <p:stCondLst>
                                    <p:cond delay="0"/>
                                  </p:stCondLst>
                                  <p:childTnLst>
                                    <p:set>
                                      <p:cBhvr>
                                        <p:cTn id="29" dur="1000">
                                          <p:stCondLst>
                                            <p:cond delay="0"/>
                                          </p:stCondLst>
                                        </p:cTn>
                                        <p:tgtEl>
                                          <p:spTgt spid="3">
                                            <p:txEl>
                                              <p:pRg st="9" end="9"/>
                                            </p:txEl>
                                          </p:spTgt>
                                        </p:tgtEl>
                                        <p:attrNameLst>
                                          <p:attrName>style.visibility</p:attrName>
                                        </p:attrNameLst>
                                      </p:cBhvr>
                                      <p:to>
                                        <p:strVal val="visible"/>
                                      </p:to>
                                    </p:set>
                                  </p:childTnLst>
                                </p:cTn>
                              </p:par>
                              <p:par>
                                <p:cTn id="30" presetID="11" presetClass="entr" presetSubtype="0" fill="hold" nodeType="withEffect">
                                  <p:stCondLst>
                                    <p:cond delay="0"/>
                                  </p:stCondLst>
                                  <p:childTnLst>
                                    <p:set>
                                      <p:cBhvr>
                                        <p:cTn id="31" dur="1000">
                                          <p:stCondLst>
                                            <p:cond delay="0"/>
                                          </p:stCondLst>
                                        </p:cTn>
                                        <p:tgtEl>
                                          <p:spTgt spid="3">
                                            <p:txEl>
                                              <p:pRg st="10" end="10"/>
                                            </p:txEl>
                                          </p:spTgt>
                                        </p:tgtEl>
                                        <p:attrNameLst>
                                          <p:attrName>style.visibility</p:attrName>
                                        </p:attrNameLst>
                                      </p:cBhvr>
                                      <p:to>
                                        <p:strVal val="visible"/>
                                      </p:to>
                                    </p:set>
                                  </p:childTnLst>
                                </p:cTn>
                              </p:par>
                              <p:par>
                                <p:cTn id="32" presetID="11" presetClass="entr" presetSubtype="0" fill="hold" nodeType="withEffect">
                                  <p:stCondLst>
                                    <p:cond delay="0"/>
                                  </p:stCondLst>
                                  <p:childTnLst>
                                    <p:set>
                                      <p:cBhvr>
                                        <p:cTn id="33" dur="1000">
                                          <p:stCondLst>
                                            <p:cond delay="0"/>
                                          </p:stCondLst>
                                        </p:cTn>
                                        <p:tgtEl>
                                          <p:spTgt spid="3">
                                            <p:txEl>
                                              <p:pRg st="11" end="11"/>
                                            </p:txEl>
                                          </p:spTgt>
                                        </p:tgtEl>
                                        <p:attrNameLst>
                                          <p:attrName>style.visibility</p:attrName>
                                        </p:attrNameLst>
                                      </p:cBhvr>
                                      <p:to>
                                        <p:strVal val="visible"/>
                                      </p:to>
                                    </p:set>
                                  </p:childTnLst>
                                </p:cTn>
                              </p:par>
                              <p:par>
                                <p:cTn id="34" presetID="11" presetClass="entr" presetSubtype="0" fill="hold" nodeType="withEffect">
                                  <p:stCondLst>
                                    <p:cond delay="0"/>
                                  </p:stCondLst>
                                  <p:childTnLst>
                                    <p:set>
                                      <p:cBhvr>
                                        <p:cTn id="35" dur="1000">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0"/>
            <a:ext cx="1752600" cy="523220"/>
          </a:xfrm>
          <a:prstGeom prst="rect">
            <a:avLst/>
          </a:prstGeom>
          <a:noFill/>
        </p:spPr>
        <p:txBody>
          <a:bodyPr wrap="square" rtlCol="0">
            <a:spAutoFit/>
          </a:bodyPr>
          <a:lstStyle/>
          <a:p>
            <a:pPr algn="ctr"/>
            <a:r>
              <a:rPr lang="bn-IN" sz="2800" b="1" dirty="0" smtClean="0">
                <a:solidFill>
                  <a:srgbClr val="00B050"/>
                </a:solidFill>
                <a:latin typeface="NikoshBAN" pitchFamily="2" charset="0"/>
                <a:cs typeface="NikoshBAN" pitchFamily="2" charset="0"/>
              </a:rPr>
              <a:t>জোড়ায় কাজ</a:t>
            </a:r>
            <a:endParaRPr lang="en-US" sz="2800" b="1" dirty="0">
              <a:solidFill>
                <a:srgbClr val="00B050"/>
              </a:solidFill>
              <a:latin typeface="NikoshBAN" pitchFamily="2" charset="0"/>
              <a:cs typeface="NikoshBAN" pitchFamily="2" charset="0"/>
            </a:endParaRPr>
          </a:p>
        </p:txBody>
      </p:sp>
      <p:sp>
        <p:nvSpPr>
          <p:cNvPr id="3" name="TextBox 2"/>
          <p:cNvSpPr txBox="1"/>
          <p:nvPr/>
        </p:nvSpPr>
        <p:spPr>
          <a:xfrm>
            <a:off x="0" y="381000"/>
            <a:ext cx="9144000" cy="2308324"/>
          </a:xfrm>
          <a:prstGeom prst="rect">
            <a:avLst/>
          </a:prstGeom>
          <a:noFill/>
        </p:spPr>
        <p:txBody>
          <a:bodyPr wrap="square" rtlCol="0">
            <a:spAutoFit/>
          </a:bodyPr>
          <a:lstStyle/>
          <a:p>
            <a:r>
              <a:rPr lang="bn-IN" sz="2400" dirty="0" smtClean="0">
                <a:solidFill>
                  <a:srgbClr val="C00000"/>
                </a:solidFill>
                <a:latin typeface="NikoshBAN" pitchFamily="2" charset="0"/>
                <a:cs typeface="NikoshBAN" pitchFamily="2" charset="0"/>
              </a:rPr>
              <a:t>কোনো মূলধন একই হার মুনাফায় এক বছরান্তে ও দুই বছরান্তে চক্রবৃদ্ধি মূলধন যথাক্রমে ৬৫০ টাকা ও ৬৭৬ টাকা</a:t>
            </a:r>
          </a:p>
          <a:p>
            <a:r>
              <a:rPr lang="bn-IN" sz="2400" dirty="0" smtClean="0">
                <a:solidFill>
                  <a:srgbClr val="C00000"/>
                </a:solidFill>
                <a:latin typeface="NikoshBAN" pitchFamily="2" charset="0"/>
                <a:cs typeface="NikoshBAN" pitchFamily="2" charset="0"/>
              </a:rPr>
              <a:t>(ক) সরল মুনাফা ও চক্রবৃদ্ধি মূলধন নির্ণয়ের সুত্র লিখ।</a:t>
            </a:r>
          </a:p>
          <a:p>
            <a:r>
              <a:rPr lang="bn-IN" sz="2400" dirty="0" smtClean="0">
                <a:solidFill>
                  <a:srgbClr val="C00000"/>
                </a:solidFill>
                <a:latin typeface="NikoshBAN" pitchFamily="2" charset="0"/>
                <a:cs typeface="NikoshBAN" pitchFamily="2" charset="0"/>
              </a:rPr>
              <a:t>(খ) মূলধন নির্ণয় কর।</a:t>
            </a:r>
          </a:p>
          <a:p>
            <a:r>
              <a:rPr lang="bn-IN" sz="2400" dirty="0" smtClean="0">
                <a:solidFill>
                  <a:srgbClr val="C00000"/>
                </a:solidFill>
                <a:latin typeface="NikoshBAN" pitchFamily="2" charset="0"/>
                <a:cs typeface="NikoshBAN" pitchFamily="2" charset="0"/>
              </a:rPr>
              <a:t>(গ)১ম ও ২য় বছরান্তের চক্রবৃদ্ধি মূলধন যথাক্রমে একটি ঘড়ির ক্রয় ও বিক্রয় মূল্য হলে শতকরা কত লাভ বা ক্ষতি হবে?</a:t>
            </a:r>
            <a:r>
              <a:rPr lang="bn-IN" dirty="0" smtClean="0">
                <a:solidFill>
                  <a:srgbClr val="C00000"/>
                </a:solidFill>
              </a:rPr>
              <a:t> </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Bottom)">
                                      <p:cBhvr>
                                        <p:cTn id="16" dur="500"/>
                                        <p:tgtEl>
                                          <p:spTgt spid="3">
                                            <p:txEl>
                                              <p:pRg st="1" end="1"/>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Bottom)">
                                      <p:cBhvr>
                                        <p:cTn id="19" dur="500"/>
                                        <p:tgtEl>
                                          <p:spTgt spid="3">
                                            <p:txEl>
                                              <p:pRg st="2" end="2"/>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0"/>
            <a:ext cx="1828800" cy="523220"/>
          </a:xfrm>
          <a:prstGeom prst="rect">
            <a:avLst/>
          </a:prstGeom>
          <a:noFill/>
        </p:spPr>
        <p:txBody>
          <a:bodyPr wrap="square" rtlCol="0">
            <a:spAutoFit/>
          </a:bodyPr>
          <a:lstStyle/>
          <a:p>
            <a:r>
              <a:rPr lang="bn-IN" sz="2800" b="1" dirty="0" smtClean="0">
                <a:solidFill>
                  <a:srgbClr val="00B050"/>
                </a:solidFill>
                <a:latin typeface="NikoshBAN" pitchFamily="2" charset="0"/>
                <a:cs typeface="NikoshBAN" pitchFamily="2" charset="0"/>
              </a:rPr>
              <a:t>দলীয় কাজ </a:t>
            </a:r>
            <a:endParaRPr lang="en-US" sz="2800" b="1" dirty="0">
              <a:solidFill>
                <a:srgbClr val="00B050"/>
              </a:solidFill>
              <a:latin typeface="NikoshBAN" pitchFamily="2" charset="0"/>
              <a:cs typeface="NikoshBAN" pitchFamily="2" charset="0"/>
            </a:endParaRPr>
          </a:p>
        </p:txBody>
      </p:sp>
      <p:sp>
        <p:nvSpPr>
          <p:cNvPr id="3" name="TextBox 2"/>
          <p:cNvSpPr txBox="1"/>
          <p:nvPr/>
        </p:nvSpPr>
        <p:spPr>
          <a:xfrm>
            <a:off x="0" y="457200"/>
            <a:ext cx="9144000" cy="1569660"/>
          </a:xfrm>
          <a:prstGeom prst="rect">
            <a:avLst/>
          </a:prstGeom>
          <a:noFill/>
        </p:spPr>
        <p:txBody>
          <a:bodyPr wrap="square" rtlCol="0">
            <a:spAutoFit/>
          </a:bodyPr>
          <a:lstStyle/>
          <a:p>
            <a:r>
              <a:rPr lang="bn-IN" sz="2400" dirty="0" smtClean="0">
                <a:solidFill>
                  <a:srgbClr val="00B0F0"/>
                </a:solidFill>
                <a:latin typeface="NikoshBAN" pitchFamily="2" charset="0"/>
                <a:cs typeface="NikoshBAN" pitchFamily="2" charset="0"/>
              </a:rPr>
              <a:t>হযরত উমর ( রাঃ) ৭% মুনাফায় ৩০০০০ টাকা একটি ব্যাংকে জমা রাখলেন</a:t>
            </a:r>
          </a:p>
          <a:p>
            <a:r>
              <a:rPr lang="bn-IN" sz="2400" dirty="0" smtClean="0">
                <a:solidFill>
                  <a:srgbClr val="00B0F0"/>
                </a:solidFill>
                <a:latin typeface="NikoshBAN" pitchFamily="2" charset="0"/>
                <a:cs typeface="NikoshBAN" pitchFamily="2" charset="0"/>
              </a:rPr>
              <a:t>(ক) তার ৫ বছরের সরল মুনাফা নির্ণয় কর। </a:t>
            </a:r>
          </a:p>
          <a:p>
            <a:r>
              <a:rPr lang="bn-IN" sz="2400" dirty="0" smtClean="0">
                <a:solidFill>
                  <a:srgbClr val="00B0F0"/>
                </a:solidFill>
                <a:latin typeface="NikoshBAN" pitchFamily="2" charset="0"/>
                <a:cs typeface="NikoshBAN" pitchFamily="2" charset="0"/>
              </a:rPr>
              <a:t>(খ)উক্ত টাকার ২ বছরের চক্রবৃদ্ধি মূলধন নির্ণয় কর।</a:t>
            </a:r>
          </a:p>
          <a:p>
            <a:r>
              <a:rPr lang="bn-IN" sz="2400" dirty="0" smtClean="0">
                <a:solidFill>
                  <a:srgbClr val="00B0F0"/>
                </a:solidFill>
                <a:latin typeface="NikoshBAN" pitchFamily="2" charset="0"/>
                <a:cs typeface="NikoshBAN" pitchFamily="2" charset="0"/>
              </a:rPr>
              <a:t>(গ)৩ বছরের সরল মুনাফা ও চক্রবৃদ্ধি মুনাফার পার্থক্য নির্ণয় কর।</a:t>
            </a:r>
            <a:r>
              <a:rPr lang="bn-IN" dirty="0" smtClean="0">
                <a:solidFill>
                  <a:srgbClr val="00B0F0"/>
                </a:solidFill>
              </a:rPr>
              <a:t> </a:t>
            </a:r>
            <a:endParaRPr lang="en-US"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par>
                                <p:cTn id="13" presetID="16" presetClass="entr" presetSubtype="2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par>
                                <p:cTn id="16" presetID="16" presetClass="entr" presetSubtype="2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Horizontal)">
                                      <p:cBhvr>
                                        <p:cTn id="18" dur="500"/>
                                        <p:tgtEl>
                                          <p:spTgt spid="3">
                                            <p:txEl>
                                              <p:pRg st="2" end="2"/>
                                            </p:txEl>
                                          </p:spTgt>
                                        </p:tgtEl>
                                      </p:cBhvr>
                                    </p:animEffect>
                                  </p:childTnLst>
                                </p:cTn>
                              </p:par>
                              <p:par>
                                <p:cTn id="19" presetID="16" presetClass="entr" presetSubtype="2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0"/>
            <a:ext cx="1524000" cy="584775"/>
          </a:xfrm>
          <a:prstGeom prst="rect">
            <a:avLst/>
          </a:prstGeom>
          <a:noFill/>
        </p:spPr>
        <p:txBody>
          <a:bodyPr wrap="square" rtlCol="0">
            <a:spAutoFit/>
          </a:bodyPr>
          <a:lstStyle/>
          <a:p>
            <a:r>
              <a:rPr lang="bn-IN" sz="3200" b="1" dirty="0" smtClean="0">
                <a:solidFill>
                  <a:srgbClr val="7030A0"/>
                </a:solidFill>
                <a:latin typeface="NikoshBAN" pitchFamily="2" charset="0"/>
                <a:cs typeface="NikoshBAN" pitchFamily="2" charset="0"/>
              </a:rPr>
              <a:t>মূল্যায়ন</a:t>
            </a:r>
            <a:endParaRPr lang="en-US" sz="3200" b="1" dirty="0">
              <a:solidFill>
                <a:srgbClr val="7030A0"/>
              </a:solidFill>
              <a:latin typeface="NikoshBAN" pitchFamily="2" charset="0"/>
              <a:cs typeface="NikoshBAN" pitchFamily="2" charset="0"/>
            </a:endParaRPr>
          </a:p>
        </p:txBody>
      </p:sp>
      <p:sp>
        <p:nvSpPr>
          <p:cNvPr id="3" name="TextBox 2"/>
          <p:cNvSpPr txBox="1"/>
          <p:nvPr/>
        </p:nvSpPr>
        <p:spPr>
          <a:xfrm>
            <a:off x="0" y="762000"/>
            <a:ext cx="9144000" cy="3539430"/>
          </a:xfrm>
          <a:prstGeom prst="rect">
            <a:avLst/>
          </a:prstGeom>
          <a:noFill/>
        </p:spPr>
        <p:txBody>
          <a:bodyPr wrap="square" rtlCol="0">
            <a:spAutoFit/>
          </a:bodyPr>
          <a:lstStyle/>
          <a:p>
            <a:r>
              <a:rPr lang="bn-IN" sz="2800" dirty="0" smtClean="0">
                <a:solidFill>
                  <a:srgbClr val="92D050"/>
                </a:solidFill>
                <a:latin typeface="NikoshBAN" pitchFamily="2" charset="0"/>
                <a:cs typeface="NikoshBAN" pitchFamily="2" charset="0"/>
              </a:rPr>
              <a:t>১। একটি পণ্য ৫% ক্ষতিতে ২৩৭৫ টাকায় বিক্রয় করা হলো, ক্রয়মূল্য কত ছিল?</a:t>
            </a:r>
          </a:p>
          <a:p>
            <a:r>
              <a:rPr lang="bn-IN" sz="2800" dirty="0" smtClean="0">
                <a:solidFill>
                  <a:srgbClr val="92D050"/>
                </a:solidFill>
                <a:latin typeface="NikoshBAN" pitchFamily="2" charset="0"/>
                <a:cs typeface="NikoshBAN" pitchFamily="2" charset="0"/>
              </a:rPr>
              <a:t>(ক) ২৪০০ টাকা (খ)২৪৫০ টাকা (গ)২৪৭৫ টাকা (ঘ)২৫০০ টাকা </a:t>
            </a:r>
          </a:p>
          <a:p>
            <a:r>
              <a:rPr lang="bn-IN" sz="2800" dirty="0" smtClean="0">
                <a:solidFill>
                  <a:srgbClr val="92D050"/>
                </a:solidFill>
                <a:latin typeface="NikoshBAN" pitchFamily="2" charset="0"/>
                <a:cs typeface="NikoshBAN" pitchFamily="2" charset="0"/>
              </a:rPr>
              <a:t>২। বার্ষিক ৯% মুনাফায় ২০০০ টাকার ৩ বছরের চক্রবৃদ্ধি মুনাফা কত?</a:t>
            </a:r>
          </a:p>
          <a:p>
            <a:r>
              <a:rPr lang="bn-IN" sz="2800" dirty="0" smtClean="0">
                <a:solidFill>
                  <a:srgbClr val="92D050"/>
                </a:solidFill>
                <a:latin typeface="NikoshBAN" pitchFamily="2" charset="0"/>
                <a:cs typeface="NikoshBAN" pitchFamily="2" charset="0"/>
              </a:rPr>
              <a:t>(ক)১৮০ টাকা (খ) ৫৪০ টাকা (গ) ৫৯০.০৬ টাকা (ঘ) ২৫৯০.০৬ টাকা </a:t>
            </a:r>
          </a:p>
          <a:p>
            <a:r>
              <a:rPr lang="bn-IN" sz="2800" dirty="0" smtClean="0">
                <a:solidFill>
                  <a:srgbClr val="92D050"/>
                </a:solidFill>
                <a:latin typeface="NikoshBAN" pitchFamily="2" charset="0"/>
                <a:cs typeface="NikoshBAN" pitchFamily="2" charset="0"/>
              </a:rPr>
              <a:t>৩।টাকায় ৫ টি দরে কিনে টাকায় ৪ টি দরে বিক্রয় করলে শতকরা কত লাভ হবে ?</a:t>
            </a:r>
          </a:p>
          <a:p>
            <a:r>
              <a:rPr lang="bn-IN" sz="2800" dirty="0" smtClean="0">
                <a:solidFill>
                  <a:srgbClr val="92D050"/>
                </a:solidFill>
                <a:latin typeface="NikoshBAN" pitchFamily="2" charset="0"/>
                <a:cs typeface="NikoshBAN" pitchFamily="2" charset="0"/>
              </a:rPr>
              <a:t>(ক)২০% (খ)২৫% (গ)৮০% (ঘ)১২৫% </a:t>
            </a:r>
          </a:p>
          <a:p>
            <a:r>
              <a:rPr lang="bn-IN" sz="2800" dirty="0" smtClean="0">
                <a:solidFill>
                  <a:srgbClr val="92D050"/>
                </a:solidFill>
                <a:latin typeface="NikoshBAN" pitchFamily="2" charset="0"/>
                <a:cs typeface="NikoshBAN" pitchFamily="2" charset="0"/>
              </a:rPr>
              <a:t>৪। ৪২০ টাকা কত টাকার ৭% হবে ? </a:t>
            </a:r>
          </a:p>
          <a:p>
            <a:r>
              <a:rPr lang="bn-IN" sz="2800" dirty="0" smtClean="0">
                <a:solidFill>
                  <a:srgbClr val="92D050"/>
                </a:solidFill>
                <a:latin typeface="NikoshBAN" pitchFamily="2" charset="0"/>
                <a:cs typeface="NikoshBAN" pitchFamily="2" charset="0"/>
              </a:rPr>
              <a:t>(ক)৬২৯৪ টাকা (খ)৬০০০ টাকা (গ)২৯৬০ টাকা (ঘ)১২০০ টাকা</a:t>
            </a:r>
            <a:r>
              <a:rPr lang="bn-IN" dirty="0" smtClean="0">
                <a:solidFill>
                  <a:srgbClr val="92D050"/>
                </a:solidFill>
                <a:latin typeface="NikoshBAN" pitchFamily="2" charset="0"/>
                <a:cs typeface="NikoshBAN" pitchFamily="2" charset="0"/>
              </a:rPr>
              <a:t> </a:t>
            </a:r>
            <a:endParaRPr lang="en-US" dirty="0">
              <a:solidFill>
                <a:srgbClr val="92D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2000"/>
                                        <p:tgtEl>
                                          <p:spTgt spid="3">
                                            <p:txEl>
                                              <p:pRg st="1" end="1"/>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4)">
                                      <p:cBhvr>
                                        <p:cTn id="18" dur="2000"/>
                                        <p:tgtEl>
                                          <p:spTgt spid="3">
                                            <p:txEl>
                                              <p:pRg st="2" end="2"/>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4)">
                                      <p:cBhvr>
                                        <p:cTn id="21" dur="2000"/>
                                        <p:tgtEl>
                                          <p:spTgt spid="3">
                                            <p:txEl>
                                              <p:pRg st="3" end="3"/>
                                            </p:txEl>
                                          </p:spTgt>
                                        </p:tgtEl>
                                      </p:cBhvr>
                                    </p:animEffect>
                                  </p:childTnLst>
                                </p:cTn>
                              </p:par>
                              <p:par>
                                <p:cTn id="22" presetID="21"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4)">
                                      <p:cBhvr>
                                        <p:cTn id="24" dur="2000"/>
                                        <p:tgtEl>
                                          <p:spTgt spid="3">
                                            <p:txEl>
                                              <p:pRg st="4" end="4"/>
                                            </p:txEl>
                                          </p:spTgt>
                                        </p:tgtEl>
                                      </p:cBhvr>
                                    </p:animEffect>
                                  </p:childTnLst>
                                </p:cTn>
                              </p:par>
                              <p:par>
                                <p:cTn id="25" presetID="21"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4)">
                                      <p:cBhvr>
                                        <p:cTn id="27" dur="2000"/>
                                        <p:tgtEl>
                                          <p:spTgt spid="3">
                                            <p:txEl>
                                              <p:pRg st="5" end="5"/>
                                            </p:txEl>
                                          </p:spTgt>
                                        </p:tgtEl>
                                      </p:cBhvr>
                                    </p:animEffect>
                                  </p:childTnLst>
                                </p:cTn>
                              </p:par>
                              <p:par>
                                <p:cTn id="28" presetID="21"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4)">
                                      <p:cBhvr>
                                        <p:cTn id="30" dur="2000"/>
                                        <p:tgtEl>
                                          <p:spTgt spid="3">
                                            <p:txEl>
                                              <p:pRg st="6" end="6"/>
                                            </p:txEl>
                                          </p:spTgt>
                                        </p:tgtEl>
                                      </p:cBhvr>
                                    </p:animEffect>
                                  </p:childTnLst>
                                </p:cTn>
                              </p:par>
                              <p:par>
                                <p:cTn id="31" presetID="21"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heel(4)">
                                      <p:cBhvr>
                                        <p:cTn id="3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0"/>
            <a:ext cx="1828800" cy="584775"/>
          </a:xfrm>
          <a:prstGeom prst="rect">
            <a:avLst/>
          </a:prstGeom>
          <a:noFill/>
        </p:spPr>
        <p:txBody>
          <a:bodyPr wrap="square" rtlCol="0">
            <a:spAutoFit/>
          </a:bodyPr>
          <a:lstStyle/>
          <a:p>
            <a:r>
              <a:rPr lang="en-US" sz="3200" b="1" dirty="0" err="1" smtClean="0">
                <a:solidFill>
                  <a:srgbClr val="FF0000"/>
                </a:solidFill>
                <a:latin typeface="NikoshBAN" pitchFamily="2" charset="0"/>
                <a:cs typeface="NikoshBAN" pitchFamily="2" charset="0"/>
              </a:rPr>
              <a:t>বাড়ির</a:t>
            </a:r>
            <a:r>
              <a:rPr lang="en-US" sz="3200" b="1" dirty="0" smtClean="0">
                <a:solidFill>
                  <a:srgbClr val="FF0000"/>
                </a:solidFill>
                <a:latin typeface="NikoshBAN" pitchFamily="2" charset="0"/>
                <a:cs typeface="NikoshBAN" pitchFamily="2" charset="0"/>
              </a:rPr>
              <a:t> </a:t>
            </a:r>
            <a:r>
              <a:rPr lang="en-US" sz="3200" b="1" dirty="0" err="1" smtClean="0">
                <a:solidFill>
                  <a:srgbClr val="FF0000"/>
                </a:solidFill>
                <a:latin typeface="NikoshBAN" pitchFamily="2" charset="0"/>
                <a:cs typeface="NikoshBAN" pitchFamily="2" charset="0"/>
              </a:rPr>
              <a:t>কাজ</a:t>
            </a:r>
            <a:endParaRPr lang="en-US" sz="3200" b="1" dirty="0">
              <a:solidFill>
                <a:srgbClr val="FF0000"/>
              </a:solidFill>
              <a:latin typeface="NikoshBAN" pitchFamily="2" charset="0"/>
              <a:cs typeface="NikoshBAN" pitchFamily="2" charset="0"/>
            </a:endParaRPr>
          </a:p>
        </p:txBody>
      </p:sp>
      <p:sp>
        <p:nvSpPr>
          <p:cNvPr id="3" name="TextBox 2"/>
          <p:cNvSpPr txBox="1"/>
          <p:nvPr/>
        </p:nvSpPr>
        <p:spPr>
          <a:xfrm>
            <a:off x="0" y="1066800"/>
            <a:ext cx="9144000" cy="1569660"/>
          </a:xfrm>
          <a:prstGeom prst="rect">
            <a:avLst/>
          </a:prstGeom>
          <a:noFill/>
        </p:spPr>
        <p:txBody>
          <a:bodyPr wrap="square" rtlCol="0">
            <a:spAutoFit/>
          </a:bodyPr>
          <a:lstStyle/>
          <a:p>
            <a:r>
              <a:rPr lang="bn-IN" sz="2400" dirty="0" smtClean="0">
                <a:solidFill>
                  <a:srgbClr val="002060"/>
                </a:solidFill>
                <a:latin typeface="NikoshBAN" pitchFamily="2" charset="0"/>
                <a:cs typeface="NikoshBAN" pitchFamily="2" charset="0"/>
              </a:rPr>
              <a:t>কোন আসল ৬ বছরে মুনাফা আসলে ১০০০০ টাকা হয়। মুনাফা আসলের ৩/৭ অংশ</a:t>
            </a:r>
          </a:p>
          <a:p>
            <a:r>
              <a:rPr lang="bn-IN" sz="2400" dirty="0" smtClean="0">
                <a:solidFill>
                  <a:srgbClr val="002060"/>
                </a:solidFill>
                <a:latin typeface="NikoshBAN" pitchFamily="2" charset="0"/>
                <a:cs typeface="NikoshBAN" pitchFamily="2" charset="0"/>
              </a:rPr>
              <a:t>(ক)একটি দ্রব্য ৪৭৫ টাকায় বিক্রয় করায় ৫% ক্ষতি হয়। ঐ দ্রব্যের ক্রয় মূল্য কত?</a:t>
            </a:r>
          </a:p>
          <a:p>
            <a:r>
              <a:rPr lang="bn-IN" sz="2400" dirty="0" smtClean="0">
                <a:solidFill>
                  <a:srgbClr val="002060"/>
                </a:solidFill>
                <a:latin typeface="NikoshBAN" pitchFamily="2" charset="0"/>
                <a:cs typeface="NikoshBAN" pitchFamily="2" charset="0"/>
              </a:rPr>
              <a:t>(খ)আসল ও মুনাফার হার নির্ণয় কর।</a:t>
            </a:r>
          </a:p>
          <a:p>
            <a:r>
              <a:rPr lang="bn-IN" sz="2400" dirty="0" smtClean="0">
                <a:solidFill>
                  <a:srgbClr val="002060"/>
                </a:solidFill>
                <a:latin typeface="NikoshBAN" pitchFamily="2" charset="0"/>
                <a:cs typeface="NikoshBAN" pitchFamily="2" charset="0"/>
              </a:rPr>
              <a:t>(গ)উক্ত মুনাফা আসল কে মূলধন  ধরে ১০% হারে ৩ বছ রের চক্রবৃদ্ধি মুনাফা নির্ণয় কর।</a:t>
            </a:r>
            <a:r>
              <a:rPr lang="bn-IN" dirty="0" smtClean="0">
                <a:solidFill>
                  <a:srgbClr val="002060"/>
                </a:solidFill>
              </a:rPr>
              <a:t> </a:t>
            </a:r>
            <a:endParaRPr lang="en-US"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কার্ড ৮৩.jpg"/>
          <p:cNvPicPr>
            <a:picLocks noChangeAspect="1"/>
          </p:cNvPicPr>
          <p:nvPr/>
        </p:nvPicPr>
        <p:blipFill>
          <a:blip r:embed="rId2"/>
          <a:stretch>
            <a:fillRect/>
          </a:stretch>
        </p:blipFill>
        <p:spPr>
          <a:xfrm>
            <a:off x="2971800" y="2590800"/>
            <a:ext cx="2828925" cy="1619250"/>
          </a:xfrm>
          <a:prstGeom prst="rect">
            <a:avLst/>
          </a:prstGeom>
        </p:spPr>
      </p:pic>
      <p:pic>
        <p:nvPicPr>
          <p:cNvPr id="5" name="Picture 4" descr="টাকা ৮ ১.jpg"/>
          <p:cNvPicPr>
            <a:picLocks noChangeAspect="1"/>
          </p:cNvPicPr>
          <p:nvPr/>
        </p:nvPicPr>
        <p:blipFill>
          <a:blip r:embed="rId3"/>
          <a:stretch>
            <a:fillRect/>
          </a:stretch>
        </p:blipFill>
        <p:spPr>
          <a:xfrm>
            <a:off x="228600" y="381000"/>
            <a:ext cx="2971800" cy="1543050"/>
          </a:xfrm>
          <a:prstGeom prst="rect">
            <a:avLst/>
          </a:prstGeom>
        </p:spPr>
      </p:pic>
      <p:pic>
        <p:nvPicPr>
          <p:cNvPr id="8" name="Picture 7" descr="টাকা৮২.jpg"/>
          <p:cNvPicPr>
            <a:picLocks noChangeAspect="1"/>
          </p:cNvPicPr>
          <p:nvPr/>
        </p:nvPicPr>
        <p:blipFill>
          <a:blip r:embed="rId4"/>
          <a:stretch>
            <a:fillRect/>
          </a:stretch>
        </p:blipFill>
        <p:spPr>
          <a:xfrm>
            <a:off x="0" y="2514600"/>
            <a:ext cx="2857500" cy="1600200"/>
          </a:xfrm>
          <a:prstGeom prst="rect">
            <a:avLst/>
          </a:prstGeom>
        </p:spPr>
      </p:pic>
      <p:pic>
        <p:nvPicPr>
          <p:cNvPr id="9" name="Picture 8" descr="পয়সা ৮.jpg"/>
          <p:cNvPicPr>
            <a:picLocks noChangeAspect="1"/>
          </p:cNvPicPr>
          <p:nvPr/>
        </p:nvPicPr>
        <p:blipFill>
          <a:blip r:embed="rId5"/>
          <a:stretch>
            <a:fillRect/>
          </a:stretch>
        </p:blipFill>
        <p:spPr>
          <a:xfrm>
            <a:off x="6019800" y="4572000"/>
            <a:ext cx="2828925" cy="1619250"/>
          </a:xfrm>
          <a:prstGeom prst="rect">
            <a:avLst/>
          </a:prstGeom>
        </p:spPr>
      </p:pic>
      <p:pic>
        <p:nvPicPr>
          <p:cNvPr id="10" name="Picture 9" descr="ব্যাংক  লাইন.jpg"/>
          <p:cNvPicPr>
            <a:picLocks noChangeAspect="1"/>
          </p:cNvPicPr>
          <p:nvPr/>
        </p:nvPicPr>
        <p:blipFill>
          <a:blip r:embed="rId6"/>
          <a:stretch>
            <a:fillRect/>
          </a:stretch>
        </p:blipFill>
        <p:spPr>
          <a:xfrm>
            <a:off x="6400800" y="152400"/>
            <a:ext cx="2438400" cy="1876425"/>
          </a:xfrm>
          <a:prstGeom prst="rect">
            <a:avLst/>
          </a:prstGeom>
        </p:spPr>
      </p:pic>
      <p:pic>
        <p:nvPicPr>
          <p:cNvPr id="11" name="Picture 10" descr="মোবাইল ব্যাংকিং.jpg"/>
          <p:cNvPicPr>
            <a:picLocks noChangeAspect="1"/>
          </p:cNvPicPr>
          <p:nvPr/>
        </p:nvPicPr>
        <p:blipFill>
          <a:blip r:embed="rId7"/>
          <a:stretch>
            <a:fillRect/>
          </a:stretch>
        </p:blipFill>
        <p:spPr>
          <a:xfrm>
            <a:off x="228600" y="4572000"/>
            <a:ext cx="2619375" cy="1743075"/>
          </a:xfrm>
          <a:prstGeom prst="rect">
            <a:avLst/>
          </a:prstGeom>
        </p:spPr>
      </p:pic>
      <p:pic>
        <p:nvPicPr>
          <p:cNvPr id="12" name="Picture 11" descr="ব্যাংক কার্ড.jpg"/>
          <p:cNvPicPr>
            <a:picLocks noChangeAspect="1"/>
          </p:cNvPicPr>
          <p:nvPr/>
        </p:nvPicPr>
        <p:blipFill>
          <a:blip r:embed="rId8"/>
          <a:stretch>
            <a:fillRect/>
          </a:stretch>
        </p:blipFill>
        <p:spPr>
          <a:xfrm>
            <a:off x="3048000" y="4724400"/>
            <a:ext cx="2857500" cy="1600200"/>
          </a:xfrm>
          <a:prstGeom prst="rect">
            <a:avLst/>
          </a:prstGeom>
        </p:spPr>
      </p:pic>
      <p:pic>
        <p:nvPicPr>
          <p:cNvPr id="13" name="Picture 12" descr="ব্যাংক ছবি.jpg"/>
          <p:cNvPicPr>
            <a:picLocks noChangeAspect="1"/>
          </p:cNvPicPr>
          <p:nvPr/>
        </p:nvPicPr>
        <p:blipFill>
          <a:blip r:embed="rId9"/>
          <a:stretch>
            <a:fillRect/>
          </a:stretch>
        </p:blipFill>
        <p:spPr>
          <a:xfrm>
            <a:off x="5867400" y="2667000"/>
            <a:ext cx="2971800" cy="1543050"/>
          </a:xfrm>
          <a:prstGeom prst="rect">
            <a:avLst/>
          </a:prstGeom>
        </p:spPr>
      </p:pic>
      <p:pic>
        <p:nvPicPr>
          <p:cNvPr id="14" name="Picture 13" descr="ইন্সুরেচনে.jpg"/>
          <p:cNvPicPr>
            <a:picLocks noChangeAspect="1"/>
          </p:cNvPicPr>
          <p:nvPr/>
        </p:nvPicPr>
        <p:blipFill>
          <a:blip r:embed="rId10"/>
          <a:stretch>
            <a:fillRect/>
          </a:stretch>
        </p:blipFill>
        <p:spPr>
          <a:xfrm>
            <a:off x="3429000" y="457200"/>
            <a:ext cx="2638425" cy="1733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plus(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4)">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ircle(in)">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1" presetClass="entr" presetSubtype="0" fill="hold" nodeType="clickEffect">
                                  <p:stCondLst>
                                    <p:cond delay="0"/>
                                  </p:stCondLst>
                                  <p:childTnLst>
                                    <p:set>
                                      <p:cBhvr>
                                        <p:cTn id="41" dur="1000">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fill="hold"/>
                                        <p:tgtEl>
                                          <p:spTgt spid="9"/>
                                        </p:tgtEl>
                                        <p:attrNameLst>
                                          <p:attrName>ppt_x</p:attrName>
                                        </p:attrNameLst>
                                      </p:cBhvr>
                                      <p:tavLst>
                                        <p:tav tm="0">
                                          <p:val>
                                            <p:strVal val="#ppt_x"/>
                                          </p:val>
                                        </p:tav>
                                        <p:tav tm="100000">
                                          <p:val>
                                            <p:strVal val="#ppt_x"/>
                                          </p:val>
                                        </p:tav>
                                      </p:tavLst>
                                    </p:anim>
                                    <p:anim calcmode="lin" valueType="num">
                                      <p:cBhvr additive="base">
                                        <p:cTn id="4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152400"/>
            <a:ext cx="3886200" cy="1015663"/>
          </a:xfrm>
          <a:prstGeom prst="rect">
            <a:avLst/>
          </a:prstGeom>
          <a:noFill/>
        </p:spPr>
        <p:txBody>
          <a:bodyPr wrap="square" rtlCol="0">
            <a:spAutoFit/>
          </a:bodyPr>
          <a:lstStyle/>
          <a:p>
            <a:r>
              <a:rPr lang="bn-IN" sz="6000" dirty="0" smtClean="0">
                <a:latin typeface="NikoshBAN" pitchFamily="2" charset="0"/>
                <a:cs typeface="NikoshBAN" pitchFamily="2" charset="0"/>
              </a:rPr>
              <a:t>আল্লহ হাফেজ  </a:t>
            </a:r>
            <a:endParaRPr lang="en-US" sz="6000" dirty="0">
              <a:latin typeface="NikoshBAN" pitchFamily="2" charset="0"/>
              <a:cs typeface="NikoshBAN" pitchFamily="2" charset="0"/>
            </a:endParaRPr>
          </a:p>
        </p:txBody>
      </p:sp>
      <p:pic>
        <p:nvPicPr>
          <p:cNvPr id="5" name="Picture 4" descr="images.jpg"/>
          <p:cNvPicPr>
            <a:picLocks noChangeAspect="1"/>
          </p:cNvPicPr>
          <p:nvPr/>
        </p:nvPicPr>
        <p:blipFill>
          <a:blip r:embed="rId2"/>
          <a:stretch>
            <a:fillRect/>
          </a:stretch>
        </p:blipFill>
        <p:spPr>
          <a:xfrm>
            <a:off x="2286000" y="1371600"/>
            <a:ext cx="4724400" cy="487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1" presetClass="entr" presetSubtype="0" fill="hold" nodeType="clickEffect">
                                  <p:stCondLst>
                                    <p:cond delay="0"/>
                                  </p:stCondLst>
                                  <p:childTnLst>
                                    <p:set>
                                      <p:cBhvr>
                                        <p:cTn id="11" dur="1000">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981200"/>
            <a:ext cx="3048000" cy="1569660"/>
          </a:xfrm>
          <a:prstGeom prst="rect">
            <a:avLst/>
          </a:prstGeom>
          <a:noFill/>
        </p:spPr>
        <p:txBody>
          <a:bodyPr wrap="square" rtlCol="0">
            <a:spAutoFit/>
          </a:bodyPr>
          <a:lstStyle/>
          <a:p>
            <a:r>
              <a:rPr lang="bn-IN" sz="9600" dirty="0" smtClean="0">
                <a:solidFill>
                  <a:srgbClr val="00B050"/>
                </a:solidFill>
                <a:latin typeface="NikoshBAN" pitchFamily="2" charset="0"/>
                <a:cs typeface="NikoshBAN" pitchFamily="2" charset="0"/>
              </a:rPr>
              <a:t>মুনাফা</a:t>
            </a:r>
            <a:r>
              <a:rPr lang="bn-IN" sz="6000" dirty="0" smtClean="0">
                <a:solidFill>
                  <a:srgbClr val="00B050"/>
                </a:solidFill>
                <a:latin typeface="NikoshBAN" pitchFamily="2" charset="0"/>
                <a:cs typeface="NikoshBAN" pitchFamily="2" charset="0"/>
              </a:rPr>
              <a:t> </a:t>
            </a:r>
            <a:endParaRPr lang="en-US" sz="60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458200" cy="4093428"/>
          </a:xfrm>
          <a:prstGeom prst="rect">
            <a:avLst/>
          </a:prstGeom>
          <a:noFill/>
        </p:spPr>
        <p:txBody>
          <a:bodyPr wrap="square" rtlCol="0">
            <a:spAutoFit/>
          </a:bodyPr>
          <a:lstStyle/>
          <a:p>
            <a:r>
              <a:rPr lang="bn-IN" sz="3600" b="1" dirty="0" smtClean="0">
                <a:solidFill>
                  <a:srgbClr val="0070C0"/>
                </a:solidFill>
                <a:latin typeface="NikoshBAN" pitchFamily="2" charset="0"/>
                <a:cs typeface="NikoshBAN" pitchFamily="2" charset="0"/>
              </a:rPr>
              <a:t>এই অধ্যায় পাঠ শেষে শিক্ষার্থীরা যা যা শিখতে পারবে। </a:t>
            </a:r>
          </a:p>
          <a:p>
            <a:r>
              <a:rPr lang="bn-IN" sz="2800" dirty="0" smtClean="0">
                <a:solidFill>
                  <a:srgbClr val="7030A0"/>
                </a:solidFill>
                <a:latin typeface="NikoshBAN" pitchFamily="2" charset="0"/>
                <a:cs typeface="NikoshBAN" pitchFamily="2" charset="0"/>
              </a:rPr>
              <a:t>১। আসল কাকে বলে বলতে পারবে। </a:t>
            </a:r>
          </a:p>
          <a:p>
            <a:r>
              <a:rPr lang="bn-IN" sz="2800" dirty="0" smtClean="0">
                <a:latin typeface="NikoshBAN" pitchFamily="2" charset="0"/>
                <a:cs typeface="NikoshBAN" pitchFamily="2" charset="0"/>
              </a:rPr>
              <a:t>২ । মুনাফা কি তা  বলতে পারবে।</a:t>
            </a:r>
          </a:p>
          <a:p>
            <a:r>
              <a:rPr lang="bn-IN" sz="2800" dirty="0" smtClean="0">
                <a:solidFill>
                  <a:srgbClr val="002060"/>
                </a:solidFill>
                <a:latin typeface="NikoshBAN" pitchFamily="2" charset="0"/>
                <a:cs typeface="NikoshBAN" pitchFamily="2" charset="0"/>
              </a:rPr>
              <a:t>৩। মুনাফা-আসল কাকে বলে বলতে পারবে। </a:t>
            </a:r>
          </a:p>
          <a:p>
            <a:r>
              <a:rPr lang="bn-IN" sz="2800" dirty="0" smtClean="0">
                <a:solidFill>
                  <a:srgbClr val="0070C0"/>
                </a:solidFill>
                <a:latin typeface="NikoshBAN" pitchFamily="2" charset="0"/>
                <a:cs typeface="NikoshBAN" pitchFamily="2" charset="0"/>
              </a:rPr>
              <a:t>৪ ।সরল মুনাফার হার ব্যাখ্যা করতে পারবে এবং এ সংক্রান্ত গাণিতিক সমস্যা সমাধান সমাধান করতে পারবে।</a:t>
            </a:r>
          </a:p>
          <a:p>
            <a:r>
              <a:rPr lang="bn-IN" sz="2800" dirty="0" smtClean="0">
                <a:solidFill>
                  <a:srgbClr val="00B0F0"/>
                </a:solidFill>
                <a:latin typeface="NikoshBAN" pitchFamily="2" charset="0"/>
                <a:cs typeface="NikoshBAN" pitchFamily="2" charset="0"/>
              </a:rPr>
              <a:t>৫ । চক্রবৃদ্ধি  মুনাফার হার ব্যাখ্যা করতে পারবে এবং এ সংক্রান্ত গাণিতিক সমস্যা সমাধান সমাধান করতে পারবে।</a:t>
            </a:r>
          </a:p>
          <a:p>
            <a:r>
              <a:rPr lang="bn-IN" sz="2800" dirty="0" smtClean="0">
                <a:solidFill>
                  <a:srgbClr val="00B050"/>
                </a:solidFill>
                <a:latin typeface="NikoshBAN" pitchFamily="2" charset="0"/>
                <a:cs typeface="NikoshBAN" pitchFamily="2" charset="0"/>
              </a:rPr>
              <a:t>৬ ।ব্যাংকের হিসাব বিবরণী বুঝতে ও ব্যাখ্যা করতে পারবে।</a:t>
            </a:r>
            <a:r>
              <a:rPr lang="bn-IN" dirty="0" smtClean="0">
                <a:solidFill>
                  <a:srgbClr val="00B050"/>
                </a:solidFill>
                <a:latin typeface="NikoshBAN" pitchFamily="2" charset="0"/>
                <a:cs typeface="NikoshBAN" pitchFamily="2" charset="0"/>
              </a:rPr>
              <a:t> </a:t>
            </a:r>
            <a:endParaRPr lang="en-US"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lide(fromBottom)">
                                      <p:cBhvr>
                                        <p:cTn id="10" dur="500"/>
                                        <p:tgtEl>
                                          <p:spTgt spid="2">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slide(fromBottom)">
                                      <p:cBhvr>
                                        <p:cTn id="13" dur="500"/>
                                        <p:tgtEl>
                                          <p:spTgt spid="2">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slide(fromBottom)">
                                      <p:cBhvr>
                                        <p:cTn id="16" dur="500"/>
                                        <p:tgtEl>
                                          <p:spTgt spid="2">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slide(fromBottom)">
                                      <p:cBhvr>
                                        <p:cTn id="19" dur="500"/>
                                        <p:tgtEl>
                                          <p:spTgt spid="2">
                                            <p:txEl>
                                              <p:pRg st="4" end="4"/>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slide(fromBottom)">
                                      <p:cBhvr>
                                        <p:cTn id="22" dur="500"/>
                                        <p:tgtEl>
                                          <p:spTgt spid="2">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slide(fromBottom)">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991600" cy="5478423"/>
          </a:xfrm>
          <a:prstGeom prst="rect">
            <a:avLst/>
          </a:prstGeom>
          <a:noFill/>
        </p:spPr>
        <p:txBody>
          <a:bodyPr wrap="square" rtlCol="0">
            <a:spAutoFit/>
          </a:bodyPr>
          <a:lstStyle/>
          <a:p>
            <a:r>
              <a:rPr lang="bn-IN" sz="2800" b="1" dirty="0" smtClean="0">
                <a:solidFill>
                  <a:srgbClr val="92D050"/>
                </a:solidFill>
                <a:latin typeface="NikoshBAN" pitchFamily="2" charset="0"/>
                <a:cs typeface="NikoshBAN" pitchFamily="2" charset="0"/>
              </a:rPr>
              <a:t>মুনাফ(</a:t>
            </a:r>
            <a:r>
              <a:rPr lang="en-US" sz="2800" b="1" dirty="0" smtClean="0">
                <a:solidFill>
                  <a:srgbClr val="92D050"/>
                </a:solidFill>
                <a:latin typeface="NikoshBAN" pitchFamily="2" charset="0"/>
                <a:cs typeface="NikoshBAN" pitchFamily="2" charset="0"/>
              </a:rPr>
              <a:t>Profit):</a:t>
            </a:r>
          </a:p>
          <a:p>
            <a:r>
              <a:rPr lang="en-US" dirty="0" smtClean="0">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কোনো</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একটি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খাতে</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অর্থ</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বিনোয়োগ</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করার</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কারনে</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একটি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নির্দিষ্ট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সময়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পর</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বিনিয়োগকৃত</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টাকার</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পরিমাণ</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উক্ত</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নির্দিষ্ট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সময়</a:t>
            </a:r>
            <a:r>
              <a:rPr lang="en-US" sz="2000" dirty="0" smtClean="0">
                <a:solidFill>
                  <a:srgbClr val="7030A0"/>
                </a:solidFill>
                <a:latin typeface="NikoshBAN" pitchFamily="2" charset="0"/>
                <a:cs typeface="NikoshBAN" pitchFamily="2" charset="0"/>
              </a:rPr>
              <a:t> ও </a:t>
            </a:r>
            <a:r>
              <a:rPr lang="en-US" sz="2000" dirty="0" err="1" smtClean="0">
                <a:solidFill>
                  <a:srgbClr val="7030A0"/>
                </a:solidFill>
                <a:latin typeface="NikoshBAN" pitchFamily="2" charset="0"/>
                <a:cs typeface="NikoshBAN" pitchFamily="2" charset="0"/>
              </a:rPr>
              <a:t>নির্দিষ্ট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হারের</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ভিত্তিতে</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যে</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অতিরিক্ত</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অর্থ</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পাওয়া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যায়</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তাকে</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মুনাফা</a:t>
            </a:r>
            <a:r>
              <a:rPr lang="en-US" sz="2000" dirty="0" smtClean="0">
                <a:solidFill>
                  <a:srgbClr val="7030A0"/>
                </a:solidFill>
                <a:latin typeface="NikoshBAN" pitchFamily="2" charset="0"/>
                <a:cs typeface="NikoshBAN" pitchFamily="2" charset="0"/>
              </a:rPr>
              <a:t> (Profit) </a:t>
            </a:r>
            <a:r>
              <a:rPr lang="en-US" sz="2000" dirty="0" err="1" smtClean="0">
                <a:solidFill>
                  <a:srgbClr val="7030A0"/>
                </a:solidFill>
                <a:latin typeface="NikoshBAN" pitchFamily="2" charset="0"/>
                <a:cs typeface="NikoshBAN" pitchFamily="2" charset="0"/>
              </a:rPr>
              <a:t>বা</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সুদ</a:t>
            </a:r>
            <a:r>
              <a:rPr lang="en-US" sz="2000" dirty="0" smtClean="0">
                <a:solidFill>
                  <a:srgbClr val="7030A0"/>
                </a:solidFill>
                <a:latin typeface="NikoshBAN" pitchFamily="2" charset="0"/>
                <a:cs typeface="NikoshBAN" pitchFamily="2" charset="0"/>
              </a:rPr>
              <a:t> </a:t>
            </a:r>
            <a:r>
              <a:rPr lang="en-US" sz="2000" dirty="0" err="1" smtClean="0">
                <a:solidFill>
                  <a:srgbClr val="7030A0"/>
                </a:solidFill>
                <a:latin typeface="NikoshBAN" pitchFamily="2" charset="0"/>
                <a:cs typeface="NikoshBAN" pitchFamily="2" charset="0"/>
              </a:rPr>
              <a:t>বলে</a:t>
            </a:r>
            <a:r>
              <a:rPr lang="en-US" sz="2000" dirty="0" smtClean="0">
                <a:solidFill>
                  <a:srgbClr val="7030A0"/>
                </a:solidFill>
                <a:latin typeface="NikoshBAN" pitchFamily="2" charset="0"/>
                <a:cs typeface="NikoshBAN" pitchFamily="2" charset="0"/>
              </a:rPr>
              <a:t>। </a:t>
            </a:r>
            <a:endParaRPr lang="bn-IN" sz="2000" dirty="0" smtClean="0">
              <a:solidFill>
                <a:srgbClr val="7030A0"/>
              </a:solidFill>
              <a:latin typeface="NikoshBAN" pitchFamily="2" charset="0"/>
              <a:cs typeface="NikoshBAN" pitchFamily="2" charset="0"/>
            </a:endParaRPr>
          </a:p>
          <a:p>
            <a:r>
              <a:rPr lang="bn-IN" sz="2800" b="1" dirty="0" smtClean="0">
                <a:solidFill>
                  <a:srgbClr val="002060"/>
                </a:solidFill>
                <a:latin typeface="NikoshBAN" pitchFamily="2" charset="0"/>
                <a:cs typeface="NikoshBAN" pitchFamily="2" charset="0"/>
              </a:rPr>
              <a:t>আসল</a:t>
            </a:r>
            <a:r>
              <a:rPr lang="bn-IN" sz="2000" b="1" dirty="0" smtClean="0">
                <a:solidFill>
                  <a:srgbClr val="002060"/>
                </a:solidFill>
                <a:latin typeface="NikoshBAN" pitchFamily="2" charset="0"/>
                <a:cs typeface="NikoshBAN" pitchFamily="2" charset="0"/>
              </a:rPr>
              <a:t>(</a:t>
            </a:r>
            <a:r>
              <a:rPr lang="en-US" sz="2000" b="1" dirty="0" smtClean="0">
                <a:solidFill>
                  <a:srgbClr val="002060"/>
                </a:solidFill>
                <a:latin typeface="NikoshBAN" pitchFamily="2" charset="0"/>
                <a:cs typeface="NikoshBAN" pitchFamily="2" charset="0"/>
              </a:rPr>
              <a:t>Origin money):</a:t>
            </a:r>
          </a:p>
          <a:p>
            <a:r>
              <a:rPr lang="en-US" dirty="0" smtClean="0">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একটি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খাতে</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একটি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নির্দিষ্ট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সময়ে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এবং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একটি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নির্দিষ্ট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যে</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অর্থ</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বিনোয়গ</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করা</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হয়</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তাকে</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আসল</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মূলধন</a:t>
            </a:r>
            <a:r>
              <a:rPr lang="en-US" sz="2000" dirty="0" smtClean="0">
                <a:solidFill>
                  <a:srgbClr val="002060"/>
                </a:solidFill>
                <a:latin typeface="NikoshBAN" pitchFamily="2" charset="0"/>
                <a:cs typeface="NikoshBAN" pitchFamily="2" charset="0"/>
              </a:rPr>
              <a:t> </a:t>
            </a:r>
            <a:r>
              <a:rPr lang="en-US" sz="2000" dirty="0" err="1" smtClean="0">
                <a:solidFill>
                  <a:srgbClr val="002060"/>
                </a:solidFill>
                <a:latin typeface="NikoshBAN" pitchFamily="2" charset="0"/>
                <a:cs typeface="NikoshBAN" pitchFamily="2" charset="0"/>
              </a:rPr>
              <a:t>বলে</a:t>
            </a:r>
            <a:r>
              <a:rPr lang="en-US" sz="2000" dirty="0" smtClean="0">
                <a:solidFill>
                  <a:srgbClr val="002060"/>
                </a:solidFill>
                <a:latin typeface="NikoshBAN" pitchFamily="2" charset="0"/>
                <a:cs typeface="NikoshBAN" pitchFamily="2" charset="0"/>
              </a:rPr>
              <a:t>।</a:t>
            </a:r>
            <a:endParaRPr lang="bn-IN" sz="2000" dirty="0" smtClean="0">
              <a:solidFill>
                <a:srgbClr val="002060"/>
              </a:solidFill>
              <a:latin typeface="NikoshBAN" pitchFamily="2" charset="0"/>
              <a:cs typeface="NikoshBAN" pitchFamily="2" charset="0"/>
            </a:endParaRPr>
          </a:p>
          <a:p>
            <a:r>
              <a:rPr lang="bn-IN" sz="3200" b="1" dirty="0" smtClean="0">
                <a:solidFill>
                  <a:srgbClr val="0070C0"/>
                </a:solidFill>
                <a:latin typeface="NikoshBAN" pitchFamily="2" charset="0"/>
                <a:cs typeface="NikoshBAN" pitchFamily="2" charset="0"/>
              </a:rPr>
              <a:t>মুনাফা- আসলঃ </a:t>
            </a:r>
            <a:r>
              <a:rPr lang="bn-IN" sz="2000" dirty="0" smtClean="0">
                <a:solidFill>
                  <a:srgbClr val="0070C0"/>
                </a:solidFill>
                <a:latin typeface="NikoshBAN" pitchFamily="2" charset="0"/>
                <a:cs typeface="NikoshBAN" pitchFamily="2" charset="0"/>
              </a:rPr>
              <a:t>আসল এবং মুনাফা যোগ করে যে টাকা পাওয়া যায় তাকে মুনাফা-আসল বলে। </a:t>
            </a:r>
            <a:endParaRPr lang="en-US" sz="2000" dirty="0" smtClean="0">
              <a:solidFill>
                <a:srgbClr val="0070C0"/>
              </a:solidFill>
              <a:latin typeface="NikoshBAN" pitchFamily="2" charset="0"/>
              <a:cs typeface="NikoshBAN" pitchFamily="2" charset="0"/>
            </a:endParaRPr>
          </a:p>
          <a:p>
            <a:r>
              <a:rPr lang="en-US" sz="2800" b="1" dirty="0" err="1" smtClean="0">
                <a:latin typeface="NikoshBAN" pitchFamily="2" charset="0"/>
                <a:cs typeface="NikoshBAN" pitchFamily="2" charset="0"/>
              </a:rPr>
              <a:t>মুনাফার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প্রকার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ভেদঃ</a:t>
            </a:r>
            <a:r>
              <a:rPr lang="en-US" sz="2800" b="1" dirty="0" smtClean="0">
                <a:latin typeface="NikoshBAN" pitchFamily="2" charset="0"/>
                <a:cs typeface="NikoshBAN" pitchFamily="2" charset="0"/>
              </a:rPr>
              <a:t> </a:t>
            </a:r>
          </a:p>
          <a:p>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যথাঃ</a:t>
            </a:r>
            <a:r>
              <a:rPr lang="en-US" dirty="0" smtClean="0">
                <a:latin typeface="NikoshBAN" pitchFamily="2" charset="0"/>
                <a:cs typeface="NikoshBAN" pitchFamily="2" charset="0"/>
              </a:rPr>
              <a:t> ১।সরল </a:t>
            </a:r>
            <a:r>
              <a:rPr lang="en-US" dirty="0" err="1" smtClean="0">
                <a:latin typeface="NikoshBAN" pitchFamily="2" charset="0"/>
                <a:cs typeface="NikoshBAN" pitchFamily="2" charset="0"/>
              </a:rPr>
              <a:t>মুনাফা</a:t>
            </a:r>
            <a:r>
              <a:rPr lang="en-US" dirty="0" smtClean="0">
                <a:latin typeface="NikoshBAN" pitchFamily="2" charset="0"/>
                <a:cs typeface="NikoshBAN" pitchFamily="2" charset="0"/>
              </a:rPr>
              <a:t> ২।চক্রবৃদ্ধি </a:t>
            </a:r>
            <a:r>
              <a:rPr lang="en-US" dirty="0" err="1" smtClean="0">
                <a:latin typeface="NikoshBAN" pitchFamily="2" charset="0"/>
                <a:cs typeface="NikoshBAN" pitchFamily="2" charset="0"/>
              </a:rPr>
              <a:t>মুনাফা</a:t>
            </a:r>
            <a:endParaRPr lang="en-US" dirty="0" smtClean="0">
              <a:latin typeface="NikoshBAN" pitchFamily="2" charset="0"/>
              <a:cs typeface="NikoshBAN" pitchFamily="2" charset="0"/>
            </a:endParaRPr>
          </a:p>
          <a:p>
            <a:r>
              <a:rPr lang="en-US" sz="2800" b="1" dirty="0" smtClean="0">
                <a:solidFill>
                  <a:srgbClr val="00B050"/>
                </a:solidFill>
                <a:latin typeface="NikoshBAN" pitchFamily="2" charset="0"/>
                <a:cs typeface="NikoshBAN" pitchFamily="2" charset="0"/>
              </a:rPr>
              <a:t>১।সরল </a:t>
            </a:r>
            <a:r>
              <a:rPr lang="en-US" sz="2800" b="1" dirty="0" err="1" smtClean="0">
                <a:solidFill>
                  <a:srgbClr val="00B050"/>
                </a:solidFill>
                <a:latin typeface="NikoshBAN" pitchFamily="2" charset="0"/>
                <a:cs typeface="NikoshBAN" pitchFamily="2" charset="0"/>
              </a:rPr>
              <a:t>মুনাফা</a:t>
            </a:r>
            <a:r>
              <a:rPr lang="en-US" sz="2800" b="1" dirty="0" smtClean="0">
                <a:solidFill>
                  <a:srgbClr val="00B050"/>
                </a:solidFill>
                <a:latin typeface="NikoshBAN" pitchFamily="2" charset="0"/>
                <a:cs typeface="NikoshBAN" pitchFamily="2" charset="0"/>
              </a:rPr>
              <a:t>(Simple Profit) ঃ</a:t>
            </a:r>
          </a:p>
          <a:p>
            <a:r>
              <a:rPr lang="en-US" dirty="0" smtClean="0">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শুধু</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প্রারম্ভিক</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মূলধনের</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উপর</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প্রতিবছর</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যে</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মুনাফা</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হিসাব</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করা</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হয়</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তাকে</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সরল</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মুনাফা</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বলে</a:t>
            </a:r>
            <a:r>
              <a:rPr lang="en-US" sz="2000" dirty="0" smtClean="0">
                <a:solidFill>
                  <a:srgbClr val="00B050"/>
                </a:solidFill>
                <a:latin typeface="NikoshBAN" pitchFamily="2" charset="0"/>
                <a:cs typeface="NikoshBAN" pitchFamily="2" charset="0"/>
              </a:rPr>
              <a:t> । </a:t>
            </a:r>
            <a:r>
              <a:rPr lang="en-US" sz="2000" dirty="0" err="1" smtClean="0">
                <a:solidFill>
                  <a:srgbClr val="00B050"/>
                </a:solidFill>
                <a:latin typeface="NikoshBAN" pitchFamily="2" charset="0"/>
                <a:cs typeface="NikoshBAN" pitchFamily="2" charset="0"/>
              </a:rPr>
              <a:t>শুধু</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মুনাফা</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বলতে</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সরল</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মুনাফাকে</a:t>
            </a:r>
            <a:r>
              <a:rPr lang="en-US" sz="2000" dirty="0" smtClean="0">
                <a:solidFill>
                  <a:srgbClr val="00B050"/>
                </a:solidFill>
                <a:latin typeface="NikoshBAN" pitchFamily="2" charset="0"/>
                <a:cs typeface="NikoshBAN" pitchFamily="2" charset="0"/>
              </a:rPr>
              <a:t> </a:t>
            </a:r>
            <a:r>
              <a:rPr lang="en-US" sz="2000" dirty="0" err="1" smtClean="0">
                <a:solidFill>
                  <a:srgbClr val="00B050"/>
                </a:solidFill>
                <a:latin typeface="NikoshBAN" pitchFamily="2" charset="0"/>
                <a:cs typeface="NikoshBAN" pitchFamily="2" charset="0"/>
              </a:rPr>
              <a:t>বুঝায়</a:t>
            </a:r>
            <a:r>
              <a:rPr lang="en-US" sz="2000" dirty="0" smtClean="0">
                <a:solidFill>
                  <a:srgbClr val="00B050"/>
                </a:solidFill>
                <a:latin typeface="NikoshBAN" pitchFamily="2" charset="0"/>
                <a:cs typeface="NikoshBAN" pitchFamily="2" charset="0"/>
              </a:rPr>
              <a:t> ।</a:t>
            </a:r>
          </a:p>
          <a:p>
            <a:r>
              <a:rPr lang="en-US" sz="2800" b="1" dirty="0" smtClean="0">
                <a:solidFill>
                  <a:schemeClr val="accent3"/>
                </a:solidFill>
                <a:latin typeface="NikoshBAN" pitchFamily="2" charset="0"/>
                <a:cs typeface="NikoshBAN" pitchFamily="2" charset="0"/>
              </a:rPr>
              <a:t>২।চক্রবৃদ্ধি </a:t>
            </a:r>
            <a:r>
              <a:rPr lang="en-US" sz="2800" b="1" dirty="0" err="1" smtClean="0">
                <a:solidFill>
                  <a:schemeClr val="accent3"/>
                </a:solidFill>
                <a:latin typeface="NikoshBAN" pitchFamily="2" charset="0"/>
                <a:cs typeface="NikoshBAN" pitchFamily="2" charset="0"/>
              </a:rPr>
              <a:t>মুনাফা</a:t>
            </a:r>
            <a:r>
              <a:rPr lang="en-US" sz="2800" b="1" dirty="0" smtClean="0">
                <a:solidFill>
                  <a:schemeClr val="accent3"/>
                </a:solidFill>
                <a:latin typeface="NikoshBAN" pitchFamily="2" charset="0"/>
                <a:cs typeface="NikoshBAN" pitchFamily="2" charset="0"/>
              </a:rPr>
              <a:t>(Compound Profit):</a:t>
            </a:r>
          </a:p>
          <a:p>
            <a:r>
              <a:rPr lang="en-US" sz="2000" dirty="0" err="1" smtClean="0">
                <a:solidFill>
                  <a:schemeClr val="accent3"/>
                </a:solidFill>
                <a:latin typeface="NikoshBAN" pitchFamily="2" charset="0"/>
                <a:cs typeface="NikoshBAN" pitchFamily="2" charset="0"/>
              </a:rPr>
              <a:t>প্রতিবছর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শেষে</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মূলধনের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সাথে</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মুনাফা</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যোগ</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হয়ে</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যে</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বৃদ্ধিপ্রাপ্ত</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মূলধন</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গঠিত</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হয়</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তাকে</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চক্রবৃদ্ধি</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মূলধন</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বলে</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আর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এই</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বৃদ্ধিপ্রাপ্ত</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মূলধন</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বা</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চক্রবৃদ্ধি</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মূলধনের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উপর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যে</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মুনাফা</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হিসাব</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করা</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হয়</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তাকে</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চক্রবৃদ্ধি</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মুনাফা</a:t>
            </a:r>
            <a:r>
              <a:rPr lang="en-US" sz="2000" dirty="0" smtClean="0">
                <a:solidFill>
                  <a:schemeClr val="accent3"/>
                </a:solidFill>
                <a:latin typeface="NikoshBAN" pitchFamily="2" charset="0"/>
                <a:cs typeface="NikoshBAN" pitchFamily="2" charset="0"/>
              </a:rPr>
              <a:t> </a:t>
            </a:r>
            <a:r>
              <a:rPr lang="en-US" sz="2000" dirty="0" err="1" smtClean="0">
                <a:solidFill>
                  <a:schemeClr val="accent3"/>
                </a:solidFill>
                <a:latin typeface="NikoshBAN" pitchFamily="2" charset="0"/>
                <a:cs typeface="NikoshBAN" pitchFamily="2" charset="0"/>
              </a:rPr>
              <a:t>বলে</a:t>
            </a:r>
            <a:r>
              <a:rPr lang="en-US" sz="2000" dirty="0" smtClean="0">
                <a:solidFill>
                  <a:schemeClr val="accent3"/>
                </a:solidFill>
                <a:latin typeface="NikoshBAN" pitchFamily="2" charset="0"/>
                <a:cs typeface="NikoshBAN" pitchFamily="2" charset="0"/>
              </a:rPr>
              <a:t>। </a:t>
            </a:r>
            <a:endParaRPr lang="en-US" sz="2000" dirty="0">
              <a:solidFill>
                <a:schemeClr val="accent3"/>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Horizontal)">
                                      <p:cBhvr>
                                        <p:cTn id="7" dur="500"/>
                                        <p:tgtEl>
                                          <p:spTgt spid="2">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Horizontal)">
                                      <p:cBhvr>
                                        <p:cTn id="10" dur="500"/>
                                        <p:tgtEl>
                                          <p:spTgt spid="2">
                                            <p:txEl>
                                              <p:pRg st="1" end="1"/>
                                            </p:txEl>
                                          </p:spTgt>
                                        </p:tgtEl>
                                      </p:cBhvr>
                                    </p:animEffect>
                                  </p:childTnLst>
                                </p:cTn>
                              </p:par>
                              <p:par>
                                <p:cTn id="11" presetID="16" presetClass="entr" presetSubtype="2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Horizontal)">
                                      <p:cBhvr>
                                        <p:cTn id="13" dur="500"/>
                                        <p:tgtEl>
                                          <p:spTgt spid="2">
                                            <p:txEl>
                                              <p:pRg st="2" end="2"/>
                                            </p:txEl>
                                          </p:spTgt>
                                        </p:tgtEl>
                                      </p:cBhvr>
                                    </p:animEffect>
                                  </p:childTnLst>
                                </p:cTn>
                              </p:par>
                              <p:par>
                                <p:cTn id="14" presetID="16" presetClass="entr" presetSubtype="2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arn(inHorizontal)">
                                      <p:cBhvr>
                                        <p:cTn id="16" dur="500"/>
                                        <p:tgtEl>
                                          <p:spTgt spid="2">
                                            <p:txEl>
                                              <p:pRg st="3" end="3"/>
                                            </p:txEl>
                                          </p:spTgt>
                                        </p:tgtEl>
                                      </p:cBhvr>
                                    </p:animEffect>
                                  </p:childTnLst>
                                </p:cTn>
                              </p:par>
                              <p:par>
                                <p:cTn id="17" presetID="16" presetClass="entr" presetSubtype="2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Horizontal)">
                                      <p:cBhvr>
                                        <p:cTn id="19" dur="500"/>
                                        <p:tgtEl>
                                          <p:spTgt spid="2">
                                            <p:txEl>
                                              <p:pRg st="4" end="4"/>
                                            </p:txEl>
                                          </p:spTgt>
                                        </p:tgtEl>
                                      </p:cBhvr>
                                    </p:animEffect>
                                  </p:childTnLst>
                                </p:cTn>
                              </p:par>
                              <p:par>
                                <p:cTn id="20" presetID="16" presetClass="entr" presetSubtype="26" fill="hold"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Horizontal)">
                                      <p:cBhvr>
                                        <p:cTn id="22" dur="500"/>
                                        <p:tgtEl>
                                          <p:spTgt spid="2">
                                            <p:txEl>
                                              <p:pRg st="5" end="5"/>
                                            </p:txEl>
                                          </p:spTgt>
                                        </p:tgtEl>
                                      </p:cBhvr>
                                    </p:animEffect>
                                  </p:childTnLst>
                                </p:cTn>
                              </p:par>
                              <p:par>
                                <p:cTn id="23" presetID="16" presetClass="entr" presetSubtype="26"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barn(inHorizontal)">
                                      <p:cBhvr>
                                        <p:cTn id="25" dur="500"/>
                                        <p:tgtEl>
                                          <p:spTgt spid="2">
                                            <p:txEl>
                                              <p:pRg st="6" end="6"/>
                                            </p:txEl>
                                          </p:spTgt>
                                        </p:tgtEl>
                                      </p:cBhvr>
                                    </p:animEffect>
                                  </p:childTnLst>
                                </p:cTn>
                              </p:par>
                              <p:par>
                                <p:cTn id="26" presetID="16" presetClass="entr" presetSubtype="26"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barn(inHorizontal)">
                                      <p:cBhvr>
                                        <p:cTn id="28" dur="500"/>
                                        <p:tgtEl>
                                          <p:spTgt spid="2">
                                            <p:txEl>
                                              <p:pRg st="7" end="7"/>
                                            </p:txEl>
                                          </p:spTgt>
                                        </p:tgtEl>
                                      </p:cBhvr>
                                    </p:animEffect>
                                  </p:childTnLst>
                                </p:cTn>
                              </p:par>
                              <p:par>
                                <p:cTn id="29" presetID="16" presetClass="entr" presetSubtype="26"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barn(inHorizontal)">
                                      <p:cBhvr>
                                        <p:cTn id="31" dur="500"/>
                                        <p:tgtEl>
                                          <p:spTgt spid="2">
                                            <p:txEl>
                                              <p:pRg st="8" end="8"/>
                                            </p:txEl>
                                          </p:spTgt>
                                        </p:tgtEl>
                                      </p:cBhvr>
                                    </p:animEffect>
                                  </p:childTnLst>
                                </p:cTn>
                              </p:par>
                              <p:par>
                                <p:cTn id="32" presetID="16" presetClass="entr" presetSubtype="26" fill="hold"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barn(inHorizontal)">
                                      <p:cBhvr>
                                        <p:cTn id="34" dur="500"/>
                                        <p:tgtEl>
                                          <p:spTgt spid="2">
                                            <p:txEl>
                                              <p:pRg st="9" end="9"/>
                                            </p:txEl>
                                          </p:spTgt>
                                        </p:tgtEl>
                                      </p:cBhvr>
                                    </p:animEffect>
                                  </p:childTnLst>
                                </p:cTn>
                              </p:par>
                              <p:par>
                                <p:cTn id="35" presetID="16" presetClass="entr" presetSubtype="26"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arn(inHorizontal)">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152400"/>
            <a:ext cx="8915400" cy="1384995"/>
          </a:xfrm>
          <a:prstGeom prst="rect">
            <a:avLst/>
          </a:prstGeom>
          <a:noFill/>
        </p:spPr>
        <p:txBody>
          <a:bodyPr wrap="square" rtlCol="0">
            <a:spAutoFit/>
          </a:bodyPr>
          <a:lstStyle/>
          <a:p>
            <a:r>
              <a:rPr lang="bn-IN" sz="2800" b="1" dirty="0" smtClean="0">
                <a:solidFill>
                  <a:srgbClr val="7030A0"/>
                </a:solidFill>
                <a:latin typeface="NikoshBAN" pitchFamily="2" charset="0"/>
                <a:cs typeface="NikoshBAN" pitchFamily="2" charset="0"/>
              </a:rPr>
              <a:t>মুনাফার হারঃ</a:t>
            </a:r>
            <a:r>
              <a:rPr lang="bn-IN" sz="2800" dirty="0" smtClean="0">
                <a:solidFill>
                  <a:srgbClr val="7030A0"/>
                </a:solidFill>
                <a:latin typeface="NikoshBAN" pitchFamily="2" charset="0"/>
                <a:cs typeface="NikoshBAN" pitchFamily="2" charset="0"/>
              </a:rPr>
              <a:t>১০০ টাকার ১ বছরের মুনাফাকে মুনাফার হার বা শতকরা বার্ষিক মুনাফা বলা হয়। </a:t>
            </a:r>
          </a:p>
          <a:p>
            <a:r>
              <a:rPr lang="bn-IN" sz="2800" b="1" dirty="0" smtClean="0">
                <a:solidFill>
                  <a:srgbClr val="002060"/>
                </a:solidFill>
                <a:latin typeface="NikoshBAN" pitchFamily="2" charset="0"/>
                <a:cs typeface="NikoshBAN" pitchFamily="2" charset="0"/>
              </a:rPr>
              <a:t>সময় কালঃ </a:t>
            </a:r>
            <a:r>
              <a:rPr lang="bn-IN" sz="2800" dirty="0" smtClean="0">
                <a:solidFill>
                  <a:srgbClr val="002060"/>
                </a:solidFill>
                <a:latin typeface="NikoshBAN" pitchFamily="2" charset="0"/>
                <a:cs typeface="NikoshBAN" pitchFamily="2" charset="0"/>
              </a:rPr>
              <a:t>যে সময়ের জন্য মুনাফা হিসাব করা হয় তা এর সময় কাল। </a:t>
            </a:r>
            <a:endParaRPr lang="en-US" sz="2800" dirty="0">
              <a:solidFill>
                <a:srgbClr val="002060"/>
              </a:solidFill>
              <a:latin typeface="NikoshBAN" pitchFamily="2" charset="0"/>
              <a:cs typeface="NikoshBAN" pitchFamily="2" charset="0"/>
            </a:endParaRPr>
          </a:p>
        </p:txBody>
      </p:sp>
      <p:sp>
        <p:nvSpPr>
          <p:cNvPr id="8" name="TextBox 7"/>
          <p:cNvSpPr txBox="1"/>
          <p:nvPr/>
        </p:nvSpPr>
        <p:spPr>
          <a:xfrm>
            <a:off x="228600" y="2057400"/>
            <a:ext cx="8915400" cy="4247317"/>
          </a:xfrm>
          <a:prstGeom prst="rect">
            <a:avLst/>
          </a:prstGeom>
          <a:noFill/>
        </p:spPr>
        <p:txBody>
          <a:bodyPr wrap="square" rtlCol="0">
            <a:spAutoFit/>
          </a:bodyPr>
          <a:lstStyle/>
          <a:p>
            <a:r>
              <a:rPr lang="bn-IN" sz="2400" b="1" dirty="0" smtClean="0">
                <a:solidFill>
                  <a:srgbClr val="0070C0"/>
                </a:solidFill>
                <a:latin typeface="NikoshBAN" pitchFamily="2" charset="0"/>
                <a:cs typeface="NikoshBAN" pitchFamily="2" charset="0"/>
              </a:rPr>
              <a:t>বিনিয়োগ বা ক্রয়মূল্যঃ </a:t>
            </a:r>
            <a:r>
              <a:rPr lang="bn-IN" sz="2400" dirty="0" smtClean="0">
                <a:solidFill>
                  <a:srgbClr val="0070C0"/>
                </a:solidFill>
                <a:latin typeface="NikoshBAN" pitchFamily="2" charset="0"/>
                <a:cs typeface="NikoshBAN" pitchFamily="2" charset="0"/>
              </a:rPr>
              <a:t>একজন ব্যবসায়ী দোকানভাড়া, পরিবহন খরচ ও অন্যান্য আনুষঙ্গিক খরচ পণ্যের ক্রয়মূল্যের সাথে যোগ করে প্রকৃত খরচ নির্ধারন করেন এই প্রকৃত খরচকে  বিনিয়োগ বা ক্রয়মূল্য বলে। </a:t>
            </a:r>
          </a:p>
          <a:p>
            <a:r>
              <a:rPr lang="bn-IN" sz="2800" b="1" dirty="0" smtClean="0">
                <a:solidFill>
                  <a:srgbClr val="00B0F0"/>
                </a:solidFill>
                <a:latin typeface="NikoshBAN" pitchFamily="2" charset="0"/>
                <a:cs typeface="NikoshBAN" pitchFamily="2" charset="0"/>
              </a:rPr>
              <a:t>বিক্রয়মূল্যঃ </a:t>
            </a:r>
            <a:r>
              <a:rPr lang="bn-IN" sz="2400" dirty="0" smtClean="0">
                <a:solidFill>
                  <a:srgbClr val="00B0F0"/>
                </a:solidFill>
                <a:latin typeface="NikoshBAN" pitchFamily="2" charset="0"/>
                <a:cs typeface="NikoshBAN" pitchFamily="2" charset="0"/>
              </a:rPr>
              <a:t>আর ক্রয়কৃত পণ্য লাভসহ যেই মূল্যে বিক্রয় করা হয় তাকে ঐ পণ্যের বিক্রয় মূল্য।</a:t>
            </a:r>
          </a:p>
          <a:p>
            <a:r>
              <a:rPr lang="bn-IN" sz="2400" dirty="0" smtClean="0">
                <a:latin typeface="NikoshBAN" pitchFamily="2" charset="0"/>
                <a:cs typeface="NikoshBAN" pitchFamily="2" charset="0"/>
              </a:rPr>
              <a:t> </a:t>
            </a:r>
            <a:r>
              <a:rPr lang="bn-IN" sz="2800" b="1" dirty="0" smtClean="0">
                <a:solidFill>
                  <a:srgbClr val="00B050"/>
                </a:solidFill>
                <a:latin typeface="NikoshBAN" pitchFamily="2" charset="0"/>
                <a:cs typeface="NikoshBAN" pitchFamily="2" charset="0"/>
              </a:rPr>
              <a:t>লাভঃ  </a:t>
            </a:r>
            <a:r>
              <a:rPr lang="bn-IN" sz="2400" dirty="0" smtClean="0">
                <a:solidFill>
                  <a:srgbClr val="00B050"/>
                </a:solidFill>
                <a:latin typeface="NikoshBAN" pitchFamily="2" charset="0"/>
                <a:cs typeface="NikoshBAN" pitchFamily="2" charset="0"/>
              </a:rPr>
              <a:t>ক্রয়মুল্যের চেয়ে বিক্রয় মূল্য বেশি হলে লাভ বা মুনাফা হয়। </a:t>
            </a:r>
          </a:p>
          <a:p>
            <a:r>
              <a:rPr lang="bn-IN" sz="2800" b="1" dirty="0" smtClean="0">
                <a:solidFill>
                  <a:srgbClr val="92D050"/>
                </a:solidFill>
                <a:latin typeface="NikoshBAN" pitchFamily="2" charset="0"/>
                <a:cs typeface="NikoshBAN" pitchFamily="2" charset="0"/>
              </a:rPr>
              <a:t>ক্ষতিঃ</a:t>
            </a:r>
            <a:r>
              <a:rPr lang="bn-IN" sz="2400" dirty="0" smtClean="0">
                <a:solidFill>
                  <a:srgbClr val="92D050"/>
                </a:solidFill>
                <a:latin typeface="NikoshBAN" pitchFamily="2" charset="0"/>
                <a:cs typeface="NikoshBAN" pitchFamily="2" charset="0"/>
              </a:rPr>
              <a:t>  ক্রয়মূল্যের চেয়ে বিক্রয় মূল্য কম হলে হলে  লোকসান  বা ক্ষতি হয় </a:t>
            </a:r>
          </a:p>
          <a:p>
            <a:r>
              <a:rPr lang="bn-IN" sz="2400" dirty="0" smtClean="0">
                <a:solidFill>
                  <a:srgbClr val="FF0000"/>
                </a:solidFill>
                <a:latin typeface="NikoshBAN" pitchFamily="2" charset="0"/>
                <a:cs typeface="NikoshBAN" pitchFamily="2" charset="0"/>
              </a:rPr>
              <a:t>লাভ বা ক্ষতি ক্রয়মূল্যের উপর হিসাব করা হয়। </a:t>
            </a:r>
          </a:p>
          <a:p>
            <a:r>
              <a:rPr lang="bn-IN" sz="2400" dirty="0" smtClean="0">
                <a:solidFill>
                  <a:srgbClr val="FF0000"/>
                </a:solidFill>
                <a:latin typeface="NikoshBAN" pitchFamily="2" charset="0"/>
                <a:cs typeface="NikoshBAN" pitchFamily="2" charset="0"/>
              </a:rPr>
              <a:t>আবার ক্রয়মুল্যে এবং বিক্রয়মূল্য সমান হলে লাভবা  ক্ষতি কিছুই হবে না। </a:t>
            </a:r>
          </a:p>
          <a:p>
            <a:r>
              <a:rPr lang="bn-IN" sz="2400" b="1" dirty="0" smtClean="0">
                <a:solidFill>
                  <a:srgbClr val="FF0000"/>
                </a:solidFill>
                <a:latin typeface="NikoshBAN" pitchFamily="2" charset="0"/>
                <a:cs typeface="NikoshBAN" pitchFamily="2" charset="0"/>
              </a:rPr>
              <a:t>লাভ= বিক্রয়মূল্য- ক্রয়মূল্য  </a:t>
            </a:r>
            <a:endParaRPr lang="en-US" sz="2400" b="1" dirty="0" smtClean="0">
              <a:solidFill>
                <a:srgbClr val="FF0000"/>
              </a:solidFill>
              <a:latin typeface="NikoshBAN" pitchFamily="2" charset="0"/>
              <a:cs typeface="NikoshBAN" pitchFamily="2" charset="0"/>
            </a:endParaRPr>
          </a:p>
          <a:p>
            <a:r>
              <a:rPr lang="bn-IN" sz="2400" b="1" dirty="0" smtClean="0">
                <a:solidFill>
                  <a:srgbClr val="FF0000"/>
                </a:solidFill>
                <a:latin typeface="NikoshBAN" pitchFamily="2" charset="0"/>
                <a:cs typeface="NikoshBAN" pitchFamily="2" charset="0"/>
              </a:rPr>
              <a:t>এবং ক্ষতি =ক্রয়মূল্য –বিক্রয়মূল্য </a:t>
            </a:r>
          </a:p>
          <a:p>
            <a:r>
              <a:rPr lang="bn-IN" dirty="0" smtClean="0">
                <a:latin typeface="NikoshBAN" pitchFamily="2" charset="0"/>
                <a:cs typeface="NikoshBAN" pitchFamily="2" charset="0"/>
              </a:rPr>
              <a:t>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heel(4)">
                                      <p:cBhvr>
                                        <p:cTn id="7" dur="2000"/>
                                        <p:tgtEl>
                                          <p:spTgt spid="6">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heel(4)">
                                      <p:cBhvr>
                                        <p:cTn id="10" dur="20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blinds(horizontal)">
                                      <p:cBhvr>
                                        <p:cTn id="15" dur="500"/>
                                        <p:tgtEl>
                                          <p:spTgt spid="8">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blinds(horizontal)">
                                      <p:cBhvr>
                                        <p:cTn id="18" dur="500"/>
                                        <p:tgtEl>
                                          <p:spTgt spid="8">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blinds(horizontal)">
                                      <p:cBhvr>
                                        <p:cTn id="21" dur="500"/>
                                        <p:tgtEl>
                                          <p:spTgt spid="8">
                                            <p:txEl>
                                              <p:pRg st="2" end="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blinds(horizontal)">
                                      <p:cBhvr>
                                        <p:cTn id="24" dur="500"/>
                                        <p:tgtEl>
                                          <p:spTgt spid="8">
                                            <p:txEl>
                                              <p:pRg st="3" end="3"/>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8">
                                            <p:txEl>
                                              <p:pRg st="5" end="5"/>
                                            </p:txEl>
                                          </p:spTgt>
                                        </p:tgtEl>
                                        <p:attrNameLst>
                                          <p:attrName>style.visibility</p:attrName>
                                        </p:attrNameLst>
                                      </p:cBhvr>
                                      <p:to>
                                        <p:strVal val="visible"/>
                                      </p:to>
                                    </p:set>
                                    <p:animEffect transition="in" filter="blinds(horizontal)">
                                      <p:cBhvr>
                                        <p:cTn id="30" dur="500"/>
                                        <p:tgtEl>
                                          <p:spTgt spid="8">
                                            <p:txEl>
                                              <p:pRg st="5" end="5"/>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8">
                                            <p:txEl>
                                              <p:pRg st="6" end="6"/>
                                            </p:txEl>
                                          </p:spTgt>
                                        </p:tgtEl>
                                        <p:attrNameLst>
                                          <p:attrName>style.visibility</p:attrName>
                                        </p:attrNameLst>
                                      </p:cBhvr>
                                      <p:to>
                                        <p:strVal val="visible"/>
                                      </p:to>
                                    </p:set>
                                    <p:animEffect transition="in" filter="blinds(horizontal)">
                                      <p:cBhvr>
                                        <p:cTn id="33" dur="500"/>
                                        <p:tgtEl>
                                          <p:spTgt spid="8">
                                            <p:txEl>
                                              <p:pRg st="6" end="6"/>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8">
                                            <p:txEl>
                                              <p:pRg st="7" end="7"/>
                                            </p:txEl>
                                          </p:spTgt>
                                        </p:tgtEl>
                                        <p:attrNameLst>
                                          <p:attrName>style.visibility</p:attrName>
                                        </p:attrNameLst>
                                      </p:cBhvr>
                                      <p:to>
                                        <p:strVal val="visible"/>
                                      </p:to>
                                    </p:set>
                                    <p:animEffect transition="in" filter="blinds(horizontal)">
                                      <p:cBhvr>
                                        <p:cTn id="36"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685800"/>
            <a:ext cx="8686800" cy="5016758"/>
          </a:xfrm>
          <a:prstGeom prst="rect">
            <a:avLst/>
          </a:prstGeom>
          <a:noFill/>
        </p:spPr>
        <p:txBody>
          <a:bodyPr wrap="square" rtlCol="0">
            <a:spAutoFit/>
          </a:bodyPr>
          <a:lstStyle/>
          <a:p>
            <a:r>
              <a:rPr lang="en-US" sz="3200" b="1" dirty="0" err="1" smtClean="0">
                <a:solidFill>
                  <a:srgbClr val="7030A0"/>
                </a:solidFill>
                <a:latin typeface="NikoshBAN" pitchFamily="2" charset="0"/>
                <a:cs typeface="NikoshBAN" pitchFamily="2" charset="0"/>
              </a:rPr>
              <a:t>এই</a:t>
            </a:r>
            <a:r>
              <a:rPr lang="en-US" sz="3200" b="1" dirty="0" smtClean="0">
                <a:solidFill>
                  <a:srgbClr val="7030A0"/>
                </a:solidFill>
                <a:latin typeface="NikoshBAN" pitchFamily="2" charset="0"/>
                <a:cs typeface="NikoshBAN" pitchFamily="2" charset="0"/>
              </a:rPr>
              <a:t> </a:t>
            </a:r>
            <a:r>
              <a:rPr lang="en-US" sz="3200" b="1" dirty="0" err="1" smtClean="0">
                <a:solidFill>
                  <a:srgbClr val="7030A0"/>
                </a:solidFill>
                <a:latin typeface="NikoshBAN" pitchFamily="2" charset="0"/>
                <a:cs typeface="NikoshBAN" pitchFamily="2" charset="0"/>
              </a:rPr>
              <a:t>অধ্যায়ে</a:t>
            </a:r>
            <a:r>
              <a:rPr lang="en-US" sz="3200" b="1" dirty="0" smtClean="0">
                <a:solidFill>
                  <a:srgbClr val="7030A0"/>
                </a:solidFill>
                <a:latin typeface="NikoshBAN" pitchFamily="2" charset="0"/>
                <a:cs typeface="NikoshBAN" pitchFamily="2" charset="0"/>
              </a:rPr>
              <a:t> </a:t>
            </a:r>
            <a:r>
              <a:rPr lang="en-US" sz="3200" b="1" dirty="0" err="1" smtClean="0">
                <a:solidFill>
                  <a:srgbClr val="7030A0"/>
                </a:solidFill>
                <a:latin typeface="NikoshBAN" pitchFamily="2" charset="0"/>
                <a:cs typeface="NikoshBAN" pitchFamily="2" charset="0"/>
              </a:rPr>
              <a:t>ব্যবহৃত</a:t>
            </a:r>
            <a:r>
              <a:rPr lang="en-US" sz="3200" b="1" dirty="0" smtClean="0">
                <a:solidFill>
                  <a:srgbClr val="7030A0"/>
                </a:solidFill>
                <a:latin typeface="NikoshBAN" pitchFamily="2" charset="0"/>
                <a:cs typeface="NikoshBAN" pitchFamily="2" charset="0"/>
              </a:rPr>
              <a:t> </a:t>
            </a:r>
            <a:r>
              <a:rPr lang="en-US" sz="3200" b="1" dirty="0" err="1" smtClean="0">
                <a:solidFill>
                  <a:srgbClr val="7030A0"/>
                </a:solidFill>
                <a:latin typeface="NikoshBAN" pitchFamily="2" charset="0"/>
                <a:cs typeface="NikoshBAN" pitchFamily="2" charset="0"/>
              </a:rPr>
              <a:t>সূত্রাবলীঃ</a:t>
            </a:r>
            <a:endParaRPr lang="bn-IN" sz="3200" b="1" dirty="0" smtClean="0">
              <a:solidFill>
                <a:srgbClr val="7030A0"/>
              </a:solidFill>
              <a:latin typeface="NikoshBAN" pitchFamily="2" charset="0"/>
              <a:cs typeface="NikoshBAN" pitchFamily="2" charset="0"/>
            </a:endParaRPr>
          </a:p>
          <a:p>
            <a:r>
              <a:rPr lang="bn-IN" sz="3200" dirty="0" smtClean="0">
                <a:solidFill>
                  <a:srgbClr val="002060"/>
                </a:solidFill>
                <a:latin typeface="NikoshBAN" pitchFamily="2" charset="0"/>
                <a:cs typeface="NikoshBAN" pitchFamily="2" charset="0"/>
              </a:rPr>
              <a:t>নিচে ব্যবহৃত প্রতীকের নাম </a:t>
            </a:r>
            <a:r>
              <a:rPr lang="en-US" sz="3200" dirty="0" smtClean="0">
                <a:solidFill>
                  <a:srgbClr val="002060"/>
                </a:solidFill>
                <a:latin typeface="NikoshBAN" pitchFamily="2" charset="0"/>
                <a:cs typeface="NikoshBAN" pitchFamily="2" charset="0"/>
              </a:rPr>
              <a:t>I=</a:t>
            </a:r>
            <a:r>
              <a:rPr lang="en-US" sz="3200" dirty="0" err="1" smtClean="0">
                <a:solidFill>
                  <a:srgbClr val="002060"/>
                </a:solidFill>
                <a:latin typeface="NikoshBAN" pitchFamily="2" charset="0"/>
                <a:cs typeface="NikoshBAN" pitchFamily="2" charset="0"/>
              </a:rPr>
              <a:t>সরল</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মুনাফা</a:t>
            </a:r>
            <a:r>
              <a:rPr lang="en-US" sz="3200" dirty="0" smtClean="0">
                <a:solidFill>
                  <a:srgbClr val="002060"/>
                </a:solidFill>
                <a:latin typeface="NikoshBAN" pitchFamily="2" charset="0"/>
                <a:cs typeface="NikoshBAN" pitchFamily="2" charset="0"/>
              </a:rPr>
              <a:t> ,P=</a:t>
            </a:r>
            <a:r>
              <a:rPr lang="en-US" sz="3200" dirty="0" err="1" smtClean="0">
                <a:solidFill>
                  <a:srgbClr val="002060"/>
                </a:solidFill>
                <a:latin typeface="NikoshBAN" pitchFamily="2" charset="0"/>
                <a:cs typeface="NikoshBAN" pitchFamily="2" charset="0"/>
              </a:rPr>
              <a:t>আসল</a:t>
            </a:r>
            <a:r>
              <a:rPr lang="en-US" sz="3200" dirty="0" smtClean="0">
                <a:solidFill>
                  <a:srgbClr val="002060"/>
                </a:solidFill>
                <a:latin typeface="NikoshBAN" pitchFamily="2" charset="0"/>
                <a:cs typeface="NikoshBAN" pitchFamily="2" charset="0"/>
              </a:rPr>
              <a:t> ,n=</a:t>
            </a:r>
            <a:r>
              <a:rPr lang="en-US" sz="3200" dirty="0" err="1" smtClean="0">
                <a:solidFill>
                  <a:srgbClr val="002060"/>
                </a:solidFill>
                <a:latin typeface="NikoshBAN" pitchFamily="2" charset="0"/>
                <a:cs typeface="NikoshBAN" pitchFamily="2" charset="0"/>
              </a:rPr>
              <a:t>সময়</a:t>
            </a:r>
            <a:r>
              <a:rPr lang="en-US" sz="3200" dirty="0" smtClean="0">
                <a:solidFill>
                  <a:srgbClr val="002060"/>
                </a:solidFill>
                <a:latin typeface="NikoshBAN" pitchFamily="2" charset="0"/>
                <a:cs typeface="NikoshBAN" pitchFamily="2" charset="0"/>
              </a:rPr>
              <a:t> ,r=</a:t>
            </a:r>
            <a:r>
              <a:rPr lang="en-US" sz="3200" dirty="0" err="1" smtClean="0">
                <a:solidFill>
                  <a:srgbClr val="002060"/>
                </a:solidFill>
                <a:latin typeface="NikoshBAN" pitchFamily="2" charset="0"/>
                <a:cs typeface="NikoshBAN" pitchFamily="2" charset="0"/>
              </a:rPr>
              <a:t>মুনাফার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হার</a:t>
            </a:r>
            <a:r>
              <a:rPr lang="en-US" sz="3200" dirty="0" smtClean="0">
                <a:solidFill>
                  <a:srgbClr val="002060"/>
                </a:solidFill>
                <a:latin typeface="NikoshBAN" pitchFamily="2" charset="0"/>
                <a:cs typeface="NikoshBAN" pitchFamily="2" charset="0"/>
              </a:rPr>
              <a:t> ,A=</a:t>
            </a:r>
            <a:r>
              <a:rPr lang="en-US" sz="3200" dirty="0" err="1" smtClean="0">
                <a:solidFill>
                  <a:srgbClr val="002060"/>
                </a:solidFill>
                <a:latin typeface="NikoshBAN" pitchFamily="2" charset="0"/>
                <a:cs typeface="NikoshBAN" pitchFamily="2" charset="0"/>
              </a:rPr>
              <a:t>মুনাফা-আসল</a:t>
            </a:r>
            <a:r>
              <a:rPr lang="en-US" sz="3200" dirty="0" smtClean="0">
                <a:solidFill>
                  <a:srgbClr val="002060"/>
                </a:solidFill>
                <a:latin typeface="NikoshBAN" pitchFamily="2" charset="0"/>
                <a:cs typeface="NikoshBAN" pitchFamily="2" charset="0"/>
              </a:rPr>
              <a:t> ,</a:t>
            </a:r>
          </a:p>
          <a:p>
            <a:r>
              <a:rPr lang="en-US" sz="3200" dirty="0" smtClean="0">
                <a:solidFill>
                  <a:srgbClr val="0070C0"/>
                </a:solidFill>
                <a:latin typeface="NikoshBAN" pitchFamily="2" charset="0"/>
                <a:cs typeface="NikoshBAN" pitchFamily="2" charset="0"/>
              </a:rPr>
              <a:t>1</a:t>
            </a:r>
            <a:r>
              <a:rPr lang="bn-IN" sz="3200" dirty="0" smtClean="0">
                <a:solidFill>
                  <a:srgbClr val="0070C0"/>
                </a:solidFill>
                <a:latin typeface="NikoshBAN" pitchFamily="2" charset="0"/>
                <a:cs typeface="NikoshBAN" pitchFamily="2" charset="0"/>
              </a:rPr>
              <a:t>। </a:t>
            </a:r>
            <a:r>
              <a:rPr lang="en-US" sz="3200" dirty="0" smtClean="0">
                <a:solidFill>
                  <a:srgbClr val="0070C0"/>
                </a:solidFill>
                <a:latin typeface="NikoshBAN" pitchFamily="2" charset="0"/>
                <a:cs typeface="NikoshBAN" pitchFamily="2" charset="0"/>
              </a:rPr>
              <a:t>I=</a:t>
            </a:r>
            <a:r>
              <a:rPr lang="en-US" sz="3200" dirty="0" err="1" smtClean="0">
                <a:solidFill>
                  <a:srgbClr val="0070C0"/>
                </a:solidFill>
                <a:latin typeface="NikoshBAN" pitchFamily="2" charset="0"/>
                <a:cs typeface="NikoshBAN" pitchFamily="2" charset="0"/>
              </a:rPr>
              <a:t>Pnr</a:t>
            </a:r>
            <a:endParaRPr lang="en-US" sz="3200" dirty="0" smtClean="0">
              <a:solidFill>
                <a:srgbClr val="0070C0"/>
              </a:solidFill>
              <a:latin typeface="NikoshBAN" pitchFamily="2" charset="0"/>
              <a:cs typeface="NikoshBAN" pitchFamily="2" charset="0"/>
            </a:endParaRPr>
          </a:p>
          <a:p>
            <a:r>
              <a:rPr lang="en-US" sz="3200" dirty="0" smtClean="0">
                <a:solidFill>
                  <a:srgbClr val="0070C0"/>
                </a:solidFill>
                <a:latin typeface="NikoshBAN" pitchFamily="2" charset="0"/>
                <a:cs typeface="NikoshBAN" pitchFamily="2" charset="0"/>
              </a:rPr>
              <a:t>2</a:t>
            </a:r>
            <a:r>
              <a:rPr lang="bn-IN" sz="3200" dirty="0" smtClean="0">
                <a:solidFill>
                  <a:srgbClr val="0070C0"/>
                </a:solidFill>
                <a:latin typeface="NikoshBAN" pitchFamily="2" charset="0"/>
                <a:cs typeface="NikoshBAN" pitchFamily="2" charset="0"/>
              </a:rPr>
              <a:t>। </a:t>
            </a:r>
            <a:r>
              <a:rPr lang="en-US" sz="3200" dirty="0" smtClean="0">
                <a:solidFill>
                  <a:srgbClr val="0070C0"/>
                </a:solidFill>
                <a:latin typeface="NikoshBAN" pitchFamily="2" charset="0"/>
                <a:cs typeface="NikoshBAN" pitchFamily="2" charset="0"/>
              </a:rPr>
              <a:t>P=I/nr</a:t>
            </a:r>
          </a:p>
          <a:p>
            <a:r>
              <a:rPr lang="en-US" sz="3200" dirty="0" smtClean="0">
                <a:solidFill>
                  <a:srgbClr val="0070C0"/>
                </a:solidFill>
                <a:latin typeface="NikoshBAN" pitchFamily="2" charset="0"/>
                <a:cs typeface="NikoshBAN" pitchFamily="2" charset="0"/>
              </a:rPr>
              <a:t>3</a:t>
            </a:r>
            <a:r>
              <a:rPr lang="bn-IN" sz="3200" dirty="0" smtClean="0">
                <a:solidFill>
                  <a:srgbClr val="0070C0"/>
                </a:solidFill>
                <a:latin typeface="NikoshBAN" pitchFamily="2" charset="0"/>
                <a:cs typeface="NikoshBAN" pitchFamily="2" charset="0"/>
              </a:rPr>
              <a:t>। </a:t>
            </a:r>
            <a:r>
              <a:rPr lang="en-US" sz="3200" dirty="0" smtClean="0">
                <a:solidFill>
                  <a:srgbClr val="0070C0"/>
                </a:solidFill>
                <a:latin typeface="NikoshBAN" pitchFamily="2" charset="0"/>
                <a:cs typeface="NikoshBAN" pitchFamily="2" charset="0"/>
              </a:rPr>
              <a:t>n=I/Pr</a:t>
            </a:r>
          </a:p>
          <a:p>
            <a:r>
              <a:rPr lang="en-US" sz="3200" dirty="0" smtClean="0">
                <a:solidFill>
                  <a:srgbClr val="0070C0"/>
                </a:solidFill>
                <a:latin typeface="NikoshBAN" pitchFamily="2" charset="0"/>
                <a:cs typeface="NikoshBAN" pitchFamily="2" charset="0"/>
              </a:rPr>
              <a:t>4</a:t>
            </a:r>
            <a:r>
              <a:rPr lang="bn-IN" sz="3200" dirty="0" smtClean="0">
                <a:solidFill>
                  <a:srgbClr val="0070C0"/>
                </a:solidFill>
                <a:latin typeface="NikoshBAN" pitchFamily="2" charset="0"/>
                <a:cs typeface="NikoshBAN" pitchFamily="2" charset="0"/>
              </a:rPr>
              <a:t>। </a:t>
            </a:r>
            <a:r>
              <a:rPr lang="en-US" sz="3200" dirty="0" smtClean="0">
                <a:solidFill>
                  <a:srgbClr val="0070C0"/>
                </a:solidFill>
                <a:latin typeface="NikoshBAN" pitchFamily="2" charset="0"/>
                <a:cs typeface="NikoshBAN" pitchFamily="2" charset="0"/>
              </a:rPr>
              <a:t>r=I/</a:t>
            </a:r>
            <a:r>
              <a:rPr lang="en-US" sz="3200" dirty="0" err="1" smtClean="0">
                <a:solidFill>
                  <a:srgbClr val="0070C0"/>
                </a:solidFill>
                <a:latin typeface="NikoshBAN" pitchFamily="2" charset="0"/>
                <a:cs typeface="NikoshBAN" pitchFamily="2" charset="0"/>
              </a:rPr>
              <a:t>Pn</a:t>
            </a:r>
            <a:endParaRPr lang="bn-IN" sz="3200" dirty="0" smtClean="0">
              <a:solidFill>
                <a:srgbClr val="0070C0"/>
              </a:solidFill>
              <a:latin typeface="NikoshBAN" pitchFamily="2" charset="0"/>
              <a:cs typeface="NikoshBAN" pitchFamily="2" charset="0"/>
            </a:endParaRPr>
          </a:p>
          <a:p>
            <a:r>
              <a:rPr lang="bn-IN" sz="3200" dirty="0" smtClean="0">
                <a:solidFill>
                  <a:srgbClr val="0070C0"/>
                </a:solidFill>
                <a:latin typeface="NikoshBAN" pitchFamily="2" charset="0"/>
                <a:cs typeface="NikoshBAN" pitchFamily="2" charset="0"/>
              </a:rPr>
              <a:t>৫। </a:t>
            </a:r>
            <a:r>
              <a:rPr lang="en-US" sz="3200" dirty="0" smtClean="0">
                <a:solidFill>
                  <a:srgbClr val="0070C0"/>
                </a:solidFill>
                <a:latin typeface="NikoshBAN" pitchFamily="2" charset="0"/>
                <a:cs typeface="NikoshBAN" pitchFamily="2" charset="0"/>
              </a:rPr>
              <a:t>A=P+I</a:t>
            </a:r>
          </a:p>
          <a:p>
            <a:r>
              <a:rPr lang="bn-IN" sz="3200" dirty="0" smtClean="0">
                <a:solidFill>
                  <a:srgbClr val="0070C0"/>
                </a:solidFill>
                <a:latin typeface="NikoshBAN" pitchFamily="2" charset="0"/>
                <a:cs typeface="NikoshBAN" pitchFamily="2" charset="0"/>
              </a:rPr>
              <a:t>৬। </a:t>
            </a:r>
            <a:r>
              <a:rPr lang="en-US" sz="3200" dirty="0" err="1" smtClean="0">
                <a:solidFill>
                  <a:srgbClr val="0070C0"/>
                </a:solidFill>
                <a:latin typeface="NikoshBAN" pitchFamily="2" charset="0"/>
                <a:cs typeface="NikoshBAN" pitchFamily="2" charset="0"/>
              </a:rPr>
              <a:t>চক্র</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বৃদ্ধি</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মুনাফা</a:t>
            </a:r>
            <a:r>
              <a:rPr lang="en-US" sz="3200" dirty="0" smtClean="0">
                <a:solidFill>
                  <a:srgbClr val="0070C0"/>
                </a:solidFill>
                <a:latin typeface="NikoshBAN" pitchFamily="2" charset="0"/>
                <a:cs typeface="NikoshBAN" pitchFamily="2" charset="0"/>
              </a:rPr>
              <a:t> =C-P=P(1+r)^n-P</a:t>
            </a:r>
          </a:p>
          <a:p>
            <a:r>
              <a:rPr lang="bn-IN" sz="3200" dirty="0" smtClean="0">
                <a:solidFill>
                  <a:srgbClr val="0070C0"/>
                </a:solidFill>
                <a:latin typeface="NikoshBAN" pitchFamily="2" charset="0"/>
                <a:cs typeface="NikoshBAN" pitchFamily="2" charset="0"/>
              </a:rPr>
              <a:t>৭। </a:t>
            </a:r>
            <a:r>
              <a:rPr lang="en-US" sz="3200" dirty="0" err="1" smtClean="0">
                <a:solidFill>
                  <a:srgbClr val="0070C0"/>
                </a:solidFill>
                <a:latin typeface="NikoshBAN" pitchFamily="2" charset="0"/>
                <a:cs typeface="NikoshBAN" pitchFamily="2" charset="0"/>
              </a:rPr>
              <a:t>চক্র</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বৃদ্ধি</a:t>
            </a:r>
            <a:r>
              <a:rPr lang="en-US" sz="3200" dirty="0" smtClean="0">
                <a:solidFill>
                  <a:srgbClr val="0070C0"/>
                </a:solidFill>
                <a:latin typeface="NikoshBAN" pitchFamily="2" charset="0"/>
                <a:cs typeface="NikoshBAN" pitchFamily="2" charset="0"/>
              </a:rPr>
              <a:t> </a:t>
            </a:r>
            <a:r>
              <a:rPr lang="en-US" sz="3200" dirty="0" err="1" smtClean="0">
                <a:solidFill>
                  <a:srgbClr val="0070C0"/>
                </a:solidFill>
                <a:latin typeface="NikoshBAN" pitchFamily="2" charset="0"/>
                <a:cs typeface="NikoshBAN" pitchFamily="2" charset="0"/>
              </a:rPr>
              <a:t>মূলধন</a:t>
            </a:r>
            <a:r>
              <a:rPr lang="en-US" sz="3200" dirty="0" smtClean="0">
                <a:solidFill>
                  <a:srgbClr val="0070C0"/>
                </a:solidFill>
                <a:latin typeface="NikoshBAN" pitchFamily="2" charset="0"/>
                <a:cs typeface="NikoshBAN" pitchFamily="2" charset="0"/>
              </a:rPr>
              <a:t> C=P(1+r)^n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ox(in)">
                                      <p:cBhvr>
                                        <p:cTn id="10" dur="500"/>
                                        <p:tgtEl>
                                          <p:spTgt spid="6">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box(in)">
                                      <p:cBhvr>
                                        <p:cTn id="13" dur="500"/>
                                        <p:tgtEl>
                                          <p:spTgt spid="6">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box(in)">
                                      <p:cBhvr>
                                        <p:cTn id="16" dur="500"/>
                                        <p:tgtEl>
                                          <p:spTgt spid="6">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box(in)">
                                      <p:cBhvr>
                                        <p:cTn id="19" dur="500"/>
                                        <p:tgtEl>
                                          <p:spTgt spid="6">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box(in)">
                                      <p:cBhvr>
                                        <p:cTn id="22" dur="500"/>
                                        <p:tgtEl>
                                          <p:spTgt spid="6">
                                            <p:txEl>
                                              <p:pRg st="5" end="5"/>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box(in)">
                                      <p:cBhvr>
                                        <p:cTn id="25" dur="500"/>
                                        <p:tgtEl>
                                          <p:spTgt spid="6">
                                            <p:txEl>
                                              <p:pRg st="6" end="6"/>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box(in)">
                                      <p:cBhvr>
                                        <p:cTn id="28" dur="500"/>
                                        <p:tgtEl>
                                          <p:spTgt spid="6">
                                            <p:txEl>
                                              <p:pRg st="7" end="7"/>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box(in)">
                                      <p:cBhvr>
                                        <p:cTn id="3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5693866"/>
          </a:xfrm>
          <a:prstGeom prst="rect">
            <a:avLst/>
          </a:prstGeom>
          <a:noFill/>
        </p:spPr>
        <p:txBody>
          <a:bodyPr wrap="square" rtlCol="0">
            <a:spAutoFit/>
          </a:bodyPr>
          <a:lstStyle/>
          <a:p>
            <a:r>
              <a:rPr lang="en-US" sz="3600" b="1" dirty="0" err="1" smtClean="0">
                <a:solidFill>
                  <a:srgbClr val="00B0F0"/>
                </a:solidFill>
                <a:latin typeface="NikoshBAN" pitchFamily="2" charset="0"/>
                <a:cs typeface="NikoshBAN" pitchFamily="2" charset="0"/>
              </a:rPr>
              <a:t>গাণিতিক</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সমস্যা</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মুনাফা</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বের</a:t>
            </a:r>
            <a:r>
              <a:rPr lang="en-US" sz="3600" b="1" dirty="0" smtClean="0">
                <a:solidFill>
                  <a:srgbClr val="00B0F0"/>
                </a:solidFill>
                <a:latin typeface="NikoshBAN" pitchFamily="2" charset="0"/>
                <a:cs typeface="NikoshBAN" pitchFamily="2" charset="0"/>
              </a:rPr>
              <a:t> </a:t>
            </a:r>
            <a:r>
              <a:rPr lang="en-US" sz="3600" b="1" dirty="0" err="1" smtClean="0">
                <a:solidFill>
                  <a:srgbClr val="00B0F0"/>
                </a:solidFill>
                <a:latin typeface="NikoshBAN" pitchFamily="2" charset="0"/>
                <a:cs typeface="NikoshBAN" pitchFamily="2" charset="0"/>
              </a:rPr>
              <a:t>করঃ</a:t>
            </a:r>
            <a:r>
              <a:rPr lang="en-US" sz="3600" b="1" dirty="0" smtClean="0">
                <a:solidFill>
                  <a:srgbClr val="00B0F0"/>
                </a:solidFill>
                <a:latin typeface="NikoshBAN" pitchFamily="2" charset="0"/>
                <a:cs typeface="NikoshBAN" pitchFamily="2" charset="0"/>
              </a:rPr>
              <a:t> </a:t>
            </a:r>
          </a:p>
          <a:p>
            <a:r>
              <a:rPr lang="en-US" sz="3600" b="1" dirty="0" smtClean="0">
                <a:solidFill>
                  <a:srgbClr val="00B050"/>
                </a:solidFill>
                <a:latin typeface="NikoshBAN" pitchFamily="2" charset="0"/>
                <a:cs typeface="NikoshBAN" pitchFamily="2" charset="0"/>
              </a:rPr>
              <a:t>৫% </a:t>
            </a:r>
            <a:r>
              <a:rPr lang="en-US" sz="3600" b="1" dirty="0" err="1" smtClean="0">
                <a:solidFill>
                  <a:srgbClr val="00B050"/>
                </a:solidFill>
                <a:latin typeface="NikoshBAN" pitchFamily="2" charset="0"/>
                <a:cs typeface="NikoshBAN" pitchFamily="2" charset="0"/>
              </a:rPr>
              <a:t>হারে</a:t>
            </a:r>
            <a:r>
              <a:rPr lang="en-US" sz="3600" b="1" dirty="0" smtClean="0">
                <a:solidFill>
                  <a:srgbClr val="00B050"/>
                </a:solidFill>
                <a:latin typeface="NikoshBAN" pitchFamily="2" charset="0"/>
                <a:cs typeface="NikoshBAN" pitchFamily="2" charset="0"/>
              </a:rPr>
              <a:t> ৭০০০ </a:t>
            </a:r>
            <a:r>
              <a:rPr lang="en-US" sz="3600" b="1" dirty="0" err="1" smtClean="0">
                <a:solidFill>
                  <a:srgbClr val="00B050"/>
                </a:solidFill>
                <a:latin typeface="NikoshBAN" pitchFamily="2" charset="0"/>
                <a:cs typeface="NikoshBAN" pitchFamily="2" charset="0"/>
              </a:rPr>
              <a:t>টাকার</a:t>
            </a:r>
            <a:r>
              <a:rPr lang="en-US" sz="3600" b="1" dirty="0" smtClean="0">
                <a:solidFill>
                  <a:srgbClr val="00B050"/>
                </a:solidFill>
                <a:latin typeface="NikoshBAN" pitchFamily="2" charset="0"/>
                <a:cs typeface="NikoshBAN" pitchFamily="2" charset="0"/>
              </a:rPr>
              <a:t> ৩ </a:t>
            </a:r>
            <a:r>
              <a:rPr lang="en-US" sz="3600" b="1" dirty="0" err="1" smtClean="0">
                <a:solidFill>
                  <a:srgbClr val="00B050"/>
                </a:solidFill>
                <a:latin typeface="NikoshBAN" pitchFamily="2" charset="0"/>
                <a:cs typeface="NikoshBAN" pitchFamily="2" charset="0"/>
              </a:rPr>
              <a:t>বছরের</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সরল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মুনাফা</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কত</a:t>
            </a:r>
            <a:r>
              <a:rPr lang="en-US" sz="3600" b="1" dirty="0" smtClean="0">
                <a:solidFill>
                  <a:srgbClr val="00B050"/>
                </a:solidFill>
                <a:latin typeface="NikoshBAN" pitchFamily="2" charset="0"/>
                <a:cs typeface="NikoshBAN" pitchFamily="2" charset="0"/>
              </a:rPr>
              <a:t> ?</a:t>
            </a:r>
          </a:p>
          <a:p>
            <a:r>
              <a:rPr lang="en-US" sz="3600" b="1" dirty="0" err="1" smtClean="0">
                <a:solidFill>
                  <a:srgbClr val="FF0000"/>
                </a:solidFill>
                <a:latin typeface="NikoshBAN" pitchFamily="2" charset="0"/>
                <a:cs typeface="NikoshBAN" pitchFamily="2" charset="0"/>
              </a:rPr>
              <a:t>সমাধানঃ</a:t>
            </a:r>
            <a:r>
              <a:rPr lang="en-US" b="1" dirty="0" smtClean="0">
                <a:solidFill>
                  <a:srgbClr val="FF0000"/>
                </a:solidFill>
                <a:latin typeface="NikoshBAN" pitchFamily="2" charset="0"/>
                <a:cs typeface="NikoshBAN" pitchFamily="2" charset="0"/>
              </a:rPr>
              <a:t> </a:t>
            </a:r>
          </a:p>
          <a:p>
            <a:r>
              <a:rPr lang="en-US" sz="3200" dirty="0" err="1" smtClean="0">
                <a:solidFill>
                  <a:srgbClr val="FF0000"/>
                </a:solidFill>
                <a:latin typeface="NikoshBAN" pitchFamily="2" charset="0"/>
                <a:cs typeface="NikoshBAN" pitchFamily="2" charset="0"/>
              </a:rPr>
              <a:t>দেওয়া</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আছে</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মুনাফার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হার,r</a:t>
            </a:r>
            <a:r>
              <a:rPr lang="en-US" sz="3200" dirty="0" smtClean="0">
                <a:solidFill>
                  <a:srgbClr val="FF0000"/>
                </a:solidFill>
                <a:latin typeface="NikoshBAN" pitchFamily="2" charset="0"/>
                <a:cs typeface="NikoshBAN" pitchFamily="2" charset="0"/>
              </a:rPr>
              <a:t>=৫% ,</a:t>
            </a:r>
            <a:r>
              <a:rPr lang="en-US" sz="3200" dirty="0" err="1" smtClean="0">
                <a:solidFill>
                  <a:srgbClr val="FF0000"/>
                </a:solidFill>
                <a:latin typeface="NikoshBAN" pitchFamily="2" charset="0"/>
                <a:cs typeface="NikoshBAN" pitchFamily="2" charset="0"/>
              </a:rPr>
              <a:t>আসল,P</a:t>
            </a:r>
            <a:r>
              <a:rPr lang="en-US" sz="3200" dirty="0" smtClean="0">
                <a:solidFill>
                  <a:srgbClr val="FF0000"/>
                </a:solidFill>
                <a:latin typeface="NikoshBAN" pitchFamily="2" charset="0"/>
                <a:cs typeface="NikoshBAN" pitchFamily="2" charset="0"/>
              </a:rPr>
              <a:t>=৭০০০ </a:t>
            </a:r>
            <a:r>
              <a:rPr lang="en-US" sz="3200" dirty="0" err="1" smtClean="0">
                <a:solidFill>
                  <a:srgbClr val="FF0000"/>
                </a:solidFill>
                <a:latin typeface="NikoshBAN" pitchFamily="2" charset="0"/>
                <a:cs typeface="NikoshBAN" pitchFamily="2" charset="0"/>
              </a:rPr>
              <a:t>টাকা</a:t>
            </a:r>
            <a:r>
              <a:rPr lang="en-US" sz="3200" dirty="0" smtClean="0">
                <a:solidFill>
                  <a:srgbClr val="FF0000"/>
                </a:solidFill>
                <a:latin typeface="NikoshBAN" pitchFamily="2" charset="0"/>
                <a:cs typeface="NikoshBAN" pitchFamily="2" charset="0"/>
              </a:rPr>
              <a:t> , </a:t>
            </a:r>
            <a:r>
              <a:rPr lang="en-US" sz="3200" dirty="0" err="1" smtClean="0">
                <a:solidFill>
                  <a:srgbClr val="FF0000"/>
                </a:solidFill>
                <a:latin typeface="NikoshBAN" pitchFamily="2" charset="0"/>
                <a:cs typeface="NikoshBAN" pitchFamily="2" charset="0"/>
              </a:rPr>
              <a:t>সময়</a:t>
            </a:r>
            <a:r>
              <a:rPr lang="en-US" sz="3200" dirty="0" smtClean="0">
                <a:solidFill>
                  <a:srgbClr val="FF0000"/>
                </a:solidFill>
                <a:latin typeface="NikoshBAN" pitchFamily="2" charset="0"/>
                <a:cs typeface="NikoshBAN" pitchFamily="2" charset="0"/>
              </a:rPr>
              <a:t>, n=৩ </a:t>
            </a:r>
            <a:r>
              <a:rPr lang="en-US" sz="3200" dirty="0" err="1" smtClean="0">
                <a:solidFill>
                  <a:srgbClr val="FF0000"/>
                </a:solidFill>
                <a:latin typeface="NikoshBAN" pitchFamily="2" charset="0"/>
                <a:cs typeface="NikoshBAN" pitchFamily="2" charset="0"/>
              </a:rPr>
              <a:t>বছর</a:t>
            </a:r>
            <a:r>
              <a:rPr lang="en-US" sz="3200" dirty="0" smtClean="0">
                <a:solidFill>
                  <a:srgbClr val="FF0000"/>
                </a:solidFill>
                <a:latin typeface="NikoshBAN" pitchFamily="2" charset="0"/>
                <a:cs typeface="NikoshBAN" pitchFamily="2" charset="0"/>
              </a:rPr>
              <a:t> </a:t>
            </a:r>
          </a:p>
          <a:p>
            <a:r>
              <a:rPr lang="en-US" sz="3200" dirty="0" err="1" smtClean="0">
                <a:solidFill>
                  <a:srgbClr val="FF0000"/>
                </a:solidFill>
                <a:latin typeface="NikoshBAN" pitchFamily="2" charset="0"/>
                <a:cs typeface="NikoshBAN" pitchFamily="2" charset="0"/>
              </a:rPr>
              <a:t>মুনাফা</a:t>
            </a:r>
            <a:r>
              <a:rPr lang="en-US" sz="3200" dirty="0" smtClean="0">
                <a:solidFill>
                  <a:srgbClr val="FF0000"/>
                </a:solidFill>
                <a:latin typeface="NikoshBAN" pitchFamily="2" charset="0"/>
                <a:cs typeface="NikoshBAN" pitchFamily="2" charset="0"/>
              </a:rPr>
              <a:t>, I=</a:t>
            </a:r>
            <a:r>
              <a:rPr lang="en-US" sz="3200" dirty="0" err="1" smtClean="0">
                <a:solidFill>
                  <a:srgbClr val="FF0000"/>
                </a:solidFill>
                <a:latin typeface="NikoshBAN" pitchFamily="2" charset="0"/>
                <a:cs typeface="NikoshBAN" pitchFamily="2" charset="0"/>
              </a:rPr>
              <a:t>কত</a:t>
            </a:r>
            <a:r>
              <a:rPr lang="en-US" sz="3200" dirty="0" smtClean="0">
                <a:solidFill>
                  <a:srgbClr val="FF0000"/>
                </a:solidFill>
                <a:latin typeface="NikoshBAN" pitchFamily="2" charset="0"/>
                <a:cs typeface="NikoshBAN" pitchFamily="2" charset="0"/>
              </a:rPr>
              <a:t> ? </a:t>
            </a:r>
          </a:p>
          <a:p>
            <a:endParaRPr lang="en-US" sz="3200" dirty="0" smtClean="0">
              <a:solidFill>
                <a:srgbClr val="FF0000"/>
              </a:solidFill>
              <a:latin typeface="NikoshBAN" pitchFamily="2" charset="0"/>
              <a:cs typeface="NikoshBAN" pitchFamily="2" charset="0"/>
            </a:endParaRPr>
          </a:p>
          <a:p>
            <a:r>
              <a:rPr lang="en-US" sz="3200" dirty="0" err="1" smtClean="0">
                <a:solidFill>
                  <a:srgbClr val="FF0000"/>
                </a:solidFill>
                <a:latin typeface="NikoshBAN" pitchFamily="2" charset="0"/>
                <a:cs typeface="NikoshBAN" pitchFamily="2" charset="0"/>
              </a:rPr>
              <a:t>আমরা</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জানি</a:t>
            </a:r>
            <a:r>
              <a:rPr lang="en-US" sz="3200" dirty="0" smtClean="0">
                <a:solidFill>
                  <a:srgbClr val="FF0000"/>
                </a:solidFill>
                <a:latin typeface="NikoshBAN" pitchFamily="2" charset="0"/>
                <a:cs typeface="NikoshBAN" pitchFamily="2" charset="0"/>
              </a:rPr>
              <a:t>,</a:t>
            </a:r>
          </a:p>
          <a:p>
            <a:r>
              <a:rPr lang="en-US" sz="3200" dirty="0" smtClean="0">
                <a:solidFill>
                  <a:srgbClr val="FF0000"/>
                </a:solidFill>
                <a:latin typeface="NikoshBAN" pitchFamily="2" charset="0"/>
                <a:cs typeface="NikoshBAN" pitchFamily="2" charset="0"/>
              </a:rPr>
              <a:t>I=</a:t>
            </a:r>
            <a:r>
              <a:rPr lang="en-US" sz="3200" dirty="0" err="1" smtClean="0">
                <a:solidFill>
                  <a:srgbClr val="FF0000"/>
                </a:solidFill>
                <a:latin typeface="NikoshBAN" pitchFamily="2" charset="0"/>
                <a:cs typeface="NikoshBAN" pitchFamily="2" charset="0"/>
              </a:rPr>
              <a:t>Pnr</a:t>
            </a:r>
            <a:endParaRPr lang="en-US" sz="3200" dirty="0" smtClean="0">
              <a:solidFill>
                <a:srgbClr val="FF0000"/>
              </a:solidFill>
              <a:latin typeface="NikoshBAN" pitchFamily="2" charset="0"/>
              <a:cs typeface="NikoshBAN" pitchFamily="2" charset="0"/>
            </a:endParaRPr>
          </a:p>
          <a:p>
            <a:r>
              <a:rPr lang="en-US" sz="3200" dirty="0" smtClean="0">
                <a:solidFill>
                  <a:srgbClr val="FF0000"/>
                </a:solidFill>
                <a:latin typeface="NikoshBAN" pitchFamily="2" charset="0"/>
                <a:cs typeface="NikoshBAN" pitchFamily="2" charset="0"/>
              </a:rPr>
              <a:t>=৭০০০x৩ x৫%</a:t>
            </a:r>
          </a:p>
          <a:p>
            <a:r>
              <a:rPr lang="en-US" sz="3200" dirty="0" smtClean="0">
                <a:solidFill>
                  <a:srgbClr val="FF0000"/>
                </a:solidFill>
                <a:latin typeface="NikoshBAN" pitchFamily="2" charset="0"/>
                <a:cs typeface="NikoshBAN" pitchFamily="2" charset="0"/>
              </a:rPr>
              <a:t>= ১০৫০ </a:t>
            </a:r>
            <a:r>
              <a:rPr lang="en-US" sz="3200" dirty="0" err="1" smtClean="0">
                <a:solidFill>
                  <a:srgbClr val="FF0000"/>
                </a:solidFill>
                <a:latin typeface="NikoshBAN" pitchFamily="2" charset="0"/>
                <a:cs typeface="NikoshBAN" pitchFamily="2" charset="0"/>
              </a:rPr>
              <a:t>টাকা</a:t>
            </a:r>
            <a:r>
              <a:rPr lang="en-US" sz="3200" dirty="0" smtClean="0">
                <a:solidFill>
                  <a:srgbClr val="FF0000"/>
                </a:solidFill>
                <a:latin typeface="NikoshBAN" pitchFamily="2" charset="0"/>
                <a:cs typeface="NikoshBAN" pitchFamily="2" charset="0"/>
              </a:rPr>
              <a:t> (</a:t>
            </a:r>
            <a:r>
              <a:rPr lang="en-US" sz="3200" dirty="0" err="1" smtClean="0">
                <a:solidFill>
                  <a:srgbClr val="FF0000"/>
                </a:solidFill>
                <a:latin typeface="NikoshBAN" pitchFamily="2" charset="0"/>
                <a:cs typeface="NikoshBAN" pitchFamily="2" charset="0"/>
              </a:rPr>
              <a:t>উত্তর</a:t>
            </a:r>
            <a:r>
              <a:rPr lang="en-US" sz="3200" dirty="0" smtClean="0">
                <a:solidFill>
                  <a:srgbClr val="FF0000"/>
                </a:solidFill>
                <a:latin typeface="NikoshBAN" pitchFamily="2" charset="0"/>
                <a:cs typeface="NikoshBAN" pitchFamily="2" charset="0"/>
              </a:rPr>
              <a:t>) </a:t>
            </a:r>
            <a:endParaRPr lang="en-US" sz="32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circle(in)">
                                      <p:cBhvr>
                                        <p:cTn id="25" dur="2000"/>
                                        <p:tgtEl>
                                          <p:spTgt spid="2">
                                            <p:txEl>
                                              <p:pRg st="7" end="7"/>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circle(in)">
                                      <p:cBhvr>
                                        <p:cTn id="28" dur="2000"/>
                                        <p:tgtEl>
                                          <p:spTgt spid="2">
                                            <p:txEl>
                                              <p:pRg st="8" end="8"/>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circle(in)">
                                      <p:cBhvr>
                                        <p:cTn id="31"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888</TotalTime>
  <Words>2810</Words>
  <Application>Microsoft Office PowerPoint</Application>
  <PresentationFormat>On-screen Show (4:3)</PresentationFormat>
  <Paragraphs>315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178</cp:revision>
  <dcterms:created xsi:type="dcterms:W3CDTF">2020-12-28T04:25:17Z</dcterms:created>
  <dcterms:modified xsi:type="dcterms:W3CDTF">2021-01-02T09:06:45Z</dcterms:modified>
</cp:coreProperties>
</file>