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  <p:sldMasterId id="2147484152" r:id="rId2"/>
    <p:sldMasterId id="2147484164" r:id="rId3"/>
    <p:sldMasterId id="2147484176" r:id="rId4"/>
    <p:sldMasterId id="2147484242" r:id="rId5"/>
  </p:sldMasterIdLst>
  <p:sldIdLst>
    <p:sldId id="261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62" r:id="rId15"/>
    <p:sldId id="273" r:id="rId16"/>
    <p:sldId id="274" r:id="rId17"/>
    <p:sldId id="282" r:id="rId18"/>
    <p:sldId id="283" r:id="rId19"/>
    <p:sldId id="284" r:id="rId20"/>
    <p:sldId id="288" r:id="rId21"/>
    <p:sldId id="287" r:id="rId22"/>
    <p:sldId id="286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1/2/2021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1/2/2021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1/2/2021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2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0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58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0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0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1/2/2021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44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2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24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37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13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21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46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4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1/2/2021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82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12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05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06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37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82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85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37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9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1/2/2021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55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2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43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9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11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533A-55F3-4872-B8E7-5DE490DDF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7EAB-04AD-4D4B-9CDC-94ECA37D0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42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533A-55F3-4872-B8E7-5DE490DDF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7EAB-04AD-4D4B-9CDC-94ECA37D0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58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533A-55F3-4872-B8E7-5DE490DDF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7EAB-04AD-4D4B-9CDC-94ECA37D0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4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533A-55F3-4872-B8E7-5DE490DDF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7EAB-04AD-4D4B-9CDC-94ECA37D0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32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533A-55F3-4872-B8E7-5DE490DDF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7EAB-04AD-4D4B-9CDC-94ECA37D0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0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1/2/2021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533A-55F3-4872-B8E7-5DE490DDF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7EAB-04AD-4D4B-9CDC-94ECA37D0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453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533A-55F3-4872-B8E7-5DE490DDF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7EAB-04AD-4D4B-9CDC-94ECA37D0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04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533A-55F3-4872-B8E7-5DE490DDF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7EAB-04AD-4D4B-9CDC-94ECA37D0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51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533A-55F3-4872-B8E7-5DE490DDF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7EAB-04AD-4D4B-9CDC-94ECA37D0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97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533A-55F3-4872-B8E7-5DE490DDF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7EAB-04AD-4D4B-9CDC-94ECA37D0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50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533A-55F3-4872-B8E7-5DE490DDF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7EAB-04AD-4D4B-9CDC-94ECA37D0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1/2/2021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1/2/2021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1/2/2021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1/2/2021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1/2/2021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8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5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1/2/2021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1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3533A-55F3-4872-B8E7-5DE490DDF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7EAB-04AD-4D4B-9CDC-94ECA37D0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7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5" y="685800"/>
            <a:ext cx="8229600" cy="26930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আজকের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ক্লাসে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তোমাদেরকে</a:t>
            </a:r>
            <a:endParaRPr lang="en-US" sz="4800" b="1" kern="0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  <a:p>
            <a:pPr>
              <a:defRPr/>
            </a:pPr>
            <a:r>
              <a:rPr lang="en-US" sz="54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r>
              <a:rPr lang="bn-BD" sz="115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115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15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115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3378845"/>
            <a:ext cx="5638800" cy="302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8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200" y="533400"/>
                <a:ext cx="6019800" cy="994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পাই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NikoshBAN"/>
                  </a:rPr>
                  <a:t> </a:t>
                </a:r>
                <a:r>
                  <a:rPr lang="en-US" sz="4800" dirty="0" err="1" smtClean="0">
                    <a:latin typeface="NikoshBAN"/>
                  </a:rPr>
                  <a:t>এর</a:t>
                </a:r>
                <a:r>
                  <a:rPr lang="en-US" sz="4800" dirty="0" smtClean="0">
                    <a:latin typeface="NikoshBAN"/>
                  </a:rPr>
                  <a:t> </a:t>
                </a:r>
                <a:r>
                  <a:rPr lang="en-US" sz="4800" dirty="0" err="1" smtClean="0">
                    <a:latin typeface="NikoshBAN"/>
                  </a:rPr>
                  <a:t>পরিচিতি</a:t>
                </a:r>
                <a:endParaRPr lang="en-US" sz="4800" dirty="0">
                  <a:latin typeface="NikoshB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3400"/>
                <a:ext cx="6019800" cy="994375"/>
              </a:xfrm>
              <a:prstGeom prst="rect">
                <a:avLst/>
              </a:prstGeom>
              <a:blipFill rotWithShape="1">
                <a:blip r:embed="rId2"/>
                <a:stretch>
                  <a:fillRect t="-4908" b="-3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1905000"/>
                <a:ext cx="7848600" cy="11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কোনো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বৃত্তের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পরিধি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ও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ব্যাসের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অনুপাত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ধ্রূবক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।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একে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গ্রিক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অক্ষর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পাই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দ্বারা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নির্দেশ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করা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হয়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।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05000"/>
                <a:ext cx="7848600" cy="1141916"/>
              </a:xfrm>
              <a:prstGeom prst="rect">
                <a:avLst/>
              </a:prstGeom>
              <a:blipFill rotWithShape="1">
                <a:blip r:embed="rId3"/>
                <a:stretch>
                  <a:fillRect l="-1941" t="-9091" r="-2484" b="-16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352800"/>
                <a:ext cx="8153400" cy="2090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NikoshBAN"/>
                  </a:rPr>
                  <a:t>ভারতীয়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NikoshBAN"/>
                  </a:rPr>
                  <a:t>গণিতবিদ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NikoshBAN"/>
                  </a:rPr>
                  <a:t>আর্যভট্ট</a:t>
                </a:r>
                <a14:m>
                  <m:oMath xmlns:m="http://schemas.openxmlformats.org/officeDocument/2006/math">
                    <m:r>
                      <a:rPr lang="bn-IN" sz="28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এর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আসন্ন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মান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নির্ণয়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করেছেন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যা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NikoshBAN"/>
                  </a:rPr>
                  <a:t>প্রায়</a:t>
                </a:r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 3.1416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/>
                  </a:rPr>
                  <a:t>।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একটি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অমূলদ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সংখ্যা।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NikoshBAN"/>
                  </a:rPr>
                  <a:t>আমাদের </a:t>
                </a:r>
                <a:r>
                  <a:rPr lang="en-US" sz="2800" dirty="0" err="1">
                    <a:solidFill>
                      <a:prstClr val="black"/>
                    </a:solidFill>
                    <a:latin typeface="NikoshBAN"/>
                  </a:rPr>
                  <a:t>দৈনন্দিন</a:t>
                </a:r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NikoshBAN"/>
                  </a:rPr>
                  <a:t>হিসাবের</a:t>
                </a:r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NikoshBAN"/>
                  </a:rPr>
                  <a:t>প্রয়োজনে</a:t>
                </a:r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NikoshBAN"/>
                  </a:rPr>
                  <a:t>ধ্রূবক</a:t>
                </a:r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NikoshBAN"/>
                  </a:rPr>
                  <a:t>এর</a:t>
                </a:r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NikoshBAN"/>
                  </a:rPr>
                  <a:t>আসন্ন</a:t>
                </a:r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NikoshBAN"/>
                  </a:rPr>
                  <a:t>মান</a:t>
                </a:r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NikoshBAN"/>
                  </a:rPr>
                  <a:t>ধরা</a:t>
                </a:r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NikoshBAN"/>
                  </a:rPr>
                  <a:t>হয়</a:t>
                </a:r>
                <a:r>
                  <a:rPr lang="en-US" sz="2800" dirty="0">
                    <a:solidFill>
                      <a:prstClr val="black"/>
                    </a:solidFill>
                    <a:latin typeface="NikoshBAN"/>
                  </a:rPr>
                  <a:t>।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2800"/>
                <a:ext cx="8153400" cy="2090509"/>
              </a:xfrm>
              <a:prstGeom prst="rect">
                <a:avLst/>
              </a:prstGeom>
              <a:blipFill rotWithShape="1">
                <a:blip r:embed="rId4"/>
                <a:stretch>
                  <a:fillRect l="-1495" t="-2915" r="-5232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21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381000"/>
            <a:ext cx="2667000" cy="25146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71059" y="158634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85359" y="864177"/>
            <a:ext cx="943841" cy="729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86706" y="1209673"/>
            <a:ext cx="471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3429000"/>
                <a:ext cx="7696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dirty="0" smtClean="0">
                    <a:solidFill>
                      <a:prstClr val="black"/>
                    </a:solidFill>
                    <a:latin typeface="NikoshBAN"/>
                  </a:rPr>
                  <a:t>এখানে,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বৃত্তের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ব্যাসার্ধ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=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/>
                  </a:rPr>
                  <a:t>r</a:t>
                </a:r>
                <a:r>
                  <a:rPr lang="bn-IN" sz="3200" dirty="0" smtClean="0">
                    <a:solidFill>
                      <a:prstClr val="black"/>
                    </a:solidFill>
                    <a:latin typeface="NikoshBAN"/>
                  </a:rPr>
                  <a:t>,</a:t>
                </a:r>
                <a:endParaRPr lang="en-US" sz="3200" dirty="0" smtClean="0">
                  <a:solidFill>
                    <a:prstClr val="black"/>
                  </a:solidFill>
                  <a:latin typeface="NikoshBAN"/>
                </a:endParaRPr>
              </a:p>
              <a:p>
                <a:pPr lvl="0"/>
                <a:r>
                  <a:rPr lang="bn-IN" sz="3200" dirty="0" smtClean="0">
                    <a:solidFill>
                      <a:prstClr val="black"/>
                    </a:solidFill>
                    <a:latin typeface="NikoshBAN"/>
                  </a:rPr>
                  <a:t>    </a:t>
                </a:r>
                <a14:m>
                  <m:oMath xmlns:m="http://schemas.openxmlformats.org/officeDocument/2006/math">
                    <m:r>
                      <a:rPr lang="bn-BD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 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NikoshBAN"/>
                  </a:rPr>
                  <a:t>বৃত্তের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ব্যাস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=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/>
                  </a:rPr>
                  <a:t>2r,</a:t>
                </a:r>
                <a:endParaRPr lang="bn-IN" sz="3200" dirty="0" smtClean="0">
                  <a:solidFill>
                    <a:prstClr val="black"/>
                  </a:solidFill>
                  <a:latin typeface="NikoshBAN"/>
                </a:endParaRPr>
              </a:p>
              <a:p>
                <a:pPr marL="342900" lvl="0" indent="-342900">
                  <a:buFont typeface="Wingdings" pitchFamily="2" charset="2"/>
                  <a:buChar char="Ø"/>
                </a:pPr>
                <a:r>
                  <a:rPr lang="en-US" sz="3200" dirty="0" smtClean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বৃত্তের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পরিধি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= 2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       [ 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1416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bn-IN" sz="3200" dirty="0" smtClean="0">
                    <a:solidFill>
                      <a:prstClr val="black"/>
                    </a:solidFill>
                    <a:latin typeface="NikoshBAN"/>
                  </a:rPr>
                  <a:t>]</a:t>
                </a:r>
                <a:endParaRPr lang="en-US" sz="3200" dirty="0">
                  <a:solidFill>
                    <a:prstClr val="black"/>
                  </a:solidFill>
                  <a:latin typeface="NikoshBAN"/>
                </a:endParaRPr>
              </a:p>
              <a:p>
                <a:pPr marL="342900" lvl="0" indent="-342900">
                  <a:buFont typeface="Wingdings" pitchFamily="2" charset="2"/>
                  <a:buChar char="Ø"/>
                </a:pP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বৃত্তের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/>
                  </a:rPr>
                  <a:t>ক্ষেত্রফল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black"/>
                  </a:solidFill>
                  <a:latin typeface="NikoshB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29000"/>
                <a:ext cx="7696200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1979" t="-5030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86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একটি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বৃত্তের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/>
              </a:rPr>
              <a:t>ব্যাস</a:t>
            </a:r>
            <a:r>
              <a:rPr lang="bn-IN" sz="2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smtClean="0">
                <a:latin typeface="NikoshBAN"/>
              </a:rPr>
              <a:t>20 </a:t>
            </a:r>
            <a:r>
              <a:rPr lang="en-US" sz="3200" dirty="0" err="1" smtClean="0">
                <a:latin typeface="NikoshBAN"/>
              </a:rPr>
              <a:t>সে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হলে,এর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পরিধি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নির্ণয়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</a:t>
            </a:r>
            <a:r>
              <a:rPr lang="en-US" sz="3200" dirty="0" smtClean="0">
                <a:latin typeface="NikoshBAN"/>
              </a:rPr>
              <a:t> ।</a:t>
            </a:r>
            <a:endParaRPr lang="en-US" sz="3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2700" y="51754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একক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কাজ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209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সমাধানঃ</a:t>
            </a:r>
            <a:endParaRPr lang="en-US" sz="3600" dirty="0">
              <a:solidFill>
                <a:srgbClr val="FF0000"/>
              </a:solidFill>
              <a:latin typeface="Nikosh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3276600"/>
                <a:ext cx="6324600" cy="318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/>
                  </a:rPr>
                  <a:t>দেওয়া </a:t>
                </a:r>
                <a:r>
                  <a:rPr lang="en-US" sz="2800" dirty="0" err="1" smtClean="0">
                    <a:latin typeface="NikoshBAN"/>
                  </a:rPr>
                  <a:t>আছে</a:t>
                </a:r>
                <a:r>
                  <a:rPr lang="en-US" sz="2800" dirty="0" smtClean="0">
                    <a:latin typeface="NikoshBAN"/>
                  </a:rPr>
                  <a:t>,</a:t>
                </a:r>
              </a:p>
              <a:p>
                <a:r>
                  <a:rPr lang="en-US" sz="2800" dirty="0" err="1" smtClean="0">
                    <a:latin typeface="NikoshBAN"/>
                  </a:rPr>
                  <a:t>ব্যাস</a:t>
                </a:r>
                <a:r>
                  <a:rPr lang="en-US" sz="2800" dirty="0" smtClean="0">
                    <a:latin typeface="NikoshBAN"/>
                  </a:rPr>
                  <a:t>=20 </a:t>
                </a:r>
                <a:r>
                  <a:rPr lang="en-US" sz="2800" dirty="0" err="1" smtClean="0">
                    <a:latin typeface="NikoshBAN"/>
                  </a:rPr>
                  <a:t>সে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মি</a:t>
                </a:r>
                <a:endParaRPr lang="bn-IN" sz="2800" dirty="0" smtClean="0">
                  <a:latin typeface="NikoshBAN"/>
                </a:endParaRPr>
              </a:p>
              <a:p>
                <a14:m>
                  <m:oMath xmlns:m="http://schemas.openxmlformats.org/officeDocument/2006/math">
                    <m:r>
                      <a:rPr lang="bn-BD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 </m:t>
                    </m:r>
                  </m:oMath>
                </a14:m>
                <a:r>
                  <a:rPr lang="en-US" sz="2800" dirty="0" err="1" smtClean="0">
                    <a:latin typeface="NikoshBAN"/>
                  </a:rPr>
                  <a:t>ব্যাসার্ধ</a:t>
                </a:r>
                <a:r>
                  <a:rPr lang="en-US" sz="2800" dirty="0" smtClean="0">
                    <a:latin typeface="NikoshBAN"/>
                  </a:rPr>
                  <a:t> (r)= 20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800" dirty="0" smtClean="0">
                    <a:latin typeface="NikoshBAN"/>
                  </a:rPr>
                  <a:t>2=10 </a:t>
                </a:r>
                <a:r>
                  <a:rPr lang="en-US" sz="2800" dirty="0" err="1" smtClean="0">
                    <a:latin typeface="NikoshBAN"/>
                  </a:rPr>
                  <a:t>সে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মি</a:t>
                </a:r>
                <a:r>
                  <a:rPr lang="bn-IN" sz="2800" dirty="0" smtClean="0">
                    <a:latin typeface="NikoshBAN"/>
                  </a:rPr>
                  <a:t> ।</a:t>
                </a:r>
              </a:p>
              <a:p>
                <a:r>
                  <a:rPr lang="en-US" sz="2800" dirty="0" err="1" smtClean="0">
                    <a:latin typeface="NikoshBAN"/>
                  </a:rPr>
                  <a:t>আমরা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জানি</a:t>
                </a:r>
                <a:r>
                  <a:rPr lang="en-US" sz="2800" dirty="0" smtClean="0">
                    <a:latin typeface="NikoshBAN"/>
                  </a:rPr>
                  <a:t>, </a:t>
                </a:r>
              </a:p>
              <a:p>
                <a:pPr lvl="0"/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smtClean="0">
                    <a:latin typeface="NikoshBAN"/>
                  </a:rPr>
                  <a:t>               </a:t>
                </a:r>
                <a:r>
                  <a:rPr lang="en-US" sz="2800" dirty="0" err="1" smtClean="0">
                    <a:latin typeface="NikoshBAN"/>
                  </a:rPr>
                  <a:t>পরিধি</a:t>
                </a:r>
                <a:r>
                  <a:rPr lang="en-US" sz="2800" dirty="0" smtClean="0">
                    <a:latin typeface="NikoshBAN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NikoshBAN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bn-IN" sz="2800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2800" b="0" i="0" dirty="0" smtClean="0">
                          <a:solidFill>
                            <a:prstClr val="black"/>
                          </a:solidFill>
                          <a:latin typeface="NikoshBAN"/>
                          <a:ea typeface="Cambria Math"/>
                          <a:cs typeface="Kalpurush" pitchFamily="2" charset="0"/>
                        </a:rPr>
                        <m:t>              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  <a:ea typeface="Cambria Math"/>
                          <a:cs typeface="Kalpurush" pitchFamily="2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  <a:ea typeface="Cambria Math"/>
                          <a:cs typeface="Kalpurush" pitchFamily="2" charset="0"/>
                        </a:rPr>
                        <m:t>2 </m:t>
                      </m:r>
                      <m:r>
                        <a:rPr lang="bn-BD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1416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13</m:t>
                      </m:r>
                      <m:r>
                        <m:rPr>
                          <m:nor/>
                        </m:rPr>
                        <a:rPr lang="bn-IN" sz="2800" b="0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</a:rPr>
                        <m:t>সে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</a:rPr>
                        <m:t>মি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  <a:ea typeface="Cambria Math"/>
                          <a:cs typeface="Kalpurush" pitchFamily="2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bn-BD" sz="2800" dirty="0">
                          <a:solidFill>
                            <a:prstClr val="black"/>
                          </a:solidFill>
                          <a:latin typeface="NikoshBAN"/>
                          <a:ea typeface="Cambria Math"/>
                          <a:cs typeface="Kalpurush" pitchFamily="2" charset="0"/>
                        </a:rPr>
                        <m:t>  </m:t>
                      </m:r>
                    </m:oMath>
                  </m:oMathPara>
                </a14:m>
                <a:endParaRPr lang="bn-IN" sz="2800" dirty="0" smtClean="0">
                  <a:solidFill>
                    <a:prstClr val="black"/>
                  </a:solidFill>
                  <a:latin typeface="NikoshBAN"/>
                  <a:ea typeface="Cambria Math"/>
                  <a:cs typeface="Kalpurush" pitchFamily="2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2800" dirty="0">
                          <a:solidFill>
                            <a:prstClr val="black"/>
                          </a:solidFill>
                          <a:latin typeface="NikoshBAN"/>
                          <a:ea typeface="Cambria Math"/>
                          <a:cs typeface="Kalpurush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b="0" i="0" dirty="0" smtClean="0">
                          <a:solidFill>
                            <a:prstClr val="black"/>
                          </a:solidFill>
                          <a:latin typeface="NikoshBAN"/>
                          <a:ea typeface="Cambria Math"/>
                          <a:cs typeface="Kalpurush" pitchFamily="2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  <a:ea typeface="Cambria Math"/>
                          <a:cs typeface="Kalpurush" pitchFamily="2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  <a:ea typeface="Cambria Math"/>
                          <a:cs typeface="Kalpurush" pitchFamily="2" charset="0"/>
                        </a:rPr>
                        <m:t>81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  <a:ea typeface="Cambria Math"/>
                          <a:cs typeface="Kalpurush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  <a:ea typeface="Cambria Math"/>
                          <a:cs typeface="Kalpurush" pitchFamily="2" charset="0"/>
                        </a:rPr>
                        <m:t>68</m:t>
                      </m:r>
                      <m:r>
                        <m:rPr>
                          <m:nor/>
                        </m:rPr>
                        <a:rPr lang="bn-IN" sz="2800" b="0" i="0" dirty="0" smtClean="0">
                          <a:solidFill>
                            <a:prstClr val="black"/>
                          </a:solidFill>
                          <a:latin typeface="NikoshBAN"/>
                          <a:ea typeface="Cambria Math"/>
                          <a:cs typeface="Kalpurush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</a:rPr>
                        <m:t>সে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NikoshBAN"/>
                        </a:rPr>
                        <m:t>মি</m:t>
                      </m:r>
                    </m:oMath>
                  </m:oMathPara>
                </a14:m>
                <a:endParaRPr lang="bn-IN" sz="2800" dirty="0">
                  <a:latin typeface="NikoshB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76600"/>
                <a:ext cx="6324600" cy="3183051"/>
              </a:xfrm>
              <a:prstGeom prst="rect">
                <a:avLst/>
              </a:prstGeom>
              <a:blipFill rotWithShape="1">
                <a:blip r:embed="rId2"/>
                <a:stretch>
                  <a:fillRect l="-1927" t="-2682" r="-2987" b="-4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24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2057400" y="685800"/>
            <a:ext cx="26670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92E6"/>
              </a:solidFill>
            </a:endParaRPr>
          </a:p>
        </p:txBody>
      </p:sp>
      <p:pic>
        <p:nvPicPr>
          <p:cNvPr id="2" name="Picture 1" descr="cyldem.jpg"/>
          <p:cNvPicPr>
            <a:picLocks noChangeAspect="1"/>
          </p:cNvPicPr>
          <p:nvPr/>
        </p:nvPicPr>
        <p:blipFill>
          <a:blip r:embed="rId2"/>
          <a:srcRect l="30899" t="41491" r="27166" b="3486"/>
          <a:stretch>
            <a:fillRect/>
          </a:stretch>
        </p:blipFill>
        <p:spPr>
          <a:xfrm>
            <a:off x="1905000" y="1143000"/>
            <a:ext cx="2819400" cy="4191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Oval 2"/>
          <p:cNvSpPr/>
          <p:nvPr/>
        </p:nvSpPr>
        <p:spPr>
          <a:xfrm>
            <a:off x="2057400" y="685800"/>
            <a:ext cx="26670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92E6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57400" y="685800"/>
            <a:ext cx="26670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09800" y="4343400"/>
            <a:ext cx="22860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50"/>
                </a:solidFill>
              </a:rPr>
              <a:t>৩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590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914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.....r……..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2209800"/>
            <a:ext cx="144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7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বেলন</a:t>
            </a:r>
            <a:endParaRPr lang="en-US" sz="4400" dirty="0">
              <a:solidFill>
                <a:srgbClr val="F79646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he-office-tools-brushes4.jpg"/>
          <p:cNvPicPr>
            <a:picLocks noChangeAspect="1"/>
          </p:cNvPicPr>
          <p:nvPr/>
        </p:nvPicPr>
        <p:blipFill>
          <a:blip r:embed="rId3"/>
          <a:srcRect t="61833" r="60650"/>
          <a:stretch>
            <a:fillRect/>
          </a:stretch>
        </p:blipFill>
        <p:spPr>
          <a:xfrm rot="7816673">
            <a:off x="2994082" y="-610340"/>
            <a:ext cx="1258526" cy="12206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816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prstClr val="black"/>
                </a:solidFill>
              </a:rPr>
              <a:t>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3800" y="548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523205" y="3124200"/>
            <a:ext cx="411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5400000">
            <a:off x="2701226" y="3093894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……………………….h………………….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0200" y="762000"/>
            <a:ext cx="3733800" cy="126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পরিধি=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l-GR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bn-BD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ক্ষেত্রফল=</a:t>
            </a:r>
            <a:r>
              <a:rPr lang="el-GR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π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NikoshBAN" pitchFamily="2" charset="0"/>
              </a:rPr>
              <a:t>r</a:t>
            </a:r>
            <a:r>
              <a:rPr lang="en-US" sz="3600" baseline="30000" dirty="0">
                <a:solidFill>
                  <a:prstClr val="white"/>
                </a:solidFill>
                <a:latin typeface="Times New Roman" pitchFamily="18" charset="0"/>
                <a:cs typeface="NikoshBAN" pitchFamily="2" charset="0"/>
              </a:rPr>
              <a:t>2</a:t>
            </a:r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endParaRPr lang="bn-BD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6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92593E-6 C 0.00938 0.04999 0.01875 0.09999 0.03681 0.10879 C 0.05487 0.11759 0.08768 0.0287 0.10782 0.05277 C 0.12796 0.07684 0.13768 0.21481 0.15782 0.25277 C 0.17796 0.29073 0.20487 0.29536 0.229 0.28078 C 0.25313 0.2662 0.275 0.16805 0.30261 0.16504 C 0.33021 0.16203 0.37483 0.24976 0.39462 0.26319 C 0.41441 0.27661 0.41771 0.2611 0.42101 0.24559 " pathEditMode="relative" ptsTypes="a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291 -0.06343 0.046 -0.12685 0.0684 -0.12963 C 0.09079 -0.13241 0.1118 -0.02153 0.1342 -0.01736 C 0.15659 -0.0132 0.17413 -0.10857 0.2026 -0.10509 C 0.23107 -0.10162 0.275 -0.00324 0.3052 0.0037 C 0.33541 0.01065 0.35972 -0.02616 0.3842 -0.06296 " pathEditMode="relative" ptsTypes="aaa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16134 L -0.00364 0.87245 " pathEditMode="relative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3" grpId="0"/>
      <p:bldP spid="34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105099" y="2893031"/>
            <a:ext cx="26670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19400" y="2590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91400" y="2362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.....r……..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8600" y="152400"/>
            <a:ext cx="5232976" cy="26230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816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prstClr val="black"/>
                </a:solidFill>
              </a:rPr>
              <a:t>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7228" y="3088621"/>
            <a:ext cx="5562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১ম তলের </a:t>
            </a:r>
            <a:r>
              <a:rPr lang="bn-BD" sz="2800" dirty="0">
                <a:solidFill>
                  <a:srgbClr val="00B050"/>
                </a:solidFill>
                <a:latin typeface="Times New Roman" pitchFamily="18" charset="0"/>
                <a:cs typeface="NikoshBAN" pitchFamily="2" charset="0"/>
              </a:rPr>
              <a:t>ক্ষেত্রফল=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2800" dirty="0">
                <a:solidFill>
                  <a:srgbClr val="00B050"/>
                </a:solidFill>
                <a:latin typeface="Times New Roman" pitchFamily="18" charset="0"/>
                <a:cs typeface="NikoshBAN" pitchFamily="2" charset="0"/>
              </a:rPr>
              <a:t>একক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8837" y="3784810"/>
            <a:ext cx="5562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তলের ক্ষেত্রফল=</a:t>
            </a:r>
            <a:r>
              <a:rPr lang="el-GR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π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r</a:t>
            </a:r>
            <a:r>
              <a:rPr lang="en-US" sz="3600" baseline="30000" dirty="0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      </a:t>
            </a:r>
            <a:endParaRPr lang="en-US" sz="32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0681" y="4583177"/>
            <a:ext cx="583441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৩য় তলের ক্ষেত্র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l-GR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π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r</a:t>
            </a:r>
            <a:r>
              <a:rPr lang="en-US" sz="3600" baseline="30000" dirty="0" err="1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2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33800" y="548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7228" y="5194012"/>
            <a:ext cx="5562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সমগ্র তলের ক্ষেত্রফল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l-G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rh+2</a:t>
            </a:r>
            <a:r>
              <a:rPr lang="el-GR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π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r</a:t>
            </a:r>
            <a:r>
              <a:rPr lang="en-US" sz="3200" baseline="30000" dirty="0" err="1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BD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4800" y="6172200"/>
            <a:ext cx="556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আয়তন=</a:t>
            </a:r>
            <a:r>
              <a:rPr lang="en-US" sz="28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NikoshBAN" pitchFamily="2" charset="0"/>
              </a:rPr>
              <a:t> r</a:t>
            </a:r>
            <a:r>
              <a:rPr lang="en-US" sz="3200" baseline="300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NikoshBAN" pitchFamily="2" charset="0"/>
              </a:rPr>
              <a:t>2 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n-BD" sz="2800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ঘন একক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1000" y="304800"/>
            <a:ext cx="508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</a:rPr>
              <a:t>.................................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bn-BD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.......................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5400000">
            <a:off x="4086254" y="1400148"/>
            <a:ext cx="216586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66"/>
                </a:solidFill>
              </a:rPr>
              <a:t>..</a:t>
            </a:r>
            <a:r>
              <a:rPr lang="en-US" sz="3200" dirty="0">
                <a:solidFill>
                  <a:srgbClr val="FF0066"/>
                </a:solidFill>
              </a:rPr>
              <a:t>.......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.h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38800" y="304800"/>
            <a:ext cx="3429000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পরিধি=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l-GR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bn-BD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ক্ষেত্রফল=</a:t>
            </a:r>
            <a:r>
              <a:rPr lang="el-GR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π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NikoshBAN" pitchFamily="2" charset="0"/>
              </a:rPr>
              <a:t>r</a:t>
            </a:r>
            <a:r>
              <a:rPr lang="en-US" sz="3600" baseline="30000" dirty="0" err="1">
                <a:solidFill>
                  <a:prstClr val="white"/>
                </a:solidFill>
                <a:latin typeface="Times New Roman" pitchFamily="18" charset="0"/>
                <a:cs typeface="NikoshBAN" pitchFamily="2" charset="0"/>
              </a:rPr>
              <a:t>2</a:t>
            </a:r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3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bn-BD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324600" y="4710752"/>
            <a:ext cx="25908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00B050"/>
                </a:solidFill>
              </a:rPr>
              <a:t>৩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9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2px-Cylinder_geometry.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64163"/>
            <a:ext cx="2743200" cy="4365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0" y="2514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সেঃমিঃ</a:t>
            </a:r>
            <a:endParaRPr lang="en-US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4343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সেঃমিঃ</a:t>
            </a:r>
            <a:endParaRPr lang="en-US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5791200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bn-IN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সেঃমিঃউচ্চতাবিশিষ্ট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ভুমির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ব্যসার্ধ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IN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সেঃমিঃ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।এর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তলের ক্ষেত্রফল ও আয়তন নির্ণয় কর।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2590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6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895600" y="381000"/>
            <a:ext cx="2667000" cy="1042416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মূল্যায়ন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7862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/>
              </a:rPr>
              <a:t>০১.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কে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যুক্তিমূলক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প্রমান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দেন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যে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ব্যাস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দ্বারা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বৃত্ত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দ্বিবিভক্ত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হয়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?</a:t>
            </a:r>
          </a:p>
          <a:p>
            <a:r>
              <a:rPr lang="en-US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bn-BD" dirty="0" smtClean="0">
                <a:solidFill>
                  <a:prstClr val="black"/>
                </a:solidFill>
                <a:latin typeface="NikoshBAN"/>
              </a:rPr>
              <a:t>    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ক)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থেলিস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   ( খ)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ইউক্লিড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      (গ)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পিথাগোরাস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        (ঘ)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জন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/>
              </a:rPr>
              <a:t>নেপিয়ার</a:t>
            </a:r>
            <a:r>
              <a:rPr lang="en-US" dirty="0" smtClean="0">
                <a:solidFill>
                  <a:prstClr val="black"/>
                </a:solidFill>
                <a:latin typeface="NikoshBAN"/>
              </a:rPr>
              <a:t>।</a:t>
            </a:r>
            <a:endParaRPr lang="en-US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710934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</a:rPr>
              <a:t>০</a:t>
            </a:r>
            <a:r>
              <a:rPr lang="en-US" dirty="0" smtClean="0">
                <a:solidFill>
                  <a:prstClr val="black"/>
                </a:solidFill>
              </a:rPr>
              <a:t>২. </a:t>
            </a:r>
            <a:r>
              <a:rPr lang="en-US" dirty="0" err="1" smtClean="0">
                <a:solidFill>
                  <a:prstClr val="black"/>
                </a:solidFill>
              </a:rPr>
              <a:t>বৃত্তের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দৈর্ঘ্যকে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কি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বলা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হয়</a:t>
            </a:r>
            <a:r>
              <a:rPr lang="en-US" dirty="0" smtClean="0">
                <a:solidFill>
                  <a:prstClr val="black"/>
                </a:solidFill>
              </a:rPr>
              <a:t>?   ( ক) </a:t>
            </a:r>
            <a:r>
              <a:rPr lang="en-US" dirty="0" err="1" smtClean="0">
                <a:solidFill>
                  <a:prstClr val="black"/>
                </a:solidFill>
              </a:rPr>
              <a:t>ব্যাস</a:t>
            </a:r>
            <a:r>
              <a:rPr lang="en-US" dirty="0" smtClean="0">
                <a:solidFill>
                  <a:prstClr val="black"/>
                </a:solidFill>
              </a:rPr>
              <a:t>       (খ) </a:t>
            </a:r>
            <a:r>
              <a:rPr lang="en-US" dirty="0" err="1" smtClean="0">
                <a:solidFill>
                  <a:prstClr val="black"/>
                </a:solidFill>
              </a:rPr>
              <a:t>পরিধি</a:t>
            </a:r>
            <a:r>
              <a:rPr lang="en-US" dirty="0" smtClean="0">
                <a:solidFill>
                  <a:prstClr val="black"/>
                </a:solidFill>
              </a:rPr>
              <a:t>      (গ) </a:t>
            </a:r>
            <a:r>
              <a:rPr lang="en-US" dirty="0" err="1" smtClean="0">
                <a:solidFill>
                  <a:prstClr val="black"/>
                </a:solidFill>
              </a:rPr>
              <a:t>ব্যাসার্ধ</a:t>
            </a:r>
            <a:r>
              <a:rPr lang="en-US" dirty="0" smtClean="0">
                <a:solidFill>
                  <a:prstClr val="black"/>
                </a:solidFill>
              </a:rPr>
              <a:t>      (ঘ) </a:t>
            </a:r>
            <a:r>
              <a:rPr lang="en-US" dirty="0" err="1" smtClean="0">
                <a:solidFill>
                  <a:prstClr val="black"/>
                </a:solidFill>
              </a:rPr>
              <a:t>জ্যা</a:t>
            </a:r>
            <a:r>
              <a:rPr lang="en-US" dirty="0" smtClean="0">
                <a:solidFill>
                  <a:prstClr val="black"/>
                </a:solidFill>
              </a:rPr>
              <a:t>।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1000" y="3319380"/>
                <a:ext cx="838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solidFill>
                      <a:prstClr val="black"/>
                    </a:solidFill>
                  </a:rPr>
                  <a:t>০৩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বৃত্তের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কেন্দ্রে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মোট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উৎপন্ন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কোন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কত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?    (ক) ৯০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(খ)১৮০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(গ) ২৭০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(ঘ) ৩৬০</a:t>
                </a:r>
                <a:r>
                  <a:rPr lang="en-US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19380"/>
                <a:ext cx="83820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55" t="-11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81000" y="3835937"/>
                <a:ext cx="8001000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solidFill>
                      <a:prstClr val="black"/>
                    </a:solidFill>
                  </a:rPr>
                  <a:t>০৪. </a:t>
                </a:r>
                <a14:m>
                  <m:oMath xmlns:m="http://schemas.openxmlformats.org/officeDocument/2006/math">
                    <m:r>
                      <a:rPr lang="bn-BD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bn-BD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এর</m:t>
                    </m:r>
                    <m:r>
                      <a:rPr lang="bn-BD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মান</m:t>
                    </m:r>
                    <m:r>
                      <a:rPr lang="bn-BD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কোনটি</m:t>
                    </m:r>
                    <m:r>
                      <a:rPr lang="bn-BD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?  </m:t>
                    </m:r>
                    <m:d>
                      <m:dPr>
                        <m:ctrlPr>
                          <a:rPr lang="bn-BD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bn-BD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ক</m:t>
                        </m:r>
                      </m:e>
                    </m:d>
                    <m:r>
                      <a:rPr lang="bn-BD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4142</m:t>
                    </m:r>
                    <m:r>
                      <a:rPr lang="bn-BD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</m:t>
                    </m:r>
                    <m:d>
                      <m:dPr>
                        <m:ctrlPr>
                          <a:rPr lang="bn-BD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bn-BD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খ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73205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</m:t>
                    </m:r>
                    <m:d>
                      <m:dPr>
                        <m:ctrlPr>
                          <a:rPr lang="bn-BD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bn-BD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গ</m:t>
                        </m:r>
                      </m:e>
                    </m:d>
                    <m:r>
                      <a:rPr lang="bn-BD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14159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</m:t>
                    </m:r>
                    <m:d>
                      <m:dPr>
                        <m:ctrlPr>
                          <a:rPr lang="bn-BD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bn-BD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ঘ</m:t>
                        </m:r>
                      </m:e>
                    </m:d>
                    <m:r>
                      <a:rPr lang="bn-BD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bn-BD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22</m:t>
                        </m:r>
                      </m:den>
                    </m:f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35937"/>
                <a:ext cx="8001000" cy="508537"/>
              </a:xfrm>
              <a:prstGeom prst="rect">
                <a:avLst/>
              </a:prstGeom>
              <a:blipFill rotWithShape="1">
                <a:blip r:embed="rId3"/>
                <a:stretch>
                  <a:fillRect l="-686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1000" y="4476676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</a:rPr>
              <a:t>০৫. বৃত্তের ব্যাস ব্যাসার্ধের – (ক) দ্বিগুন   (খ) তিনগুন   (গ) অর্ধেক   (ঘ) সমান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914400" y="5867400"/>
            <a:ext cx="533400" cy="533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362200" y="5905500"/>
            <a:ext cx="533400" cy="533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886200" y="5867400"/>
            <a:ext cx="533400" cy="533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613400" y="5867400"/>
            <a:ext cx="533400" cy="5334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934200" y="5867400"/>
            <a:ext cx="533400" cy="533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181600"/>
            <a:ext cx="121920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</a:rPr>
              <a:t>উত্তরঃ 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2084 -0.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417 -0.4777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9583 -0.3833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03473 -0.2944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2083 -0.2166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600200"/>
            <a:ext cx="6096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বেলনের সমগ্র তলের ক্ষেত্রফল  নির্ণয়ের সুত্রটি বল।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endParaRPr lang="bn-BD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429000"/>
            <a:ext cx="6629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বেলনের আয়তন নির্ণয়ের সুত্রটি বল।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495800"/>
            <a:ext cx="64389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৮।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বেল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নটির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সমগ্র তলের ক্ষেত্রফল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1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7391400" cy="26161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পাইপের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ও ১৪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পাইপের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মি.হলে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 সে মি ব্যাসার্ধ বিশিষ্ঠ বৃত্তের ক্ষেত্রফল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1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762000"/>
            <a:ext cx="6858000" cy="5334000"/>
          </a:xfrm>
          <a:prstGeom prst="roundRect">
            <a:avLst>
              <a:gd name="adj" fmla="val 8857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-20782" y="-34636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-20782" y="-34636"/>
              <a:ext cx="9144000" cy="685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Vertical Scroll 3"/>
            <p:cNvSpPr/>
            <p:nvPr/>
          </p:nvSpPr>
          <p:spPr>
            <a:xfrm rot="16200000">
              <a:off x="-2911184" y="3162300"/>
              <a:ext cx="6487392" cy="533400"/>
            </a:xfrm>
            <a:prstGeom prst="verticalScroll">
              <a:avLst>
                <a:gd name="adj" fmla="val 24621"/>
              </a:avLst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Vertical Scroll 4"/>
            <p:cNvSpPr/>
            <p:nvPr/>
          </p:nvSpPr>
          <p:spPr>
            <a:xfrm rot="5400000">
              <a:off x="5498522" y="3158836"/>
              <a:ext cx="6487392" cy="609600"/>
            </a:xfrm>
            <a:prstGeom prst="verticalScroll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9213" y="51953"/>
              <a:ext cx="7838205" cy="278823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9213" y="6431974"/>
              <a:ext cx="7838205" cy="270164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295400" y="741402"/>
            <a:ext cx="59282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শিক্ষক</a:t>
            </a:r>
            <a:r>
              <a:rPr lang="en-US" sz="66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66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পরিচিতি</a:t>
            </a:r>
            <a:r>
              <a:rPr lang="en-US" sz="66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endParaRPr lang="en-US" sz="6600" b="1" kern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836" y="2159444"/>
            <a:ext cx="4217870" cy="2677656"/>
          </a:xfrm>
          <a:prstGeom prst="rect">
            <a:avLst/>
          </a:prstGeom>
          <a:solidFill>
            <a:srgbClr val="E9E5DC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 এম ইকবাল </a:t>
            </a:r>
            <a:r>
              <a:rPr lang="bn-BD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 শিক্ষক (গণিত)</a:t>
            </a:r>
          </a:p>
          <a:p>
            <a:pPr>
              <a:defRPr/>
            </a:pPr>
            <a:r>
              <a: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মেট্রো পুলিশ লাইন হাইস্কুল</a:t>
            </a:r>
            <a:endParaRPr lang="en-US" sz="28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বয়রা, খুলনা </a:t>
            </a:r>
            <a:r>
              <a:rPr lang="bn-BD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০১৭১২৬৫২২১৪</a:t>
            </a:r>
            <a:endParaRPr lang="en-US" sz="2800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smiqbal2214@gmail.com</a:t>
            </a:r>
            <a:endParaRPr lang="en-US" sz="28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1820569"/>
            <a:ext cx="3352800" cy="44196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9379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Vertical Scroll 2"/>
          <p:cNvSpPr/>
          <p:nvPr/>
        </p:nvSpPr>
        <p:spPr>
          <a:xfrm rot="16200000">
            <a:off x="-2890402" y="3196936"/>
            <a:ext cx="6487392" cy="533400"/>
          </a:xfrm>
          <a:prstGeom prst="verticalScroll">
            <a:avLst>
              <a:gd name="adj" fmla="val 24621"/>
            </a:avLst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Vertical Scroll 3"/>
          <p:cNvSpPr/>
          <p:nvPr/>
        </p:nvSpPr>
        <p:spPr>
          <a:xfrm rot="5400000">
            <a:off x="5519304" y="3193472"/>
            <a:ext cx="6487392" cy="609600"/>
          </a:xfrm>
          <a:prstGeom prst="verticalScroll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995" y="86589"/>
            <a:ext cx="7838205" cy="278823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95" y="6466610"/>
            <a:ext cx="7838205" cy="270164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2697" y="609600"/>
            <a:ext cx="58352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72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72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পাঠ</a:t>
            </a:r>
            <a:r>
              <a:rPr lang="en-US" sz="72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72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পরিচিতি</a:t>
            </a:r>
            <a:r>
              <a:rPr lang="en-US" sz="72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endParaRPr lang="en-US" sz="7200" b="1" kern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994" y="1681145"/>
            <a:ext cx="70762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শ্রেণিঃ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অষ্টম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বিষয়ঃ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সাধারণ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গ</a:t>
            </a:r>
            <a:r>
              <a:rPr lang="bn-IN" sz="4800" b="1" dirty="0" smtClean="0">
                <a:solidFill>
                  <a:prstClr val="black"/>
                </a:solidFill>
                <a:latin typeface="NikoshBAN"/>
              </a:rPr>
              <a:t>ণি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ত</a:t>
            </a: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অধ্যায়ঃ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দশম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পাঠঃ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বৃত্ত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সময়ঃ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৫০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মিনিট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79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28600" y="152400"/>
            <a:ext cx="8808027" cy="6534150"/>
            <a:chOff x="228600" y="152400"/>
            <a:chExt cx="8808027" cy="6534150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152400"/>
              <a:ext cx="868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152400"/>
              <a:ext cx="8534400" cy="1846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337066"/>
              <a:ext cx="228600" cy="5955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8877300" y="1175266"/>
              <a:ext cx="76200" cy="5454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581400" y="6591300"/>
              <a:ext cx="5334000" cy="38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8884227" y="1131332"/>
              <a:ext cx="152400" cy="1201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525982" y="65341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438400" y="577334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990600" y="5616833"/>
            <a:ext cx="7010400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খুজে পাও কী?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447800"/>
            <a:ext cx="2971800" cy="1866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1447800"/>
            <a:ext cx="2971800" cy="1981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93272" y="3635633"/>
            <a:ext cx="2978727" cy="19812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3635633"/>
            <a:ext cx="2971800" cy="1981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990600" y="2449562"/>
            <a:ext cx="7086600" cy="23083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 </a:t>
            </a:r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চিত্রেই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বিদ্যমান।  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957974"/>
            <a:ext cx="6934200" cy="4878050"/>
          </a:xfrm>
          <a:prstGeom prst="roundRect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638344" y="1550340"/>
            <a:ext cx="59054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dirty="0" smtClean="0">
                <a:solidFill>
                  <a:prstClr val="black"/>
                </a:solidFill>
                <a:latin typeface="NikoshBAN"/>
              </a:rPr>
              <a:t> 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আজকের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পাঠ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:</a:t>
            </a:r>
          </a:p>
          <a:p>
            <a:endParaRPr lang="en-US" sz="5400" dirty="0" smtClean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3268" y="3369290"/>
            <a:ext cx="2428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prstClr val="black"/>
                </a:solidFill>
                <a:latin typeface="NikoshBAN"/>
              </a:rPr>
              <a:t>বৃত্ত</a:t>
            </a:r>
            <a:r>
              <a:rPr lang="en-US" sz="8800" dirty="0" smtClean="0">
                <a:solidFill>
                  <a:prstClr val="black"/>
                </a:solidFill>
                <a:latin typeface="NikoshBAN"/>
              </a:rPr>
              <a:t> </a:t>
            </a:r>
            <a:endParaRPr lang="en-US" sz="8800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3000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41"/>
            </a:avLst>
          </a:prstGeom>
          <a:solidFill>
            <a:sysClr val="window" lastClr="FFFFFF">
              <a:lumMod val="50000"/>
            </a:sys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7998" y="810841"/>
            <a:ext cx="5584402" cy="707886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...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970018" y="1661107"/>
            <a:ext cx="6419280" cy="584775"/>
          </a:xfrm>
          <a:prstGeom prst="rect">
            <a:avLst/>
          </a:prstGeom>
          <a:solidFill>
            <a:srgbClr val="70AD47">
              <a:lumMod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 কী তা  বর্ণনা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956633" y="2368063"/>
            <a:ext cx="6432665" cy="584775"/>
          </a:xfrm>
          <a:prstGeom prst="rect">
            <a:avLst/>
          </a:prstGeom>
          <a:solidFill>
            <a:srgbClr val="70AD47">
              <a:lumMod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বিভিন্ন অংশ চিহ্নিত করতে পারবে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1956634" y="3066988"/>
            <a:ext cx="6432665" cy="1569660"/>
          </a:xfrm>
          <a:prstGeom prst="rect">
            <a:avLst/>
          </a:prstGeom>
          <a:solidFill>
            <a:srgbClr val="70AD47">
              <a:lumMod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বৃত্তের ক্ষেত্রফল ও পরিসীমা নির্নয় করে সমস্যা সমাধান করতে পারবে</a:t>
            </a: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20437" y="1476829"/>
            <a:ext cx="1014290" cy="769053"/>
          </a:xfrm>
          <a:prstGeom prst="triangle">
            <a:avLst/>
          </a:prstGeom>
          <a:solidFill>
            <a:srgbClr val="70AD47">
              <a:lumMod val="60000"/>
              <a:lumOff val="40000"/>
            </a:srgbClr>
          </a:solidFill>
          <a:ln w="38100" cap="flat" cmpd="sng" algn="ctr">
            <a:solidFill>
              <a:srgbClr val="CC00CC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720437" y="2211871"/>
            <a:ext cx="1023143" cy="769053"/>
          </a:xfrm>
          <a:prstGeom prst="triangle">
            <a:avLst/>
          </a:prstGeom>
          <a:solidFill>
            <a:srgbClr val="70AD47">
              <a:lumMod val="60000"/>
              <a:lumOff val="40000"/>
            </a:srgbClr>
          </a:solidFill>
          <a:ln w="38100" cap="flat" cmpd="sng" algn="ctr">
            <a:solidFill>
              <a:srgbClr val="CC00CC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n-IN" sz="5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51535" y="3352800"/>
            <a:ext cx="1023143" cy="736720"/>
          </a:xfrm>
          <a:prstGeom prst="triangle">
            <a:avLst/>
          </a:prstGeom>
          <a:solidFill>
            <a:srgbClr val="70AD47">
              <a:lumMod val="60000"/>
              <a:lumOff val="40000"/>
            </a:srgbClr>
          </a:solidFill>
          <a:ln w="38100" cap="flat" cmpd="sng" algn="ctr">
            <a:solidFill>
              <a:srgbClr val="CC00CC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n-IN" sz="5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720437" y="4817502"/>
            <a:ext cx="1014290" cy="711735"/>
          </a:xfrm>
          <a:prstGeom prst="triangle">
            <a:avLst/>
          </a:prstGeom>
          <a:solidFill>
            <a:srgbClr val="70AD47">
              <a:lumMod val="60000"/>
              <a:lumOff val="40000"/>
            </a:srgbClr>
          </a:solidFill>
          <a:ln w="38100" cap="flat" cmpd="sng" algn="ctr">
            <a:solidFill>
              <a:srgbClr val="CC00CC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n-IN" sz="5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962279" y="4715895"/>
            <a:ext cx="6434758" cy="1569660"/>
          </a:xfrm>
          <a:prstGeom prst="rect">
            <a:avLst/>
          </a:prstGeom>
          <a:solidFill>
            <a:srgbClr val="70AD47">
              <a:lumMod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 সর্ম্পকিত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সমাধান করতে </a:t>
            </a:r>
            <a:endParaRPr lang="bn-IN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800600" y="2885209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4814107" y="1390650"/>
            <a:ext cx="22860" cy="1532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048000" y="1390650"/>
            <a:ext cx="3505200" cy="3238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909" y="4876800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বৃত্তঃ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একই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সমতলে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অবস্থিত</a:t>
            </a:r>
            <a:r>
              <a:rPr lang="en-US" sz="3200" dirty="0" smtClean="0">
                <a:latin typeface="NikoshBAN"/>
              </a:rPr>
              <a:t>  </a:t>
            </a:r>
            <a:r>
              <a:rPr lang="en-US" sz="3200" dirty="0" err="1" smtClean="0">
                <a:latin typeface="NikoshBAN"/>
              </a:rPr>
              <a:t>একটি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নির্দিষ্ট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থেকে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সমদূরবর্তী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সকল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বিন্দু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দ্বারা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গঠিত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আবদ্ধ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বক্রাকার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চিত্রকে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বৃত্ত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বলে</a:t>
            </a:r>
            <a:r>
              <a:rPr lang="en-US" sz="3200" dirty="0" smtClean="0">
                <a:latin typeface="NikoshBAN"/>
              </a:rPr>
              <a:t> ।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4932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বৃত্তের বিভিন্ন অংশ চিনে নেই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609600" y="2286000"/>
            <a:ext cx="3048000" cy="2819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57400" y="3581400"/>
            <a:ext cx="762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7"/>
            <a:endCxn id="3" idx="0"/>
          </p:cNvCxnSpPr>
          <p:nvPr/>
        </p:nvCxnSpPr>
        <p:spPr>
          <a:xfrm flipV="1">
            <a:off x="2122441" y="2286000"/>
            <a:ext cx="11159" cy="131213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8441" y="3581400"/>
            <a:ext cx="3048000" cy="9756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4572000"/>
            <a:ext cx="2438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33600" y="2667000"/>
            <a:ext cx="2438400" cy="76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2095500" y="4572000"/>
            <a:ext cx="2324100" cy="152400"/>
          </a:xfrm>
          <a:prstGeom prst="bentConnector3">
            <a:avLst>
              <a:gd name="adj1" fmla="val 2734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2743200" y="3615747"/>
            <a:ext cx="1371600" cy="247650"/>
          </a:xfrm>
          <a:prstGeom prst="bentConnector3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209800" y="2266950"/>
            <a:ext cx="3810000" cy="38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24400" y="243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ব্যাসার্ধ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72200" y="210133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পরিধি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114800" y="386339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ব্যাস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0" y="4724400"/>
            <a:ext cx="86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জ্যা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04020" y="2305050"/>
            <a:ext cx="3048000" cy="276008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743200" y="3429000"/>
            <a:ext cx="2895600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67400" y="3200400"/>
            <a:ext cx="101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ক্ষেত্র </a:t>
            </a:r>
            <a:endParaRPr lang="en-US" dirty="0"/>
          </a:p>
        </p:txBody>
      </p:sp>
      <p:cxnSp>
        <p:nvCxnSpPr>
          <p:cNvPr id="54" name="Elbow Connector 53"/>
          <p:cNvCxnSpPr>
            <a:stCxn id="3" idx="4"/>
          </p:cNvCxnSpPr>
          <p:nvPr/>
        </p:nvCxnSpPr>
        <p:spPr>
          <a:xfrm rot="16200000" flipH="1">
            <a:off x="2545052" y="4693948"/>
            <a:ext cx="167697" cy="990600"/>
          </a:xfrm>
          <a:prstGeom prst="bentConnector2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" idx="6"/>
          </p:cNvCxnSpPr>
          <p:nvPr/>
        </p:nvCxnSpPr>
        <p:spPr>
          <a:xfrm>
            <a:off x="2133600" y="3638550"/>
            <a:ext cx="2667000" cy="74929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00600" y="44195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কেন্দ্র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57550" y="5273097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বৃত্ত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4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3" grpId="0"/>
      <p:bldP spid="44" grpId="0"/>
      <p:bldP spid="45" grpId="0"/>
      <p:bldP spid="46" grpId="0"/>
      <p:bldP spid="47" grpId="0" animBg="1"/>
      <p:bldP spid="50" grpId="0"/>
      <p:bldP spid="5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273</TotalTime>
  <Words>593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Aspect</vt:lpstr>
      <vt:lpstr>Pushpin</vt:lpstr>
      <vt:lpstr>1_Pushpin</vt:lpstr>
      <vt:lpstr>2_Pushpin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60</cp:revision>
  <dcterms:created xsi:type="dcterms:W3CDTF">2020-12-31T16:52:49Z</dcterms:created>
  <dcterms:modified xsi:type="dcterms:W3CDTF">2021-01-02T05:55:13Z</dcterms:modified>
</cp:coreProperties>
</file>