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3B8FB-4307-4D9F-BCF5-346C6C970750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82355-C738-4550-9C2E-83641F938E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242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82355-C738-4550-9C2E-83641F938ED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38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BF873-006D-4AB4-BB42-6EAF2ED45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B489C3-74FB-49FA-9762-E856B0355D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4F4CE-8DD1-45AF-A119-3B856D205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9947-8CDE-4CF0-A9E2-138B80141053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71A41-E13D-43B3-8132-F4DE0485C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8E4ED-0479-45EE-AC4E-A11E1075C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104A-B9BE-423D-9189-CE8569F1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E61A2-40CC-4B32-961D-E6019C52E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E340F0-4F40-4947-90A7-5B883C11A7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43F1A-B5C2-4782-A1C8-70AA6933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9947-8CDE-4CF0-A9E2-138B80141053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45926E-B75F-4633-B4CD-960D4D293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B4434-D595-45DB-A0B7-DD8E44F33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104A-B9BE-423D-9189-CE8569F1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91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8F9EB0-090F-4E78-90F5-E4B6FA5736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210CC-ACEE-43F1-BE36-5482F1D6E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3EB52-1898-4E8F-84E3-92196CBC8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9947-8CDE-4CF0-A9E2-138B80141053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A6413-B5A0-4A3D-A7BE-D21DB7E0E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13570-9470-48D7-89A1-9CAB107CC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104A-B9BE-423D-9189-CE8569F1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30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9FD46-A489-471D-AFD8-37F6D1442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9336C-16BB-4E2A-ADE5-EC756ADCC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94F65-03FC-4202-88A0-C1217520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9947-8CDE-4CF0-A9E2-138B80141053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C16175-62D1-48B6-8ED8-3B8F6F8F2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05DEC1-A8D2-4789-9E81-2070C0B44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104A-B9BE-423D-9189-CE8569F1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04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0C9D-9E20-4C1C-BB07-A8929B825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70A1E-0C75-45E1-BFCB-A6D49B5EA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74308-ADD2-474D-A510-310223A31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9947-8CDE-4CF0-A9E2-138B80141053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CA0BD9-311D-4475-897D-B1FF3ED0F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14451-9DF5-484B-9688-CDDAD42EC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104A-B9BE-423D-9189-CE8569F1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8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93B7E-ABF7-44AD-BB02-3E3F634E6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C3113-EF8A-43F1-944A-7289A3DCF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7B09A-5068-4E0C-9532-17F1B4CDE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D6BF10-0C32-43CF-8143-775F13EFB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9947-8CDE-4CF0-A9E2-138B80141053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00320-31A0-4324-AA59-D8034FEC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75EBD-BDF8-4896-A462-4A56D0A0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104A-B9BE-423D-9189-CE8569F1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9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5154F-7172-48C7-8632-82E1D15E7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5C2B01-ECC0-40C6-80F1-95FF04C8F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B28BBB-971B-4B00-9FE7-B22733FE02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8CDA75-4BF3-41DA-B715-A53F35C313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9F9694-B7EB-4834-91DD-0E7457EE00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E4C3B3-A1CA-4965-A623-C41B2F77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9947-8CDE-4CF0-A9E2-138B80141053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281461-FAAE-4B85-9BBA-DC7992568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83528E-169C-4A91-9960-79EB875F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104A-B9BE-423D-9189-CE8569F1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1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A21BD-8D52-4B67-A1D1-7D422EA3A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1F2965-A64A-45AD-A3CA-0126DD2C3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9947-8CDE-4CF0-A9E2-138B80141053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BDF808-7FEF-4A94-8937-9BF5BD175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CFF08F-E945-43B3-BBB5-05774351D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104A-B9BE-423D-9189-CE8569F1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5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244E42-7A21-46AD-9AB4-D661A60AB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9947-8CDE-4CF0-A9E2-138B80141053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97DFA5-B078-48EE-A19A-19131C5A5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C3DFD-2F2C-4A59-9661-23B6A55FC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104A-B9BE-423D-9189-CE8569F1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8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287EE-0E3D-4C0D-92D1-E1C03A51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FD298-C9C1-4F54-A149-02E36DC22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FB665A-0CBC-49D4-BC67-04BEF2AF9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4706D-54A1-4908-8070-C112E1B4C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9947-8CDE-4CF0-A9E2-138B80141053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CA76F-25BE-48C0-89D9-B3C5AC11F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9F5B9-62AB-4F4E-93CD-E58462E27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104A-B9BE-423D-9189-CE8569F1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51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BCBFE-9701-4CB8-B1B8-553EAF3B1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E5848C-8601-4CB2-AF81-8EAD535448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310449-7F28-40E0-9888-6AE741FE4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29917A-6D7E-4126-A898-555C69C5D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A9947-8CDE-4CF0-A9E2-138B80141053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92E522-1F34-4A16-93F4-64E83CE5E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CD0216-B664-43F4-BACE-83D167751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6104A-B9BE-423D-9189-CE8569F1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94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314423-CDE5-4EDD-913D-C58C2C86C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603A04-245D-421F-B63F-BD8E9E40D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E646A-242A-4E78-B2B8-12595EF50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A9947-8CDE-4CF0-A9E2-138B80141053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B10DB-1EA3-4A1E-984B-32ACBD1CB5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03E7D-AAC0-4E39-B2DF-D485E8616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6104A-B9BE-423D-9189-CE8569F1D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92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0.png"/><Relationship Id="rId7" Type="http://schemas.openxmlformats.org/officeDocument/2006/relationships/image" Target="../media/image23.png"/><Relationship Id="rId12" Type="http://schemas.openxmlformats.org/officeDocument/2006/relationships/image" Target="../media/image28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0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microsoft.com/office/2007/relationships/hdphoto" Target="../media/hdphoto5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4.wdp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88E1ED-B2CC-4941-AA30-B17E55D2E1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486"/>
            <a:ext cx="12192000" cy="68834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A8EACD-2C36-4AE9-9077-34144FB516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10820400" cy="5791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03018D-4F19-4E4B-A1E3-4289E0AEDE34}"/>
              </a:ext>
            </a:extLst>
          </p:cNvPr>
          <p:cNvSpPr txBox="1"/>
          <p:nvPr/>
        </p:nvSpPr>
        <p:spPr>
          <a:xfrm>
            <a:off x="1524000" y="533400"/>
            <a:ext cx="967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AD6568-1DA6-441C-84A5-694B0AFC9DBF}"/>
              </a:ext>
            </a:extLst>
          </p:cNvPr>
          <p:cNvSpPr txBox="1"/>
          <p:nvPr/>
        </p:nvSpPr>
        <p:spPr>
          <a:xfrm>
            <a:off x="4253059" y="3908685"/>
            <a:ext cx="7120328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pPr algn="ctr"/>
            <a:r>
              <a:rPr lang="en-US" sz="1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7528CE-39A6-47DF-A9A1-CEE1E899DA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14066"/>
            <a:ext cx="627419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B18414-8217-44C5-B449-389A4AE11F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258" y="13854"/>
            <a:ext cx="590374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23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55D35CA-026E-4EB8-A2CA-7F9E00756A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45">
            <a:extLst>
              <a:ext uri="{FF2B5EF4-FFF2-40B4-BE49-F238E27FC236}">
                <a16:creationId xmlns:a16="http://schemas.microsoft.com/office/drawing/2014/main" id="{E03A3EC1-9EE5-4E15-9B5B-4058C28811DC}"/>
              </a:ext>
            </a:extLst>
          </p:cNvPr>
          <p:cNvSpPr/>
          <p:nvPr/>
        </p:nvSpPr>
        <p:spPr>
          <a:xfrm>
            <a:off x="208742" y="4626889"/>
            <a:ext cx="11774516" cy="2027629"/>
          </a:xfrm>
          <a:custGeom>
            <a:avLst/>
            <a:gdLst>
              <a:gd name="connsiteX0" fmla="*/ 0 w 11774516"/>
              <a:gd name="connsiteY0" fmla="*/ 0 h 2018027"/>
              <a:gd name="connsiteX1" fmla="*/ 11774516 w 11774516"/>
              <a:gd name="connsiteY1" fmla="*/ 0 h 2018027"/>
              <a:gd name="connsiteX2" fmla="*/ 11774516 w 11774516"/>
              <a:gd name="connsiteY2" fmla="*/ 2018027 h 2018027"/>
              <a:gd name="connsiteX3" fmla="*/ 0 w 11774516"/>
              <a:gd name="connsiteY3" fmla="*/ 2018027 h 2018027"/>
              <a:gd name="connsiteX4" fmla="*/ 0 w 11774516"/>
              <a:gd name="connsiteY4" fmla="*/ 0 h 2018027"/>
              <a:gd name="connsiteX0" fmla="*/ 0 w 11819486"/>
              <a:gd name="connsiteY0" fmla="*/ 0 h 2018027"/>
              <a:gd name="connsiteX1" fmla="*/ 11819486 w 11819486"/>
              <a:gd name="connsiteY1" fmla="*/ 764498 h 2018027"/>
              <a:gd name="connsiteX2" fmla="*/ 11774516 w 11819486"/>
              <a:gd name="connsiteY2" fmla="*/ 2018027 h 2018027"/>
              <a:gd name="connsiteX3" fmla="*/ 0 w 11819486"/>
              <a:gd name="connsiteY3" fmla="*/ 2018027 h 2018027"/>
              <a:gd name="connsiteX4" fmla="*/ 0 w 11819486"/>
              <a:gd name="connsiteY4" fmla="*/ 0 h 2018027"/>
              <a:gd name="connsiteX0" fmla="*/ 0 w 11819486"/>
              <a:gd name="connsiteY0" fmla="*/ 0 h 2018027"/>
              <a:gd name="connsiteX1" fmla="*/ 11819486 w 11819486"/>
              <a:gd name="connsiteY1" fmla="*/ 764498 h 2018027"/>
              <a:gd name="connsiteX2" fmla="*/ 11774516 w 11819486"/>
              <a:gd name="connsiteY2" fmla="*/ 2018027 h 2018027"/>
              <a:gd name="connsiteX3" fmla="*/ 0 w 11819486"/>
              <a:gd name="connsiteY3" fmla="*/ 2018027 h 2018027"/>
              <a:gd name="connsiteX4" fmla="*/ 0 w 11819486"/>
              <a:gd name="connsiteY4" fmla="*/ 0 h 2018027"/>
              <a:gd name="connsiteX0" fmla="*/ 14990 w 11819486"/>
              <a:gd name="connsiteY0" fmla="*/ 0 h 2003037"/>
              <a:gd name="connsiteX1" fmla="*/ 11819486 w 11819486"/>
              <a:gd name="connsiteY1" fmla="*/ 749508 h 2003037"/>
              <a:gd name="connsiteX2" fmla="*/ 11774516 w 11819486"/>
              <a:gd name="connsiteY2" fmla="*/ 2003037 h 2003037"/>
              <a:gd name="connsiteX3" fmla="*/ 0 w 11819486"/>
              <a:gd name="connsiteY3" fmla="*/ 2003037 h 2003037"/>
              <a:gd name="connsiteX4" fmla="*/ 14990 w 11819486"/>
              <a:gd name="connsiteY4" fmla="*/ 0 h 2003037"/>
              <a:gd name="connsiteX0" fmla="*/ 14990 w 11819486"/>
              <a:gd name="connsiteY0" fmla="*/ 0 h 2003037"/>
              <a:gd name="connsiteX1" fmla="*/ 11819486 w 11819486"/>
              <a:gd name="connsiteY1" fmla="*/ 749508 h 2003037"/>
              <a:gd name="connsiteX2" fmla="*/ 11774516 w 11819486"/>
              <a:gd name="connsiteY2" fmla="*/ 2003037 h 2003037"/>
              <a:gd name="connsiteX3" fmla="*/ 0 w 11819486"/>
              <a:gd name="connsiteY3" fmla="*/ 2003037 h 2003037"/>
              <a:gd name="connsiteX4" fmla="*/ 14990 w 11819486"/>
              <a:gd name="connsiteY4" fmla="*/ 0 h 2003037"/>
              <a:gd name="connsiteX0" fmla="*/ 14990 w 11819486"/>
              <a:gd name="connsiteY0" fmla="*/ 74808 h 2077845"/>
              <a:gd name="connsiteX1" fmla="*/ 5547481 w 11819486"/>
              <a:gd name="connsiteY1" fmla="*/ 493340 h 2077845"/>
              <a:gd name="connsiteX2" fmla="*/ 11819486 w 11819486"/>
              <a:gd name="connsiteY2" fmla="*/ 824316 h 2077845"/>
              <a:gd name="connsiteX3" fmla="*/ 11774516 w 11819486"/>
              <a:gd name="connsiteY3" fmla="*/ 2077845 h 2077845"/>
              <a:gd name="connsiteX4" fmla="*/ 0 w 11819486"/>
              <a:gd name="connsiteY4" fmla="*/ 2077845 h 2077845"/>
              <a:gd name="connsiteX5" fmla="*/ 14990 w 11819486"/>
              <a:gd name="connsiteY5" fmla="*/ 74808 h 2077845"/>
              <a:gd name="connsiteX0" fmla="*/ 14990 w 11819486"/>
              <a:gd name="connsiteY0" fmla="*/ 74808 h 2077845"/>
              <a:gd name="connsiteX1" fmla="*/ 5547481 w 11819486"/>
              <a:gd name="connsiteY1" fmla="*/ 493340 h 2077845"/>
              <a:gd name="connsiteX2" fmla="*/ 11819486 w 11819486"/>
              <a:gd name="connsiteY2" fmla="*/ 824316 h 2077845"/>
              <a:gd name="connsiteX3" fmla="*/ 11774516 w 11819486"/>
              <a:gd name="connsiteY3" fmla="*/ 2077845 h 2077845"/>
              <a:gd name="connsiteX4" fmla="*/ 0 w 11819486"/>
              <a:gd name="connsiteY4" fmla="*/ 2077845 h 2077845"/>
              <a:gd name="connsiteX5" fmla="*/ 14990 w 11819486"/>
              <a:gd name="connsiteY5" fmla="*/ 74808 h 2077845"/>
              <a:gd name="connsiteX0" fmla="*/ 14990 w 11819486"/>
              <a:gd name="connsiteY0" fmla="*/ 92364 h 2095401"/>
              <a:gd name="connsiteX1" fmla="*/ 5547481 w 11819486"/>
              <a:gd name="connsiteY1" fmla="*/ 510896 h 2095401"/>
              <a:gd name="connsiteX2" fmla="*/ 11819486 w 11819486"/>
              <a:gd name="connsiteY2" fmla="*/ 841872 h 2095401"/>
              <a:gd name="connsiteX3" fmla="*/ 11774516 w 11819486"/>
              <a:gd name="connsiteY3" fmla="*/ 2095401 h 2095401"/>
              <a:gd name="connsiteX4" fmla="*/ 0 w 11819486"/>
              <a:gd name="connsiteY4" fmla="*/ 2095401 h 2095401"/>
              <a:gd name="connsiteX5" fmla="*/ 14990 w 11819486"/>
              <a:gd name="connsiteY5" fmla="*/ 92364 h 2095401"/>
              <a:gd name="connsiteX0" fmla="*/ 14990 w 11819486"/>
              <a:gd name="connsiteY0" fmla="*/ 219856 h 2222893"/>
              <a:gd name="connsiteX1" fmla="*/ 900530 w 11819486"/>
              <a:gd name="connsiteY1" fmla="*/ 98742 h 2222893"/>
              <a:gd name="connsiteX2" fmla="*/ 5547481 w 11819486"/>
              <a:gd name="connsiteY2" fmla="*/ 638388 h 2222893"/>
              <a:gd name="connsiteX3" fmla="*/ 11819486 w 11819486"/>
              <a:gd name="connsiteY3" fmla="*/ 969364 h 2222893"/>
              <a:gd name="connsiteX4" fmla="*/ 11774516 w 11819486"/>
              <a:gd name="connsiteY4" fmla="*/ 2222893 h 2222893"/>
              <a:gd name="connsiteX5" fmla="*/ 0 w 11819486"/>
              <a:gd name="connsiteY5" fmla="*/ 2222893 h 2222893"/>
              <a:gd name="connsiteX6" fmla="*/ 14990 w 11819486"/>
              <a:gd name="connsiteY6" fmla="*/ 219856 h 2222893"/>
              <a:gd name="connsiteX0" fmla="*/ 14990 w 11819486"/>
              <a:gd name="connsiteY0" fmla="*/ 164998 h 2168035"/>
              <a:gd name="connsiteX1" fmla="*/ 900530 w 11819486"/>
              <a:gd name="connsiteY1" fmla="*/ 43884 h 2168035"/>
              <a:gd name="connsiteX2" fmla="*/ 5547481 w 11819486"/>
              <a:gd name="connsiteY2" fmla="*/ 583530 h 2168035"/>
              <a:gd name="connsiteX3" fmla="*/ 11819486 w 11819486"/>
              <a:gd name="connsiteY3" fmla="*/ 914506 h 2168035"/>
              <a:gd name="connsiteX4" fmla="*/ 11774516 w 11819486"/>
              <a:gd name="connsiteY4" fmla="*/ 2168035 h 2168035"/>
              <a:gd name="connsiteX5" fmla="*/ 0 w 11819486"/>
              <a:gd name="connsiteY5" fmla="*/ 2168035 h 2168035"/>
              <a:gd name="connsiteX6" fmla="*/ 14990 w 11819486"/>
              <a:gd name="connsiteY6" fmla="*/ 164998 h 2168035"/>
              <a:gd name="connsiteX0" fmla="*/ 14990 w 11819486"/>
              <a:gd name="connsiteY0" fmla="*/ 135795 h 2138832"/>
              <a:gd name="connsiteX1" fmla="*/ 900530 w 11819486"/>
              <a:gd name="connsiteY1" fmla="*/ 134602 h 2138832"/>
              <a:gd name="connsiteX2" fmla="*/ 5547481 w 11819486"/>
              <a:gd name="connsiteY2" fmla="*/ 554327 h 2138832"/>
              <a:gd name="connsiteX3" fmla="*/ 11819486 w 11819486"/>
              <a:gd name="connsiteY3" fmla="*/ 885303 h 2138832"/>
              <a:gd name="connsiteX4" fmla="*/ 11774516 w 11819486"/>
              <a:gd name="connsiteY4" fmla="*/ 2138832 h 2138832"/>
              <a:gd name="connsiteX5" fmla="*/ 0 w 11819486"/>
              <a:gd name="connsiteY5" fmla="*/ 2138832 h 2138832"/>
              <a:gd name="connsiteX6" fmla="*/ 14990 w 11819486"/>
              <a:gd name="connsiteY6" fmla="*/ 135795 h 2138832"/>
              <a:gd name="connsiteX0" fmla="*/ 14990 w 11819486"/>
              <a:gd name="connsiteY0" fmla="*/ 135795 h 2138832"/>
              <a:gd name="connsiteX1" fmla="*/ 900530 w 11819486"/>
              <a:gd name="connsiteY1" fmla="*/ 134602 h 2138832"/>
              <a:gd name="connsiteX2" fmla="*/ 5547481 w 11819486"/>
              <a:gd name="connsiteY2" fmla="*/ 554327 h 2138832"/>
              <a:gd name="connsiteX3" fmla="*/ 11819486 w 11819486"/>
              <a:gd name="connsiteY3" fmla="*/ 885303 h 2138832"/>
              <a:gd name="connsiteX4" fmla="*/ 11774516 w 11819486"/>
              <a:gd name="connsiteY4" fmla="*/ 2138832 h 2138832"/>
              <a:gd name="connsiteX5" fmla="*/ 0 w 11819486"/>
              <a:gd name="connsiteY5" fmla="*/ 2138832 h 2138832"/>
              <a:gd name="connsiteX6" fmla="*/ 14990 w 11819486"/>
              <a:gd name="connsiteY6" fmla="*/ 135795 h 2138832"/>
              <a:gd name="connsiteX0" fmla="*/ 14990 w 11819486"/>
              <a:gd name="connsiteY0" fmla="*/ 135795 h 2138832"/>
              <a:gd name="connsiteX1" fmla="*/ 900530 w 11819486"/>
              <a:gd name="connsiteY1" fmla="*/ 134602 h 2138832"/>
              <a:gd name="connsiteX2" fmla="*/ 5547481 w 11819486"/>
              <a:gd name="connsiteY2" fmla="*/ 554327 h 2138832"/>
              <a:gd name="connsiteX3" fmla="*/ 11819486 w 11819486"/>
              <a:gd name="connsiteY3" fmla="*/ 885303 h 2138832"/>
              <a:gd name="connsiteX4" fmla="*/ 11774516 w 11819486"/>
              <a:gd name="connsiteY4" fmla="*/ 2138832 h 2138832"/>
              <a:gd name="connsiteX5" fmla="*/ 0 w 11819486"/>
              <a:gd name="connsiteY5" fmla="*/ 2138832 h 2138832"/>
              <a:gd name="connsiteX6" fmla="*/ 14990 w 11819486"/>
              <a:gd name="connsiteY6" fmla="*/ 135795 h 2138832"/>
              <a:gd name="connsiteX0" fmla="*/ 14990 w 11819486"/>
              <a:gd name="connsiteY0" fmla="*/ 135795 h 2138832"/>
              <a:gd name="connsiteX1" fmla="*/ 900530 w 11819486"/>
              <a:gd name="connsiteY1" fmla="*/ 134602 h 2138832"/>
              <a:gd name="connsiteX2" fmla="*/ 5547481 w 11819486"/>
              <a:gd name="connsiteY2" fmla="*/ 554327 h 2138832"/>
              <a:gd name="connsiteX3" fmla="*/ 11819486 w 11819486"/>
              <a:gd name="connsiteY3" fmla="*/ 885303 h 2138832"/>
              <a:gd name="connsiteX4" fmla="*/ 11774516 w 11819486"/>
              <a:gd name="connsiteY4" fmla="*/ 2138832 h 2138832"/>
              <a:gd name="connsiteX5" fmla="*/ 0 w 11819486"/>
              <a:gd name="connsiteY5" fmla="*/ 2138832 h 2138832"/>
              <a:gd name="connsiteX6" fmla="*/ 14990 w 11819486"/>
              <a:gd name="connsiteY6" fmla="*/ 135795 h 2138832"/>
              <a:gd name="connsiteX0" fmla="*/ 14990 w 11774516"/>
              <a:gd name="connsiteY0" fmla="*/ 135795 h 2138832"/>
              <a:gd name="connsiteX1" fmla="*/ 900530 w 11774516"/>
              <a:gd name="connsiteY1" fmla="*/ 134602 h 2138832"/>
              <a:gd name="connsiteX2" fmla="*/ 5547481 w 11774516"/>
              <a:gd name="connsiteY2" fmla="*/ 554327 h 2138832"/>
              <a:gd name="connsiteX3" fmla="*/ 11759526 w 11774516"/>
              <a:gd name="connsiteY3" fmla="*/ 855322 h 2138832"/>
              <a:gd name="connsiteX4" fmla="*/ 11774516 w 11774516"/>
              <a:gd name="connsiteY4" fmla="*/ 2138832 h 2138832"/>
              <a:gd name="connsiteX5" fmla="*/ 0 w 11774516"/>
              <a:gd name="connsiteY5" fmla="*/ 2138832 h 2138832"/>
              <a:gd name="connsiteX6" fmla="*/ 14990 w 11774516"/>
              <a:gd name="connsiteY6" fmla="*/ 135795 h 2138832"/>
              <a:gd name="connsiteX0" fmla="*/ 14990 w 11774516"/>
              <a:gd name="connsiteY0" fmla="*/ 135795 h 2138832"/>
              <a:gd name="connsiteX1" fmla="*/ 900530 w 11774516"/>
              <a:gd name="connsiteY1" fmla="*/ 134602 h 2138832"/>
              <a:gd name="connsiteX2" fmla="*/ 5577462 w 11774516"/>
              <a:gd name="connsiteY2" fmla="*/ 539336 h 2138832"/>
              <a:gd name="connsiteX3" fmla="*/ 11759526 w 11774516"/>
              <a:gd name="connsiteY3" fmla="*/ 855322 h 2138832"/>
              <a:gd name="connsiteX4" fmla="*/ 11774516 w 11774516"/>
              <a:gd name="connsiteY4" fmla="*/ 2138832 h 2138832"/>
              <a:gd name="connsiteX5" fmla="*/ 0 w 11774516"/>
              <a:gd name="connsiteY5" fmla="*/ 2138832 h 2138832"/>
              <a:gd name="connsiteX6" fmla="*/ 14990 w 11774516"/>
              <a:gd name="connsiteY6" fmla="*/ 135795 h 2138832"/>
              <a:gd name="connsiteX0" fmla="*/ 14990 w 11774516"/>
              <a:gd name="connsiteY0" fmla="*/ 135795 h 2138832"/>
              <a:gd name="connsiteX1" fmla="*/ 900530 w 11774516"/>
              <a:gd name="connsiteY1" fmla="*/ 134602 h 2138832"/>
              <a:gd name="connsiteX2" fmla="*/ 5577462 w 11774516"/>
              <a:gd name="connsiteY2" fmla="*/ 539336 h 2138832"/>
              <a:gd name="connsiteX3" fmla="*/ 11759526 w 11774516"/>
              <a:gd name="connsiteY3" fmla="*/ 855322 h 2138832"/>
              <a:gd name="connsiteX4" fmla="*/ 11774516 w 11774516"/>
              <a:gd name="connsiteY4" fmla="*/ 2138832 h 2138832"/>
              <a:gd name="connsiteX5" fmla="*/ 0 w 11774516"/>
              <a:gd name="connsiteY5" fmla="*/ 2138832 h 2138832"/>
              <a:gd name="connsiteX6" fmla="*/ 14990 w 11774516"/>
              <a:gd name="connsiteY6" fmla="*/ 135795 h 2138832"/>
              <a:gd name="connsiteX0" fmla="*/ 14990 w 11774516"/>
              <a:gd name="connsiteY0" fmla="*/ 135795 h 2138832"/>
              <a:gd name="connsiteX1" fmla="*/ 900530 w 11774516"/>
              <a:gd name="connsiteY1" fmla="*/ 134602 h 2138832"/>
              <a:gd name="connsiteX2" fmla="*/ 5577462 w 11774516"/>
              <a:gd name="connsiteY2" fmla="*/ 539336 h 2138832"/>
              <a:gd name="connsiteX3" fmla="*/ 11729546 w 11774516"/>
              <a:gd name="connsiteY3" fmla="*/ 705421 h 2138832"/>
              <a:gd name="connsiteX4" fmla="*/ 11774516 w 11774516"/>
              <a:gd name="connsiteY4" fmla="*/ 2138832 h 2138832"/>
              <a:gd name="connsiteX5" fmla="*/ 0 w 11774516"/>
              <a:gd name="connsiteY5" fmla="*/ 2138832 h 2138832"/>
              <a:gd name="connsiteX6" fmla="*/ 14990 w 11774516"/>
              <a:gd name="connsiteY6" fmla="*/ 135795 h 2138832"/>
              <a:gd name="connsiteX0" fmla="*/ 14990 w 11774516"/>
              <a:gd name="connsiteY0" fmla="*/ 135795 h 2138832"/>
              <a:gd name="connsiteX1" fmla="*/ 900530 w 11774516"/>
              <a:gd name="connsiteY1" fmla="*/ 134602 h 2138832"/>
              <a:gd name="connsiteX2" fmla="*/ 5607442 w 11774516"/>
              <a:gd name="connsiteY2" fmla="*/ 434405 h 2138832"/>
              <a:gd name="connsiteX3" fmla="*/ 11729546 w 11774516"/>
              <a:gd name="connsiteY3" fmla="*/ 705421 h 2138832"/>
              <a:gd name="connsiteX4" fmla="*/ 11774516 w 11774516"/>
              <a:gd name="connsiteY4" fmla="*/ 2138832 h 2138832"/>
              <a:gd name="connsiteX5" fmla="*/ 0 w 11774516"/>
              <a:gd name="connsiteY5" fmla="*/ 2138832 h 2138832"/>
              <a:gd name="connsiteX6" fmla="*/ 14990 w 11774516"/>
              <a:gd name="connsiteY6" fmla="*/ 135795 h 2138832"/>
              <a:gd name="connsiteX0" fmla="*/ 0 w 11819487"/>
              <a:gd name="connsiteY0" fmla="*/ 179697 h 2017843"/>
              <a:gd name="connsiteX1" fmla="*/ 945501 w 11819487"/>
              <a:gd name="connsiteY1" fmla="*/ 13613 h 2017843"/>
              <a:gd name="connsiteX2" fmla="*/ 5652413 w 11819487"/>
              <a:gd name="connsiteY2" fmla="*/ 313416 h 2017843"/>
              <a:gd name="connsiteX3" fmla="*/ 11774517 w 11819487"/>
              <a:gd name="connsiteY3" fmla="*/ 584432 h 2017843"/>
              <a:gd name="connsiteX4" fmla="*/ 11819487 w 11819487"/>
              <a:gd name="connsiteY4" fmla="*/ 2017843 h 2017843"/>
              <a:gd name="connsiteX5" fmla="*/ 44971 w 11819487"/>
              <a:gd name="connsiteY5" fmla="*/ 2017843 h 2017843"/>
              <a:gd name="connsiteX6" fmla="*/ 0 w 11819487"/>
              <a:gd name="connsiteY6" fmla="*/ 179697 h 2017843"/>
              <a:gd name="connsiteX0" fmla="*/ 29979 w 11774516"/>
              <a:gd name="connsiteY0" fmla="*/ 179697 h 2017843"/>
              <a:gd name="connsiteX1" fmla="*/ 900530 w 11774516"/>
              <a:gd name="connsiteY1" fmla="*/ 13613 h 2017843"/>
              <a:gd name="connsiteX2" fmla="*/ 5607442 w 11774516"/>
              <a:gd name="connsiteY2" fmla="*/ 313416 h 2017843"/>
              <a:gd name="connsiteX3" fmla="*/ 11729546 w 11774516"/>
              <a:gd name="connsiteY3" fmla="*/ 584432 h 2017843"/>
              <a:gd name="connsiteX4" fmla="*/ 11774516 w 11774516"/>
              <a:gd name="connsiteY4" fmla="*/ 2017843 h 2017843"/>
              <a:gd name="connsiteX5" fmla="*/ 0 w 11774516"/>
              <a:gd name="connsiteY5" fmla="*/ 2017843 h 2017843"/>
              <a:gd name="connsiteX6" fmla="*/ 29979 w 11774516"/>
              <a:gd name="connsiteY6" fmla="*/ 179697 h 2017843"/>
              <a:gd name="connsiteX0" fmla="*/ 29979 w 11774516"/>
              <a:gd name="connsiteY0" fmla="*/ 179697 h 2017843"/>
              <a:gd name="connsiteX1" fmla="*/ 900530 w 11774516"/>
              <a:gd name="connsiteY1" fmla="*/ 13613 h 2017843"/>
              <a:gd name="connsiteX2" fmla="*/ 5607442 w 11774516"/>
              <a:gd name="connsiteY2" fmla="*/ 313416 h 2017843"/>
              <a:gd name="connsiteX3" fmla="*/ 11729546 w 11774516"/>
              <a:gd name="connsiteY3" fmla="*/ 584432 h 2017843"/>
              <a:gd name="connsiteX4" fmla="*/ 11774516 w 11774516"/>
              <a:gd name="connsiteY4" fmla="*/ 2017843 h 2017843"/>
              <a:gd name="connsiteX5" fmla="*/ 0 w 11774516"/>
              <a:gd name="connsiteY5" fmla="*/ 2017843 h 2017843"/>
              <a:gd name="connsiteX6" fmla="*/ 29979 w 11774516"/>
              <a:gd name="connsiteY6" fmla="*/ 179697 h 2017843"/>
              <a:gd name="connsiteX0" fmla="*/ 14989 w 11774516"/>
              <a:gd name="connsiteY0" fmla="*/ 174493 h 2027629"/>
              <a:gd name="connsiteX1" fmla="*/ 900530 w 11774516"/>
              <a:gd name="connsiteY1" fmla="*/ 23399 h 2027629"/>
              <a:gd name="connsiteX2" fmla="*/ 5607442 w 11774516"/>
              <a:gd name="connsiteY2" fmla="*/ 323202 h 2027629"/>
              <a:gd name="connsiteX3" fmla="*/ 11729546 w 11774516"/>
              <a:gd name="connsiteY3" fmla="*/ 594218 h 2027629"/>
              <a:gd name="connsiteX4" fmla="*/ 11774516 w 11774516"/>
              <a:gd name="connsiteY4" fmla="*/ 2027629 h 2027629"/>
              <a:gd name="connsiteX5" fmla="*/ 0 w 11774516"/>
              <a:gd name="connsiteY5" fmla="*/ 2027629 h 2027629"/>
              <a:gd name="connsiteX6" fmla="*/ 14989 w 11774516"/>
              <a:gd name="connsiteY6" fmla="*/ 174493 h 2027629"/>
              <a:gd name="connsiteX0" fmla="*/ 14989 w 11774516"/>
              <a:gd name="connsiteY0" fmla="*/ 174493 h 2027629"/>
              <a:gd name="connsiteX1" fmla="*/ 900530 w 11774516"/>
              <a:gd name="connsiteY1" fmla="*/ 23399 h 2027629"/>
              <a:gd name="connsiteX2" fmla="*/ 5607442 w 11774516"/>
              <a:gd name="connsiteY2" fmla="*/ 248251 h 2027629"/>
              <a:gd name="connsiteX3" fmla="*/ 11729546 w 11774516"/>
              <a:gd name="connsiteY3" fmla="*/ 594218 h 2027629"/>
              <a:gd name="connsiteX4" fmla="*/ 11774516 w 11774516"/>
              <a:gd name="connsiteY4" fmla="*/ 2027629 h 2027629"/>
              <a:gd name="connsiteX5" fmla="*/ 0 w 11774516"/>
              <a:gd name="connsiteY5" fmla="*/ 2027629 h 2027629"/>
              <a:gd name="connsiteX6" fmla="*/ 14989 w 11774516"/>
              <a:gd name="connsiteY6" fmla="*/ 174493 h 202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74516" h="2027629">
                <a:moveTo>
                  <a:pt x="14989" y="174493"/>
                </a:moveTo>
                <a:cubicBezTo>
                  <a:pt x="45156" y="-179532"/>
                  <a:pt x="-6562" y="133526"/>
                  <a:pt x="900530" y="23399"/>
                </a:cubicBezTo>
                <a:cubicBezTo>
                  <a:pt x="5585143" y="213076"/>
                  <a:pt x="3832587" y="-61745"/>
                  <a:pt x="5607442" y="248251"/>
                </a:cubicBezTo>
                <a:cubicBezTo>
                  <a:pt x="7574858" y="702952"/>
                  <a:pt x="10691707" y="317642"/>
                  <a:pt x="11729546" y="594218"/>
                </a:cubicBezTo>
                <a:lnTo>
                  <a:pt x="11774516" y="2027629"/>
                </a:lnTo>
                <a:lnTo>
                  <a:pt x="0" y="2027629"/>
                </a:lnTo>
                <a:lnTo>
                  <a:pt x="14989" y="174493"/>
                </a:lnTo>
                <a:close/>
              </a:path>
            </a:pathLst>
          </a:cu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554493-4841-49B8-AE2F-3CE009C0C475}"/>
              </a:ext>
            </a:extLst>
          </p:cNvPr>
          <p:cNvSpPr/>
          <p:nvPr/>
        </p:nvSpPr>
        <p:spPr>
          <a:xfrm>
            <a:off x="324157" y="4773362"/>
            <a:ext cx="54833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১. লবকে হর দ্বারা ভাগ করি।   </a:t>
            </a:r>
            <a:endParaRPr lang="en-US" sz="4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812177-040D-460B-97A7-3964F14E16F2}"/>
              </a:ext>
            </a:extLst>
          </p:cNvPr>
          <p:cNvSpPr/>
          <p:nvPr/>
        </p:nvSpPr>
        <p:spPr>
          <a:xfrm>
            <a:off x="749683" y="1930536"/>
            <a:ext cx="41740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অপ্রকৃত ভগ্নাংশ = 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A2B1D5-6630-4418-BC96-3E3463462D4F}"/>
              </a:ext>
            </a:extLst>
          </p:cNvPr>
          <p:cNvGrpSpPr/>
          <p:nvPr/>
        </p:nvGrpSpPr>
        <p:grpSpPr>
          <a:xfrm>
            <a:off x="5226121" y="1526536"/>
            <a:ext cx="869879" cy="1731329"/>
            <a:chOff x="2168743" y="3833000"/>
            <a:chExt cx="869879" cy="1731329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951FF51-0A07-46B7-9842-9CA621415DE1}"/>
                </a:ext>
              </a:extLst>
            </p:cNvPr>
            <p:cNvSpPr/>
            <p:nvPr/>
          </p:nvSpPr>
          <p:spPr>
            <a:xfrm>
              <a:off x="2168745" y="3833000"/>
              <a:ext cx="8698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5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১৩  </a:t>
              </a:r>
              <a:r>
                <a:rPr lang="en-US" sz="5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88AA5A0-0640-4DA5-B961-4221FAD66BCC}"/>
                </a:ext>
              </a:extLst>
            </p:cNvPr>
            <p:cNvSpPr/>
            <p:nvPr/>
          </p:nvSpPr>
          <p:spPr>
            <a:xfrm>
              <a:off x="2168743" y="4640999"/>
              <a:ext cx="8698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5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A8337CD-28C6-4FF9-AEAB-49BB9BA353F5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41F50E-EA3F-4FA4-B7C3-B66DC15662C6}"/>
              </a:ext>
            </a:extLst>
          </p:cNvPr>
          <p:cNvCxnSpPr>
            <a:cxnSpLocks/>
          </p:cNvCxnSpPr>
          <p:nvPr/>
        </p:nvCxnSpPr>
        <p:spPr>
          <a:xfrm flipV="1">
            <a:off x="7132320" y="1615066"/>
            <a:ext cx="0" cy="24775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B3A5A43-68FB-4C90-8486-756CAC51ABDB}"/>
              </a:ext>
            </a:extLst>
          </p:cNvPr>
          <p:cNvSpPr/>
          <p:nvPr/>
        </p:nvSpPr>
        <p:spPr>
          <a:xfrm>
            <a:off x="9610602" y="1670200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D3CB876-2E7B-4824-8B3F-5D62B1F74F89}"/>
              </a:ext>
            </a:extLst>
          </p:cNvPr>
          <p:cNvGrpSpPr/>
          <p:nvPr/>
        </p:nvGrpSpPr>
        <p:grpSpPr>
          <a:xfrm>
            <a:off x="7709095" y="1615065"/>
            <a:ext cx="1846414" cy="1015664"/>
            <a:chOff x="7709095" y="1615065"/>
            <a:chExt cx="1846414" cy="101566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5E12E66-3469-40BD-9F9A-90D618DD5360}"/>
                </a:ext>
              </a:extLst>
            </p:cNvPr>
            <p:cNvSpPr/>
            <p:nvPr/>
          </p:nvSpPr>
          <p:spPr>
            <a:xfrm>
              <a:off x="7709095" y="1615066"/>
              <a:ext cx="581489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5DEF110-2B26-4D72-8BF7-4837110931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90584" y="1725336"/>
              <a:ext cx="0" cy="90539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B25EFA9-F24C-4DA0-8892-375740F6DBA0}"/>
                </a:ext>
              </a:extLst>
            </p:cNvPr>
            <p:cNvSpPr/>
            <p:nvPr/>
          </p:nvSpPr>
          <p:spPr>
            <a:xfrm>
              <a:off x="8345678" y="1615065"/>
              <a:ext cx="1209831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6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১৩ 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C738D4A-E45E-492C-988C-C7BF187E0B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555509" y="1755074"/>
              <a:ext cx="0" cy="83055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A59B1ADC-1A3F-4AE0-80DB-AC1EEFC77CBB}"/>
              </a:ext>
            </a:extLst>
          </p:cNvPr>
          <p:cNvSpPr/>
          <p:nvPr/>
        </p:nvSpPr>
        <p:spPr>
          <a:xfrm>
            <a:off x="8319886" y="2273986"/>
            <a:ext cx="120983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১০ 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DA73A55-AC9E-45A2-9B02-B93723C660A5}"/>
              </a:ext>
            </a:extLst>
          </p:cNvPr>
          <p:cNvCxnSpPr>
            <a:cxnSpLocks/>
          </p:cNvCxnSpPr>
          <p:nvPr/>
        </p:nvCxnSpPr>
        <p:spPr>
          <a:xfrm flipH="1">
            <a:off x="8305235" y="3092701"/>
            <a:ext cx="12502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6F35A42-56B6-43E8-9C7F-712B009D37A2}"/>
              </a:ext>
            </a:extLst>
          </p:cNvPr>
          <p:cNvSpPr/>
          <p:nvPr/>
        </p:nvSpPr>
        <p:spPr>
          <a:xfrm>
            <a:off x="8790819" y="2932907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9A5AFD-D4EB-414F-8A27-B8742196BA21}"/>
              </a:ext>
            </a:extLst>
          </p:cNvPr>
          <p:cNvSpPr/>
          <p:nvPr/>
        </p:nvSpPr>
        <p:spPr>
          <a:xfrm>
            <a:off x="8765251" y="2932907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AAED225-31BD-4E24-A68A-323E5DECE893}"/>
              </a:ext>
            </a:extLst>
          </p:cNvPr>
          <p:cNvSpPr/>
          <p:nvPr/>
        </p:nvSpPr>
        <p:spPr>
          <a:xfrm>
            <a:off x="9595606" y="1670200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985A582-5F4B-401B-85DE-7AB0899D1E0C}"/>
              </a:ext>
            </a:extLst>
          </p:cNvPr>
          <p:cNvSpPr/>
          <p:nvPr/>
        </p:nvSpPr>
        <p:spPr>
          <a:xfrm>
            <a:off x="5405085" y="2288368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3271F6-4B30-4D6C-9EF2-F46A6AF19A0B}"/>
              </a:ext>
            </a:extLst>
          </p:cNvPr>
          <p:cNvSpPr/>
          <p:nvPr/>
        </p:nvSpPr>
        <p:spPr>
          <a:xfrm>
            <a:off x="4315713" y="3213193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F2505B7-7A8B-4A03-A66B-39FA1F0235A2}"/>
              </a:ext>
            </a:extLst>
          </p:cNvPr>
          <p:cNvCxnSpPr>
            <a:cxnSpLocks/>
          </p:cNvCxnSpPr>
          <p:nvPr/>
        </p:nvCxnSpPr>
        <p:spPr>
          <a:xfrm flipH="1">
            <a:off x="5540020" y="3721024"/>
            <a:ext cx="90342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663FF9D-DF3F-457C-A21C-1240C02DCBF0}"/>
              </a:ext>
            </a:extLst>
          </p:cNvPr>
          <p:cNvGrpSpPr/>
          <p:nvPr/>
        </p:nvGrpSpPr>
        <p:grpSpPr>
          <a:xfrm>
            <a:off x="6384545" y="4097457"/>
            <a:ext cx="2962196" cy="931534"/>
            <a:chOff x="6484234" y="4113154"/>
            <a:chExt cx="3145173" cy="1125378"/>
          </a:xfrm>
          <a:noFill/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4AC578B-976D-4907-B56F-686749C748F8}"/>
                </a:ext>
              </a:extLst>
            </p:cNvPr>
            <p:cNvSpPr/>
            <p:nvPr/>
          </p:nvSpPr>
          <p:spPr>
            <a:xfrm>
              <a:off x="6501125" y="4234612"/>
              <a:ext cx="3128282" cy="1003920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4800" dirty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মিশ্র ভগ্নাংশ   </a:t>
              </a:r>
              <a:endParaRPr lang="en-US" sz="4800" b="0" cap="none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Speech Bubble: Oval 26">
              <a:extLst>
                <a:ext uri="{FF2B5EF4-FFF2-40B4-BE49-F238E27FC236}">
                  <a16:creationId xmlns:a16="http://schemas.microsoft.com/office/drawing/2014/main" id="{BA92DFCA-6E1E-4B41-BEEA-6E6B95DCC54B}"/>
                </a:ext>
              </a:extLst>
            </p:cNvPr>
            <p:cNvSpPr/>
            <p:nvPr/>
          </p:nvSpPr>
          <p:spPr>
            <a:xfrm>
              <a:off x="6484234" y="4113154"/>
              <a:ext cx="3128274" cy="1093796"/>
            </a:xfrm>
            <a:prstGeom prst="wedgeEllipseCallout">
              <a:avLst>
                <a:gd name="adj1" fmla="val -51291"/>
                <a:gd name="adj2" fmla="val -49771"/>
              </a:avLst>
            </a:prstGeom>
            <a:grpFill/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ACB392C6-CB44-48BC-91C2-79D2D4F107B1}"/>
              </a:ext>
            </a:extLst>
          </p:cNvPr>
          <p:cNvSpPr/>
          <p:nvPr/>
        </p:nvSpPr>
        <p:spPr>
          <a:xfrm>
            <a:off x="458939" y="5352548"/>
            <a:ext cx="1152431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২.ভাগফলকে পূর্ণসংখ্যা অংশে এবং ভাগশেষকে লব হিসেবে লিখি । </a:t>
            </a:r>
            <a:endParaRPr lang="en-US" sz="4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763AF63-A468-4136-BB6C-B9BDA3BD60C8}"/>
              </a:ext>
            </a:extLst>
          </p:cNvPr>
          <p:cNvSpPr/>
          <p:nvPr/>
        </p:nvSpPr>
        <p:spPr>
          <a:xfrm>
            <a:off x="443267" y="5885077"/>
            <a:ext cx="380794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৩. হর একই থাকবে।   </a:t>
            </a:r>
            <a:endParaRPr lang="en-US" sz="4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F580ACC-C177-4EF0-92E0-AEF97B4FC530}"/>
              </a:ext>
            </a:extLst>
          </p:cNvPr>
          <p:cNvSpPr/>
          <p:nvPr/>
        </p:nvSpPr>
        <p:spPr>
          <a:xfrm>
            <a:off x="429062" y="301176"/>
            <a:ext cx="11333871" cy="64633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ৃত</a:t>
            </a:r>
            <a:r>
              <a:rPr lang="en-US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</a:t>
            </a:r>
            <a:r>
              <a:rPr lang="as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 err="1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ংশকে</a:t>
            </a:r>
            <a:r>
              <a:rPr lang="en-US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ভগ্নাংশ বা পূর্ণ সংখ্যায় প্রকাশ</a:t>
            </a:r>
            <a:r>
              <a:rPr lang="en-US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en-US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none" spc="0" dirty="0">
              <a:ln w="0"/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19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38216 0.22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15" y="1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7.40741E-7 L -0.26068 0.00139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1111E-6 L 0.01953 0.18472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11" grpId="0"/>
      <p:bldP spid="17" grpId="0"/>
      <p:bldP spid="19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8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15B9813-73C6-4790-8796-B09686C617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A46CE9-361E-4ED1-9652-059A37684FAA}"/>
              </a:ext>
            </a:extLst>
          </p:cNvPr>
          <p:cNvSpPr/>
          <p:nvPr/>
        </p:nvSpPr>
        <p:spPr>
          <a:xfrm>
            <a:off x="3657600" y="152400"/>
            <a:ext cx="4114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b="1" dirty="0">
                <a:ln w="1270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7200" b="1" dirty="0">
              <a:ln w="12700">
                <a:solidFill>
                  <a:schemeClr val="accent5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777CD3-1CDA-47C8-A0AC-7C35AD5E2D46}"/>
              </a:ext>
            </a:extLst>
          </p:cNvPr>
          <p:cNvSpPr/>
          <p:nvPr/>
        </p:nvSpPr>
        <p:spPr>
          <a:xfrm>
            <a:off x="5622413" y="1847671"/>
            <a:ext cx="6419911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 দল ও ঘ দলঃ </a:t>
            </a:r>
          </a:p>
          <a:p>
            <a:pPr algn="ctr"/>
            <a:r>
              <a:rPr lang="en-US" sz="36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ভগ্নাংশ বা পূর্ণ সংখ্যায় প্রকাশ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  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none" spc="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3C5776C-9300-4F7A-A866-18735B1DE7D2}"/>
                  </a:ext>
                </a:extLst>
              </p:cNvPr>
              <p:cNvSpPr/>
              <p:nvPr/>
            </p:nvSpPr>
            <p:spPr>
              <a:xfrm>
                <a:off x="5926497" y="3056020"/>
                <a:ext cx="2202804" cy="91198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3C5776C-9300-4F7A-A866-18735B1DE7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6497" y="3056020"/>
                <a:ext cx="2202804" cy="911981"/>
              </a:xfrm>
              <a:prstGeom prst="rect">
                <a:avLst/>
              </a:prstGeom>
              <a:blipFill>
                <a:blip r:embed="rId3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DC33462-69A7-4D9F-B2A8-B1FACA707DB1}"/>
                  </a:ext>
                </a:extLst>
              </p:cNvPr>
              <p:cNvSpPr/>
              <p:nvPr/>
            </p:nvSpPr>
            <p:spPr>
              <a:xfrm>
                <a:off x="8923607" y="3035234"/>
                <a:ext cx="2202804" cy="92326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(২)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DC33462-69A7-4D9F-B2A8-B1FACA707D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3607" y="3035234"/>
                <a:ext cx="2202804" cy="923266"/>
              </a:xfrm>
              <a:prstGeom prst="rect">
                <a:avLst/>
              </a:prstGeom>
              <a:blipFill>
                <a:blip r:embed="rId4"/>
                <a:stretch>
                  <a:fillRect b="-15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A61B809-E5EA-45A5-8EBC-ABE507D28BFC}"/>
                  </a:ext>
                </a:extLst>
              </p:cNvPr>
              <p:cNvSpPr/>
              <p:nvPr/>
            </p:nvSpPr>
            <p:spPr>
              <a:xfrm>
                <a:off x="6127459" y="4909700"/>
                <a:ext cx="2202804" cy="92147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(৩)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১৬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DA61B809-E5EA-45A5-8EBC-ABE507D28B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7459" y="4909700"/>
                <a:ext cx="2202804" cy="921471"/>
              </a:xfrm>
              <a:prstGeom prst="rect">
                <a:avLst/>
              </a:prstGeom>
              <a:blipFill>
                <a:blip r:embed="rId5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3E1C9A4-906A-4B15-9B5E-A4E72E4908DF}"/>
                  </a:ext>
                </a:extLst>
              </p:cNvPr>
              <p:cNvSpPr/>
              <p:nvPr/>
            </p:nvSpPr>
            <p:spPr>
              <a:xfrm>
                <a:off x="9054235" y="4909700"/>
                <a:ext cx="2202804" cy="92147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(৪)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২১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3E1C9A4-906A-4B15-9B5E-A4E72E490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235" y="4909700"/>
                <a:ext cx="2202804" cy="921471"/>
              </a:xfrm>
              <a:prstGeom prst="rect">
                <a:avLst/>
              </a:prstGeom>
              <a:blipFill>
                <a:blip r:embed="rId6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AFE1596-C08B-49C7-A7F7-5CEC9B556405}"/>
                  </a:ext>
                </a:extLst>
              </p:cNvPr>
              <p:cNvSpPr/>
              <p:nvPr/>
            </p:nvSpPr>
            <p:spPr>
              <a:xfrm>
                <a:off x="258451" y="3332353"/>
                <a:ext cx="2639494" cy="92147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1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AFE1596-C08B-49C7-A7F7-5CEC9B5564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451" y="3332353"/>
                <a:ext cx="2639494" cy="921471"/>
              </a:xfrm>
              <a:prstGeom prst="rect">
                <a:avLst/>
              </a:prstGeom>
              <a:blipFill>
                <a:blip r:embed="rId7"/>
                <a:stretch>
                  <a:fillRect b="-15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E8D992C-B4D6-4E2E-B9E4-8AA5EA09FE1E}"/>
                  </a:ext>
                </a:extLst>
              </p:cNvPr>
              <p:cNvSpPr/>
              <p:nvPr/>
            </p:nvSpPr>
            <p:spPr>
              <a:xfrm>
                <a:off x="2799450" y="3354314"/>
                <a:ext cx="2621887" cy="88447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(২)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৪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E8D992C-B4D6-4E2E-B9E4-8AA5EA09FE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9450" y="3354314"/>
                <a:ext cx="2621887" cy="884473"/>
              </a:xfrm>
              <a:prstGeom prst="rect">
                <a:avLst/>
              </a:prstGeom>
              <a:blipFill>
                <a:blip r:embed="rId8"/>
                <a:stretch>
                  <a:fillRect b="-158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BFC9E46-F56F-444A-9A0D-65455F035BA2}"/>
                  </a:ext>
                </a:extLst>
              </p:cNvPr>
              <p:cNvSpPr/>
              <p:nvPr/>
            </p:nvSpPr>
            <p:spPr>
              <a:xfrm>
                <a:off x="450758" y="5343640"/>
                <a:ext cx="2447188" cy="91377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(৩)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১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BFC9E46-F56F-444A-9A0D-65455F035B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58" y="5343640"/>
                <a:ext cx="2447188" cy="913776"/>
              </a:xfrm>
              <a:prstGeom prst="rect">
                <a:avLst/>
              </a:prstGeom>
              <a:blipFill>
                <a:blip r:embed="rId9"/>
                <a:stretch>
                  <a:fillRect b="-16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E3468437-8ACB-4209-94EA-05F0BEFD88B5}"/>
              </a:ext>
            </a:extLst>
          </p:cNvPr>
          <p:cNvSpPr/>
          <p:nvPr/>
        </p:nvSpPr>
        <p:spPr>
          <a:xfrm>
            <a:off x="-70003" y="2000071"/>
            <a:ext cx="5433848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3600" b="1" dirty="0">
                <a:ln w="0"/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দল ও গ দলঃ</a:t>
            </a:r>
          </a:p>
          <a:p>
            <a:pPr algn="ctr"/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অপ্রকৃত ভগ্নাংশে প্রকাশ </a:t>
            </a:r>
            <a:r>
              <a:rPr lang="as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    </a:t>
            </a:r>
            <a:r>
              <a:rPr lang="en-US" sz="36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cap="none" spc="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0654668-4150-40AE-AAB8-50E494E09C48}"/>
                  </a:ext>
                </a:extLst>
              </p:cNvPr>
              <p:cNvSpPr/>
              <p:nvPr/>
            </p:nvSpPr>
            <p:spPr>
              <a:xfrm>
                <a:off x="2796699" y="5318454"/>
                <a:ext cx="2447188" cy="92147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(৪)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0654668-4150-40AE-AAB8-50E494E09C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6699" y="5318454"/>
                <a:ext cx="2447188" cy="921471"/>
              </a:xfrm>
              <a:prstGeom prst="rect">
                <a:avLst/>
              </a:prstGeom>
              <a:blipFill>
                <a:blip r:embed="rId10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92CA9F0A-2AC0-465C-802E-F05D825FA2B3}"/>
              </a:ext>
            </a:extLst>
          </p:cNvPr>
          <p:cNvGrpSpPr/>
          <p:nvPr/>
        </p:nvGrpSpPr>
        <p:grpSpPr>
          <a:xfrm>
            <a:off x="5334000" y="1905000"/>
            <a:ext cx="457200" cy="4191000"/>
            <a:chOff x="5334000" y="1905000"/>
            <a:chExt cx="457200" cy="4191000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298A8651-61A2-4038-976A-C23CB49669B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4000" y="1905000"/>
              <a:ext cx="0" cy="4041348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49D4A49-52AC-4F22-920F-7732B2CF4520}"/>
                </a:ext>
              </a:extLst>
            </p:cNvPr>
            <p:cNvCxnSpPr>
              <a:cxnSpLocks/>
            </p:cNvCxnSpPr>
            <p:nvPr/>
          </p:nvCxnSpPr>
          <p:spPr>
            <a:xfrm>
              <a:off x="5791200" y="2054652"/>
              <a:ext cx="0" cy="4041348"/>
            </a:xfrm>
            <a:prstGeom prst="straightConnector1">
              <a:avLst/>
            </a:prstGeom>
            <a:ln w="5715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3E10A90F-8E18-463E-81C1-58FCFCB0A8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05" t="10082" r="288" b="7367"/>
            <a:stretch/>
          </p:blipFill>
          <p:spPr>
            <a:xfrm>
              <a:off x="5410200" y="2139752"/>
              <a:ext cx="335817" cy="3773771"/>
            </a:xfrm>
            <a:prstGeom prst="rect">
              <a:avLst/>
            </a:prstGeom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AF7C7D00-023E-4294-B97E-FF4BCDD51FA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2"/>
          <a:stretch/>
        </p:blipFill>
        <p:spPr>
          <a:xfrm>
            <a:off x="152399" y="179758"/>
            <a:ext cx="2644277" cy="176142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8AFB348-E246-42F7-8B80-1EE71D3E9C4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12"/>
          <a:stretch/>
        </p:blipFill>
        <p:spPr>
          <a:xfrm>
            <a:off x="9494067" y="189916"/>
            <a:ext cx="2435603" cy="156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3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70B36A63-3006-4825-A8B9-E4E16DC0CD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2D8BED3-4F09-4044-88EB-61A7D45225ED}"/>
              </a:ext>
            </a:extLst>
          </p:cNvPr>
          <p:cNvSpPr/>
          <p:nvPr/>
        </p:nvSpPr>
        <p:spPr>
          <a:xfrm>
            <a:off x="533400" y="159107"/>
            <a:ext cx="10896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তোমার </a:t>
            </a:r>
            <a:r>
              <a:rPr lang="en-US" sz="5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৩৯ ও ৪০ প</a:t>
            </a:r>
            <a:r>
              <a:rPr lang="bn-IN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54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এবং ৫মিনিট নিরবে পড়ঃ </a:t>
            </a:r>
            <a:endParaRPr lang="en-US" sz="5400" b="1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2655F3-976E-427D-9489-78B60CA07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70" y="2072539"/>
            <a:ext cx="3246483" cy="390623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EA30E72-BEE6-4589-BE82-68E70EA845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367" y="2072539"/>
            <a:ext cx="3221833" cy="390623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Screen Clipping">
            <a:extLst>
              <a:ext uri="{FF2B5EF4-FFF2-40B4-BE49-F238E27FC236}">
                <a16:creationId xmlns:a16="http://schemas.microsoft.com/office/drawing/2014/main" id="{32DAEF67-FDBC-42A0-AFD6-08162D8CCD3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4257" y="2057400"/>
            <a:ext cx="3293943" cy="39062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1570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CDAB2E-0A4D-4996-9246-489FD1EA1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82BBEA-11A3-465A-A3A7-3438153C89D2}"/>
              </a:ext>
            </a:extLst>
          </p:cNvPr>
          <p:cNvSpPr txBox="1"/>
          <p:nvPr/>
        </p:nvSpPr>
        <p:spPr>
          <a:xfrm>
            <a:off x="3108963" y="418117"/>
            <a:ext cx="61053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80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utonnyOMJ" pitchFamily="2" charset="0"/>
                <a:cs typeface="SutonnyOMJ" pitchFamily="2" charset="0"/>
              </a:rPr>
              <a:t>জোড়ায় কাজ </a:t>
            </a:r>
            <a:endParaRPr lang="en-US" sz="8000" b="1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C97093-62B0-4ED1-90E4-F44D0095C65E}"/>
              </a:ext>
            </a:extLst>
          </p:cNvPr>
          <p:cNvSpPr txBox="1"/>
          <p:nvPr/>
        </p:nvSpPr>
        <p:spPr>
          <a:xfrm>
            <a:off x="1589652" y="3250407"/>
            <a:ext cx="914400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প্রতি দুই জনে একটি জোড়া তৈরি কর এবং প্রত্যেক জোড়ায় দুইটি করে প্রকৃত, অপ্রকৃত ও মিশ্র ভগ্নাংশ তোমাদের খাতায় লেখ।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57BB01-FB77-4E1A-8218-81FA82B3D7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21354"/>
            <a:ext cx="3128991" cy="18766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3F46FA-72FD-42A7-9142-D6D38D0543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279666"/>
            <a:ext cx="2970205" cy="176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0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487B0D6-8BE9-41C0-891C-2AABD04EBB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83130C-48CF-4C7D-AFA5-D2BE4BF46493}"/>
              </a:ext>
            </a:extLst>
          </p:cNvPr>
          <p:cNvSpPr txBox="1"/>
          <p:nvPr/>
        </p:nvSpPr>
        <p:spPr>
          <a:xfrm>
            <a:off x="568275" y="1793007"/>
            <a:ext cx="61053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১। পূর্ণ সংখ্যাকে কী পড়া হয়?   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4B999B-8269-4590-B4A9-3860540445FF}"/>
                  </a:ext>
                </a:extLst>
              </p:cNvPr>
              <p:cNvSpPr txBox="1"/>
              <p:nvPr/>
            </p:nvSpPr>
            <p:spPr>
              <a:xfrm>
                <a:off x="8405738" y="1128716"/>
                <a:ext cx="3140759" cy="56280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4000" b="1" dirty="0">
                    <a:ln w="0"/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উত্তরঃ</a:t>
                </a:r>
              </a:p>
              <a:p>
                <a:r>
                  <a:rPr lang="bn-IN" sz="4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১। সমস্ত</a:t>
                </a:r>
              </a:p>
              <a:p>
                <a:r>
                  <a:rPr lang="bn-IN" sz="40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২। ৩</a:t>
                </a:r>
                <a:r>
                  <a:rPr lang="en-US" sz="4000" dirty="0">
                    <a:ln w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n w="0"/>
                            <a:latin typeface="Cambria Math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40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endParaRPr lang="bn-IN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bn-IN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৩। লবকে হর দ্বারা       ভাগ করতে হবে।</a:t>
                </a:r>
              </a:p>
              <a:p>
                <a:endParaRPr lang="bn-IN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৪।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0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১৮</m:t>
                        </m:r>
                      </m:num>
                      <m:den>
                        <m:r>
                          <a:rPr lang="bn-IN" sz="40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  <m:r>
                      <a:rPr lang="bn-IN" sz="4000" b="0" i="1" smtClean="0">
                        <a:ln w="0"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4B999B-8269-4590-B4A9-3860540445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5738" y="1128716"/>
                <a:ext cx="3140759" cy="5628079"/>
              </a:xfrm>
              <a:prstGeom prst="rect">
                <a:avLst/>
              </a:prstGeom>
              <a:blipFill>
                <a:blip r:embed="rId2"/>
                <a:stretch>
                  <a:fillRect l="-6990" t="-1842" r="-31068" b="-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BC639C2-192F-4417-B42C-C65D25DC95CE}"/>
                  </a:ext>
                </a:extLst>
              </p:cNvPr>
              <p:cNvSpPr/>
              <p:nvPr/>
            </p:nvSpPr>
            <p:spPr>
              <a:xfrm>
                <a:off x="486213" y="2621432"/>
                <a:ext cx="6183923" cy="101354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r>
                  <a:rPr lang="bn-IN" sz="4000" dirty="0">
                    <a:ln w="0"/>
                    <a:latin typeface="SutonnyOMJ" pitchFamily="2" charset="0"/>
                    <a:cs typeface="SutonnyOMJ" pitchFamily="2" charset="0"/>
                  </a:rPr>
                  <a:t>২।</a:t>
                </a:r>
                <a:r>
                  <a:rPr lang="en-US" sz="4000" dirty="0">
                    <a:ln w="0"/>
                    <a:latin typeface="SutonnyOMJ" pitchFamily="2" charset="0"/>
                    <a:cs typeface="SutonnyOMJ" pitchFamily="2" charset="0"/>
                  </a:rPr>
                  <a:t> </a:t>
                </a:r>
                <a:r>
                  <a:rPr lang="bn-IN" sz="4000" dirty="0">
                    <a:ln w="0"/>
                    <a:latin typeface="SutonnyOMJ" pitchFamily="2" charset="0"/>
                    <a:cs typeface="SutonnyOMJ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n w="0"/>
                            <a:latin typeface="Cambria Math"/>
                            <a:cs typeface="NikoshBAN" panose="02000000000000000000" pitchFamily="2" charset="0"/>
                          </a:rPr>
                          <m:t>১৩</m:t>
                        </m:r>
                      </m:num>
                      <m:den>
                        <m:r>
                          <a:rPr lang="bn-IN" sz="40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bn-IN" sz="4000" b="0" i="1" smtClean="0">
                        <a:ln w="0"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4000" b="0" cap="none" spc="0" dirty="0">
                    <a:ln w="0"/>
                    <a:solidFill>
                      <a:schemeClr val="tx1"/>
                    </a:solidFill>
                    <a:latin typeface="SutonnyOMJ" pitchFamily="2" charset="0"/>
                    <a:cs typeface="SutonnyOMJ" pitchFamily="2" charset="0"/>
                  </a:rPr>
                  <a:t>কে মিশ্র ভগ্নাংশে প্রকাশ কর ।   </a:t>
                </a:r>
                <a:endParaRPr lang="en-US" sz="4000" b="0" cap="none" spc="0" dirty="0">
                  <a:ln w="0"/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BC639C2-192F-4417-B42C-C65D25DC95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213" y="2621432"/>
                <a:ext cx="6183923" cy="1013547"/>
              </a:xfrm>
              <a:prstGeom prst="rect">
                <a:avLst/>
              </a:prstGeom>
              <a:blipFill>
                <a:blip r:embed="rId3"/>
                <a:stretch>
                  <a:fillRect l="-3550" r="-8481" b="-16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431E8417-7CE5-4717-8661-428DE98731A5}"/>
              </a:ext>
            </a:extLst>
          </p:cNvPr>
          <p:cNvSpPr txBox="1"/>
          <p:nvPr/>
        </p:nvSpPr>
        <p:spPr>
          <a:xfrm>
            <a:off x="500281" y="3962400"/>
            <a:ext cx="700747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4000" dirty="0">
                <a:ln w="0"/>
                <a:latin typeface="SutonnyOMJ" pitchFamily="2" charset="0"/>
                <a:cs typeface="SutonnyOMJ" pitchFamily="2" charset="0"/>
              </a:rPr>
              <a:t>৩। </a:t>
            </a:r>
            <a:r>
              <a:rPr lang="en-US" sz="4000" dirty="0">
                <a:ln w="0"/>
                <a:latin typeface="SutonnyOMJ" pitchFamily="2" charset="0"/>
                <a:cs typeface="SutonnyOMJ" pitchFamily="2" charset="0"/>
              </a:rPr>
              <a:t>অপ্রকৃত </a:t>
            </a:r>
            <a:r>
              <a:rPr lang="en-US" sz="4000" dirty="0" err="1">
                <a:ln w="0"/>
                <a:latin typeface="SutonnyOMJ" pitchFamily="2" charset="0"/>
                <a:cs typeface="SutonnyOMJ" pitchFamily="2" charset="0"/>
              </a:rPr>
              <a:t>ভগ্নাংশকে</a:t>
            </a:r>
            <a:r>
              <a:rPr lang="en-US" sz="4000" dirty="0">
                <a:ln w="0"/>
                <a:latin typeface="SutonnyOMJ" pitchFamily="2" charset="0"/>
                <a:cs typeface="SutonnyOMJ" pitchFamily="2" charset="0"/>
              </a:rPr>
              <a:t> মিশ্র </a:t>
            </a:r>
            <a:r>
              <a:rPr lang="en-US" sz="4000" dirty="0" err="1">
                <a:ln w="0"/>
                <a:latin typeface="SutonnyOMJ" pitchFamily="2" charset="0"/>
                <a:cs typeface="SutonnyOMJ" pitchFamily="2" charset="0"/>
              </a:rPr>
              <a:t>ভগ্নাংশে</a:t>
            </a:r>
            <a:r>
              <a:rPr lang="en-US" sz="4000" dirty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en-US" sz="4000" dirty="0" err="1">
                <a:ln w="0"/>
                <a:latin typeface="SutonnyOMJ" pitchFamily="2" charset="0"/>
                <a:cs typeface="SutonnyOMJ" pitchFamily="2" charset="0"/>
              </a:rPr>
              <a:t>প্রকাশ</a:t>
            </a:r>
            <a:r>
              <a:rPr lang="en-US" sz="4000" dirty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bn-IN" sz="4000" dirty="0">
                <a:ln w="0"/>
                <a:latin typeface="SutonnyOMJ" pitchFamily="2" charset="0"/>
                <a:cs typeface="SutonnyOMJ" pitchFamily="2" charset="0"/>
              </a:rPr>
              <a:t>  	করতে প্রথমে কী করতে হবে? 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D08545B-E338-43F8-A92E-B8C225E1B524}"/>
                  </a:ext>
                </a:extLst>
              </p:cNvPr>
              <p:cNvSpPr/>
              <p:nvPr/>
            </p:nvSpPr>
            <p:spPr>
              <a:xfrm>
                <a:off x="-276115" y="5420807"/>
                <a:ext cx="8195640" cy="9725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4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৪। </a:t>
                </a:r>
                <a:r>
                  <a:rPr lang="en-US" sz="4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৩</a:t>
                </a:r>
                <a:r>
                  <a:rPr lang="bn-IN" sz="4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40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bn-IN" sz="40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  <m:r>
                      <a:rPr lang="bn-IN" sz="4000" b="0" i="1" smtClean="0">
                        <a:ln w="0"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bn-IN" sz="4000" b="0" cap="none" spc="0" dirty="0">
                    <a:ln w="0"/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কে অপ্রকৃত ভগ্নাংশে প্রকাশ কর। </a:t>
                </a:r>
                <a:endParaRPr lang="en-US" sz="40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D08545B-E338-43F8-A92E-B8C225E1B5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6115" y="5420807"/>
                <a:ext cx="8195640" cy="972510"/>
              </a:xfrm>
              <a:prstGeom prst="rect">
                <a:avLst/>
              </a:prstGeom>
              <a:blipFill>
                <a:blip r:embed="rId4"/>
                <a:stretch>
                  <a:fillRect b="-1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D47F73D6-8880-4C5E-B5CC-0C1F98EF047D}"/>
              </a:ext>
            </a:extLst>
          </p:cNvPr>
          <p:cNvSpPr txBox="1"/>
          <p:nvPr/>
        </p:nvSpPr>
        <p:spPr>
          <a:xfrm>
            <a:off x="2772505" y="-11648"/>
            <a:ext cx="624605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9600" b="1" dirty="0">
                <a:ln w="12700">
                  <a:solidFill>
                    <a:schemeClr val="accent5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9600" b="1" dirty="0">
              <a:ln w="12700">
                <a:solidFill>
                  <a:schemeClr val="accent5"/>
                </a:solidFill>
                <a:prstDash val="solid"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950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5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29A78D4-F5E1-4729-B956-68DC77C8A0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80432FF-01FE-47C9-875D-ED76008F4F09}"/>
              </a:ext>
            </a:extLst>
          </p:cNvPr>
          <p:cNvSpPr/>
          <p:nvPr/>
        </p:nvSpPr>
        <p:spPr>
          <a:xfrm>
            <a:off x="3733800" y="457200"/>
            <a:ext cx="43434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8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8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8F769-D61F-4801-948C-BFFFE5CDC13B}"/>
              </a:ext>
            </a:extLst>
          </p:cNvPr>
          <p:cNvSpPr txBox="1"/>
          <p:nvPr/>
        </p:nvSpPr>
        <p:spPr>
          <a:xfrm>
            <a:off x="647700" y="2234091"/>
            <a:ext cx="1135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পাঠ্যবইয়ের ৪৪ পৃষ্টার ১ ও ২ নং সমস্যার সমাধান করে আনবে।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112E69-133A-4BBB-BE9E-BA14EEA955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526109"/>
            <a:ext cx="5410200" cy="25087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26F60C-FD03-4390-89F4-171E532381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526110"/>
            <a:ext cx="4838700" cy="257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82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3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797757D-1F3C-478B-91D6-1713692290A9}"/>
              </a:ext>
            </a:extLst>
          </p:cNvPr>
          <p:cNvSpPr/>
          <p:nvPr/>
        </p:nvSpPr>
        <p:spPr>
          <a:xfrm>
            <a:off x="39974" y="-32479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87AFA2-C39E-433F-9026-C1A01758D3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524" y="247966"/>
            <a:ext cx="8321675" cy="50098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6F4803-5FB3-4715-A395-CB9F0224A90B}"/>
              </a:ext>
            </a:extLst>
          </p:cNvPr>
          <p:cNvSpPr txBox="1"/>
          <p:nvPr/>
        </p:nvSpPr>
        <p:spPr>
          <a:xfrm>
            <a:off x="1671924" y="4920521"/>
            <a:ext cx="85725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b="1" spc="50" dirty="0">
                <a:ln w="9525" cmpd="sng">
                  <a:solidFill>
                    <a:schemeClr val="accent1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সকলকে</a:t>
            </a:r>
            <a:endParaRPr lang="en-US" sz="11500" b="1" spc="50" dirty="0">
              <a:ln w="9525" cmpd="sng">
                <a:solidFill>
                  <a:schemeClr val="accent1"/>
                </a:solidFill>
                <a:prstDash val="solid"/>
              </a:ln>
              <a:blipFill dpi="0"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AutoShape 2">
            <a:extLst>
              <a:ext uri="{FF2B5EF4-FFF2-40B4-BE49-F238E27FC236}">
                <a16:creationId xmlns:a16="http://schemas.microsoft.com/office/drawing/2014/main" id="{3475380A-35EA-4DC6-A831-A159651D13D7}"/>
              </a:ext>
            </a:extLst>
          </p:cNvPr>
          <p:cNvSpPr>
            <a:spLocks noChangeAspect="1" noChangeArrowheads="1"/>
          </p:cNvSpPr>
          <p:nvPr/>
        </p:nvSpPr>
        <p:spPr bwMode="auto">
          <a:xfrm flipV="1">
            <a:off x="6059774" y="3187287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9C35A1E9-16E2-4D19-B494-1925410125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3574" y="288248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6D0DC5-8437-42DE-9025-AEEBB5865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74" y="196121"/>
            <a:ext cx="1726175" cy="50616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43D367-B233-4042-8F2B-42CC697102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199" y="183159"/>
            <a:ext cx="1726175" cy="507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9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875E-6 -7.40741E-7 L -0.01041 -0.74005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37014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5" grpId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1D691AF-A416-4217-86F0-5088255702D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AEFA55-9578-47D2-A695-A948D0BB8B48}"/>
              </a:ext>
            </a:extLst>
          </p:cNvPr>
          <p:cNvSpPr/>
          <p:nvPr/>
        </p:nvSpPr>
        <p:spPr>
          <a:xfrm>
            <a:off x="3814559" y="507952"/>
            <a:ext cx="4305300" cy="1828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15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E0AC7-E9AD-4ECD-A71B-0C0A1CF8A4CC}"/>
              </a:ext>
            </a:extLst>
          </p:cNvPr>
          <p:cNvSpPr/>
          <p:nvPr/>
        </p:nvSpPr>
        <p:spPr>
          <a:xfrm>
            <a:off x="251145" y="3598428"/>
            <a:ext cx="5052559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উজ্বল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মাজুমদার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pic>
        <p:nvPicPr>
          <p:cNvPr id="5" name="Picture 4" descr="Uzzol.jpg">
            <a:extLst>
              <a:ext uri="{FF2B5EF4-FFF2-40B4-BE49-F238E27FC236}">
                <a16:creationId xmlns:a16="http://schemas.microsoft.com/office/drawing/2014/main" id="{0CF792D1-5023-4600-94FE-657483F54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tretch>
            <a:fillRect/>
          </a:stretch>
        </p:blipFill>
        <p:spPr>
          <a:xfrm>
            <a:off x="759201" y="320306"/>
            <a:ext cx="2880496" cy="28144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2BE410-3927-4CCC-9AA0-C6E9F465825D}"/>
              </a:ext>
            </a:extLst>
          </p:cNvPr>
          <p:cNvSpPr/>
          <p:nvPr/>
        </p:nvSpPr>
        <p:spPr>
          <a:xfrm>
            <a:off x="6629400" y="3367595"/>
            <a:ext cx="53677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পঞ্চম</a:t>
            </a:r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   </a:t>
            </a:r>
            <a:endParaRPr lang="en-US" sz="40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ঃ 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প্রাথমিক </a:t>
            </a:r>
            <a:r>
              <a:rPr lang="en-US" sz="4000" b="1" dirty="0" err="1">
                <a:ln w="0"/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    </a:t>
            </a:r>
            <a:endParaRPr lang="en-US" sz="40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ঃ 6    </a:t>
            </a:r>
            <a:endParaRPr lang="bn-IN" sz="32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পাঠের শিরোনাম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ঃ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ভগ্নাংশ</a:t>
            </a:r>
            <a:r>
              <a:rPr lang="bn-BD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0"/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4৫</a:t>
            </a:r>
            <a:r>
              <a:rPr lang="bn-IN" sz="4000" b="1" dirty="0">
                <a:ln w="0"/>
                <a:latin typeface="NikoshBAN" pitchFamily="2" charset="0"/>
                <a:cs typeface="NikoshBAN" pitchFamily="2" charset="0"/>
              </a:rPr>
              <a:t> মিনিট।</a:t>
            </a:r>
            <a:r>
              <a:rPr lang="en-US" sz="4000" b="1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Screen Clipping">
            <a:extLst>
              <a:ext uri="{FF2B5EF4-FFF2-40B4-BE49-F238E27FC236}">
                <a16:creationId xmlns:a16="http://schemas.microsoft.com/office/drawing/2014/main" id="{69B1CA1D-8DA5-47F5-87F1-299DC08C27F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44318" y="440228"/>
            <a:ext cx="2373256" cy="2814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8D7EB72-7A93-463E-BF27-E9AF0BDFF00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97" r="25627" b="18889"/>
          <a:stretch/>
        </p:blipFill>
        <p:spPr>
          <a:xfrm>
            <a:off x="5638800" y="2183743"/>
            <a:ext cx="124949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95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E1E43B2-3059-455C-B0D9-87E5F5A78BE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C5C9F8-0D90-440C-AB0C-32C3CDC69F35}"/>
              </a:ext>
            </a:extLst>
          </p:cNvPr>
          <p:cNvSpPr/>
          <p:nvPr/>
        </p:nvSpPr>
        <p:spPr>
          <a:xfrm>
            <a:off x="2971800" y="580352"/>
            <a:ext cx="5867400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 err="1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1500" dirty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BEA30C-FD8C-4DBE-B9B3-BC7A13BBC7B8}"/>
              </a:ext>
            </a:extLst>
          </p:cNvPr>
          <p:cNvSpPr/>
          <p:nvPr/>
        </p:nvSpPr>
        <p:spPr>
          <a:xfrm>
            <a:off x="0" y="2926140"/>
            <a:ext cx="110385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</a:t>
            </a:r>
            <a:r>
              <a:rPr lang="as-IN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b="0" cap="none" spc="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ৃত,অপ্রক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িশ্র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48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68F259-7F5A-4F08-ADF2-DAF2E577842F}"/>
              </a:ext>
            </a:extLst>
          </p:cNvPr>
          <p:cNvSpPr/>
          <p:nvPr/>
        </p:nvSpPr>
        <p:spPr>
          <a:xfrm>
            <a:off x="152400" y="4495800"/>
            <a:ext cx="1103859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0" cap="none" spc="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ংশকে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ংশে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িশ্র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ৃত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ভগ্নাং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768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4517E922-AC0A-4A2B-8159-CFCB14061E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4D3E61-C245-45DD-889E-32BCDC2A7D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635"/>
          <a:stretch/>
        </p:blipFill>
        <p:spPr>
          <a:xfrm>
            <a:off x="818756" y="861954"/>
            <a:ext cx="1391044" cy="285898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1C21D25-C73F-4A59-9EE5-356523653731}"/>
              </a:ext>
            </a:extLst>
          </p:cNvPr>
          <p:cNvGrpSpPr/>
          <p:nvPr/>
        </p:nvGrpSpPr>
        <p:grpSpPr>
          <a:xfrm>
            <a:off x="2186354" y="900402"/>
            <a:ext cx="1447800" cy="2835775"/>
            <a:chOff x="2088122" y="648772"/>
            <a:chExt cx="1447800" cy="27600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321965C-7404-4FC3-8E87-3762E6367C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635" b="49359"/>
            <a:stretch/>
          </p:blipFill>
          <p:spPr>
            <a:xfrm rot="5400000">
              <a:off x="2116500" y="620394"/>
              <a:ext cx="1391044" cy="14478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E90B9EC-904A-4119-BDF9-998F8102D9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635" b="49359"/>
            <a:stretch/>
          </p:blipFill>
          <p:spPr>
            <a:xfrm rot="10800000">
              <a:off x="2091882" y="1960997"/>
              <a:ext cx="1391044" cy="14478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C66370A-AC01-4040-83E7-FEC9AB225A43}"/>
              </a:ext>
            </a:extLst>
          </p:cNvPr>
          <p:cNvGrpSpPr/>
          <p:nvPr/>
        </p:nvGrpSpPr>
        <p:grpSpPr>
          <a:xfrm>
            <a:off x="722971" y="3770416"/>
            <a:ext cx="2838844" cy="2858984"/>
            <a:chOff x="722971" y="3492516"/>
            <a:chExt cx="2838844" cy="285898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128A9E3-C2A0-4E40-854C-D08D2682D6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635"/>
            <a:stretch/>
          </p:blipFill>
          <p:spPr>
            <a:xfrm>
              <a:off x="722971" y="3492516"/>
              <a:ext cx="1391044" cy="285898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6F1433D-26B8-42C7-9E0D-097E1BED7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635" b="49359"/>
            <a:stretch/>
          </p:blipFill>
          <p:spPr>
            <a:xfrm rot="5400000">
              <a:off x="2142393" y="3479378"/>
              <a:ext cx="1391044" cy="1447800"/>
            </a:xfrm>
            <a:prstGeom prst="rect">
              <a:avLst/>
            </a:prstGeom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6282F255-E650-4478-AA37-F6A4617987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635" b="49359"/>
          <a:stretch/>
        </p:blipFill>
        <p:spPr>
          <a:xfrm rot="10800000">
            <a:off x="2114014" y="5168494"/>
            <a:ext cx="1414389" cy="144780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39315A1-9F4C-4A51-9BAF-392FC6A3A53F}"/>
              </a:ext>
            </a:extLst>
          </p:cNvPr>
          <p:cNvGrpSpPr/>
          <p:nvPr/>
        </p:nvGrpSpPr>
        <p:grpSpPr>
          <a:xfrm>
            <a:off x="10439400" y="1691281"/>
            <a:ext cx="533400" cy="1200329"/>
            <a:chOff x="7379677" y="438130"/>
            <a:chExt cx="533400" cy="12003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6311159-5479-435C-9B14-433214EA9641}"/>
                </a:ext>
              </a:extLst>
            </p:cNvPr>
            <p:cNvSpPr txBox="1"/>
            <p:nvPr/>
          </p:nvSpPr>
          <p:spPr>
            <a:xfrm>
              <a:off x="7379677" y="438130"/>
              <a:ext cx="533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B203AAF-C08A-46E1-BB49-B971214C962F}"/>
                </a:ext>
              </a:extLst>
            </p:cNvPr>
            <p:cNvCxnSpPr>
              <a:stCxn id="19" idx="1"/>
              <a:endCxn id="19" idx="3"/>
            </p:cNvCxnSpPr>
            <p:nvPr/>
          </p:nvCxnSpPr>
          <p:spPr>
            <a:xfrm>
              <a:off x="7379677" y="1038295"/>
              <a:ext cx="533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4EE1A2A-AAC5-45B8-94C5-6DC1CB23CDFB}"/>
              </a:ext>
            </a:extLst>
          </p:cNvPr>
          <p:cNvGrpSpPr/>
          <p:nvPr/>
        </p:nvGrpSpPr>
        <p:grpSpPr>
          <a:xfrm>
            <a:off x="10439400" y="5166719"/>
            <a:ext cx="533400" cy="1200329"/>
            <a:chOff x="7379677" y="438130"/>
            <a:chExt cx="533400" cy="12003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BF2540A-C95D-4642-A4DA-6FE8D4F697A7}"/>
                </a:ext>
              </a:extLst>
            </p:cNvPr>
            <p:cNvSpPr txBox="1"/>
            <p:nvPr/>
          </p:nvSpPr>
          <p:spPr>
            <a:xfrm>
              <a:off x="7379677" y="438130"/>
              <a:ext cx="533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2306275-80EF-429C-91FE-4031767F743A}"/>
                </a:ext>
              </a:extLst>
            </p:cNvPr>
            <p:cNvCxnSpPr>
              <a:stCxn id="25" idx="1"/>
              <a:endCxn id="25" idx="3"/>
            </p:cNvCxnSpPr>
            <p:nvPr/>
          </p:nvCxnSpPr>
          <p:spPr>
            <a:xfrm>
              <a:off x="7379677" y="1038295"/>
              <a:ext cx="533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53D2188-5727-4D1D-A3C3-3FAAA33F7A0C}"/>
              </a:ext>
            </a:extLst>
          </p:cNvPr>
          <p:cNvGrpSpPr/>
          <p:nvPr/>
        </p:nvGrpSpPr>
        <p:grpSpPr>
          <a:xfrm>
            <a:off x="1090711" y="4599743"/>
            <a:ext cx="533400" cy="1200329"/>
            <a:chOff x="7379677" y="438130"/>
            <a:chExt cx="533400" cy="12003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94F74EB-2360-4BAD-AA03-080CA945B37A}"/>
                </a:ext>
              </a:extLst>
            </p:cNvPr>
            <p:cNvSpPr txBox="1"/>
            <p:nvPr/>
          </p:nvSpPr>
          <p:spPr>
            <a:xfrm>
              <a:off x="7379677" y="438130"/>
              <a:ext cx="533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FB69526-548B-4CD4-9CF4-BACEA9E32653}"/>
                </a:ext>
              </a:extLst>
            </p:cNvPr>
            <p:cNvCxnSpPr>
              <a:stCxn id="28" idx="1"/>
              <a:endCxn id="28" idx="3"/>
            </p:cNvCxnSpPr>
            <p:nvPr/>
          </p:nvCxnSpPr>
          <p:spPr>
            <a:xfrm>
              <a:off x="7379677" y="1038295"/>
              <a:ext cx="533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5F827602-C314-449A-869A-D600214282A8}"/>
              </a:ext>
            </a:extLst>
          </p:cNvPr>
          <p:cNvSpPr/>
          <p:nvPr/>
        </p:nvSpPr>
        <p:spPr>
          <a:xfrm>
            <a:off x="2634866" y="105677"/>
            <a:ext cx="69222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ছবি দু’টি লক্ষ্য করঃ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91B9375-6667-4C74-984F-885C276F6DE4}"/>
              </a:ext>
            </a:extLst>
          </p:cNvPr>
          <p:cNvGrpSpPr/>
          <p:nvPr/>
        </p:nvGrpSpPr>
        <p:grpSpPr>
          <a:xfrm>
            <a:off x="1330448" y="1447800"/>
            <a:ext cx="533400" cy="1200329"/>
            <a:chOff x="7379677" y="438130"/>
            <a:chExt cx="533400" cy="120032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BE5123A-932D-44BD-B8DA-39E4722073AB}"/>
                </a:ext>
              </a:extLst>
            </p:cNvPr>
            <p:cNvSpPr txBox="1"/>
            <p:nvPr/>
          </p:nvSpPr>
          <p:spPr>
            <a:xfrm>
              <a:off x="7379677" y="438130"/>
              <a:ext cx="5334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AECFD999-DF70-40AD-A091-0A434E307FCA}"/>
                </a:ext>
              </a:extLst>
            </p:cNvPr>
            <p:cNvCxnSpPr>
              <a:stCxn id="30" idx="1"/>
              <a:endCxn id="30" idx="3"/>
            </p:cNvCxnSpPr>
            <p:nvPr/>
          </p:nvCxnSpPr>
          <p:spPr>
            <a:xfrm>
              <a:off x="7379677" y="1038295"/>
              <a:ext cx="533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7000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96296E-6 L 0.54518 -0.0120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53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55247 -0.013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17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1FB3F23-7584-4D54-A89D-F03F22087AB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8DDDFD-BB7D-4BCB-95DB-7D4693956FED}"/>
              </a:ext>
            </a:extLst>
          </p:cNvPr>
          <p:cNvSpPr/>
          <p:nvPr/>
        </p:nvSpPr>
        <p:spPr>
          <a:xfrm>
            <a:off x="3581400" y="130868"/>
            <a:ext cx="45788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আরো লক্ষ্য করি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D025E9-529F-4DAA-87A0-05C0F929C2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37" y="1552184"/>
            <a:ext cx="2757935" cy="26165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51EDD1-B8AE-4AC2-8672-8E4A090311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26" y="1430087"/>
            <a:ext cx="2876156" cy="2669968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E87DD7-CD8E-4359-8AA3-B963486D5D8B}"/>
              </a:ext>
            </a:extLst>
          </p:cNvPr>
          <p:cNvCxnSpPr>
            <a:cxnSpLocks/>
            <a:stCxn id="4" idx="0"/>
          </p:cNvCxnSpPr>
          <p:nvPr/>
        </p:nvCxnSpPr>
        <p:spPr>
          <a:xfrm>
            <a:off x="2703505" y="1552184"/>
            <a:ext cx="0" cy="2616591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AAC2D6-9068-4090-BEF5-B87E259DB014}"/>
              </a:ext>
            </a:extLst>
          </p:cNvPr>
          <p:cNvCxnSpPr>
            <a:cxnSpLocks/>
            <a:stCxn id="4" idx="1"/>
            <a:endCxn id="4" idx="3"/>
          </p:cNvCxnSpPr>
          <p:nvPr/>
        </p:nvCxnSpPr>
        <p:spPr>
          <a:xfrm>
            <a:off x="1324537" y="2860480"/>
            <a:ext cx="2757935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F933FA9-6812-4205-ACB7-4F0C236E9F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726" y="1449511"/>
            <a:ext cx="2820620" cy="2636432"/>
          </a:xfrm>
          <a:prstGeom prst="pie">
            <a:avLst>
              <a:gd name="adj1" fmla="val 152798"/>
              <a:gd name="adj2" fmla="val 16200000"/>
            </a:avLst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88CC6796-49E9-4EFA-A8F4-5521296A82AE}"/>
              </a:ext>
            </a:extLst>
          </p:cNvPr>
          <p:cNvGrpSpPr/>
          <p:nvPr/>
        </p:nvGrpSpPr>
        <p:grpSpPr>
          <a:xfrm>
            <a:off x="2028238" y="4200332"/>
            <a:ext cx="868757" cy="1613742"/>
            <a:chOff x="5337440" y="1375387"/>
            <a:chExt cx="868757" cy="1613742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487F8D3-E984-4828-9191-8CB0424A7911}"/>
                </a:ext>
              </a:extLst>
            </p:cNvPr>
            <p:cNvSpPr/>
            <p:nvPr/>
          </p:nvSpPr>
          <p:spPr>
            <a:xfrm>
              <a:off x="5447637" y="1375387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as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94CF79-F4F6-4B6A-B0DC-89F5871FD0B1}"/>
                </a:ext>
              </a:extLst>
            </p:cNvPr>
            <p:cNvSpPr/>
            <p:nvPr/>
          </p:nvSpPr>
          <p:spPr>
            <a:xfrm>
              <a:off x="5447637" y="2065799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FE44F07-E230-450A-9A22-B1E165CA9F2A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2DD0B49-C8A6-4AA8-8417-D445E51D3D09}"/>
              </a:ext>
            </a:extLst>
          </p:cNvPr>
          <p:cNvGrpSpPr/>
          <p:nvPr/>
        </p:nvGrpSpPr>
        <p:grpSpPr>
          <a:xfrm>
            <a:off x="6631780" y="4085988"/>
            <a:ext cx="868757" cy="1613742"/>
            <a:chOff x="5337440" y="1375387"/>
            <a:chExt cx="868757" cy="161374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00966F1-6F0B-4DC6-82A8-F6255FC7C0DC}"/>
                </a:ext>
              </a:extLst>
            </p:cNvPr>
            <p:cNvSpPr/>
            <p:nvPr/>
          </p:nvSpPr>
          <p:spPr>
            <a:xfrm>
              <a:off x="5447637" y="1375387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  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0A2A3AE-8511-419A-B6D4-3471B48A02CD}"/>
                </a:ext>
              </a:extLst>
            </p:cNvPr>
            <p:cNvSpPr/>
            <p:nvPr/>
          </p:nvSpPr>
          <p:spPr>
            <a:xfrm>
              <a:off x="5447637" y="2065799"/>
              <a:ext cx="6483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C588A8-A2EE-4DD6-BF23-20B278001842}"/>
                </a:ext>
              </a:extLst>
            </p:cNvPr>
            <p:cNvCxnSpPr/>
            <p:nvPr/>
          </p:nvCxnSpPr>
          <p:spPr>
            <a:xfrm>
              <a:off x="5337440" y="2172438"/>
              <a:ext cx="86875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BFA4636-D6F5-46E4-A376-2FA141E621F3}"/>
              </a:ext>
            </a:extLst>
          </p:cNvPr>
          <p:cNvCxnSpPr>
            <a:cxnSpLocks/>
            <a:stCxn id="8" idx="2"/>
            <a:endCxn id="8" idx="0"/>
          </p:cNvCxnSpPr>
          <p:nvPr/>
        </p:nvCxnSpPr>
        <p:spPr>
          <a:xfrm>
            <a:off x="5746726" y="2767727"/>
            <a:ext cx="282062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6969E9B-B6A5-4D4A-9F0C-CAE49BA77101}"/>
              </a:ext>
            </a:extLst>
          </p:cNvPr>
          <p:cNvCxnSpPr>
            <a:cxnSpLocks/>
            <a:stCxn id="8" idx="1"/>
            <a:endCxn id="8" idx="3"/>
          </p:cNvCxnSpPr>
          <p:nvPr/>
        </p:nvCxnSpPr>
        <p:spPr>
          <a:xfrm flipV="1">
            <a:off x="7157036" y="1449511"/>
            <a:ext cx="0" cy="2636432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D61A7EA-4319-4B02-BC7F-F5E65AB9B0C3}"/>
              </a:ext>
            </a:extLst>
          </p:cNvPr>
          <p:cNvSpPr/>
          <p:nvPr/>
        </p:nvSpPr>
        <p:spPr>
          <a:xfrm>
            <a:off x="4612467" y="4474913"/>
            <a:ext cx="6483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 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80B712-59D7-4ABF-9E50-9630E82FA093}"/>
              </a:ext>
            </a:extLst>
          </p:cNvPr>
          <p:cNvSpPr/>
          <p:nvPr/>
        </p:nvSpPr>
        <p:spPr>
          <a:xfrm>
            <a:off x="4648400" y="5059560"/>
            <a:ext cx="6483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7B7B6F6-A3B9-4F4B-B28D-92543190473E}"/>
              </a:ext>
            </a:extLst>
          </p:cNvPr>
          <p:cNvCxnSpPr/>
          <p:nvPr/>
        </p:nvCxnSpPr>
        <p:spPr>
          <a:xfrm>
            <a:off x="4551633" y="5238065"/>
            <a:ext cx="8687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0C85FC5-22A8-4FF4-A829-9C3BF1F2C594}"/>
              </a:ext>
            </a:extLst>
          </p:cNvPr>
          <p:cNvGrpSpPr/>
          <p:nvPr/>
        </p:nvGrpSpPr>
        <p:grpSpPr>
          <a:xfrm>
            <a:off x="1338755" y="1520627"/>
            <a:ext cx="1378966" cy="2616591"/>
            <a:chOff x="7110756" y="3297620"/>
            <a:chExt cx="1557490" cy="2728754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D91346B-B825-4F4B-9F9A-4804ED7A91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013"/>
            <a:stretch/>
          </p:blipFill>
          <p:spPr>
            <a:xfrm>
              <a:off x="7110756" y="3297620"/>
              <a:ext cx="1523981" cy="2728754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C58590C-791E-4A07-8256-3E25C909BF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44265" y="4677004"/>
              <a:ext cx="1523981" cy="42466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79064B2-DD04-44E3-93A1-1FB8BC917EF5}"/>
                </a:ext>
              </a:extLst>
            </p:cNvPr>
            <p:cNvCxnSpPr>
              <a:cxnSpLocks/>
            </p:cNvCxnSpPr>
            <p:nvPr/>
          </p:nvCxnSpPr>
          <p:spPr>
            <a:xfrm>
              <a:off x="8615849" y="3297620"/>
              <a:ext cx="36340" cy="2649257"/>
            </a:xfrm>
            <a:prstGeom prst="line">
              <a:avLst/>
            </a:prstGeom>
            <a:ln w="381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3CB4EE97-782B-4ACA-8509-44D65F048ED5}"/>
              </a:ext>
            </a:extLst>
          </p:cNvPr>
          <p:cNvSpPr/>
          <p:nvPr/>
        </p:nvSpPr>
        <p:spPr>
          <a:xfrm>
            <a:off x="4298656" y="4533377"/>
            <a:ext cx="1304144" cy="151822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9A8EFB5-2471-4027-B4A5-2844CA2CC97F}"/>
              </a:ext>
            </a:extLst>
          </p:cNvPr>
          <p:cNvSpPr/>
          <p:nvPr/>
        </p:nvSpPr>
        <p:spPr>
          <a:xfrm>
            <a:off x="7127552" y="5301204"/>
            <a:ext cx="45789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ভগ্নাংশটি লক্ষ্য কর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Arrow: Curved Right 27">
            <a:extLst>
              <a:ext uri="{FF2B5EF4-FFF2-40B4-BE49-F238E27FC236}">
                <a16:creationId xmlns:a16="http://schemas.microsoft.com/office/drawing/2014/main" id="{F1990AF3-6971-4579-AC9E-B8D7A96638AF}"/>
              </a:ext>
            </a:extLst>
          </p:cNvPr>
          <p:cNvSpPr/>
          <p:nvPr/>
        </p:nvSpPr>
        <p:spPr>
          <a:xfrm rot="16838758">
            <a:off x="3006595" y="5036213"/>
            <a:ext cx="733142" cy="1990695"/>
          </a:xfrm>
          <a:prstGeom prst="curvedRightArrow">
            <a:avLst>
              <a:gd name="adj1" fmla="val 10334"/>
              <a:gd name="adj2" fmla="val 36883"/>
              <a:gd name="adj3" fmla="val 25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Arrow: Curved Left 28">
            <a:extLst>
              <a:ext uri="{FF2B5EF4-FFF2-40B4-BE49-F238E27FC236}">
                <a16:creationId xmlns:a16="http://schemas.microsoft.com/office/drawing/2014/main" id="{58313F79-EC8A-4273-8EB9-52E5D3F2A240}"/>
              </a:ext>
            </a:extLst>
          </p:cNvPr>
          <p:cNvSpPr/>
          <p:nvPr/>
        </p:nvSpPr>
        <p:spPr>
          <a:xfrm rot="4182965">
            <a:off x="5897114" y="5137631"/>
            <a:ext cx="786555" cy="1827936"/>
          </a:xfrm>
          <a:prstGeom prst="curvedLeftArrow">
            <a:avLst>
              <a:gd name="adj1" fmla="val 10441"/>
              <a:gd name="adj2" fmla="val 26558"/>
              <a:gd name="adj3" fmla="val 30939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4FC404-A407-4F38-8480-C4DEF39009A7}"/>
              </a:ext>
            </a:extLst>
          </p:cNvPr>
          <p:cNvSpPr/>
          <p:nvPr/>
        </p:nvSpPr>
        <p:spPr>
          <a:xfrm>
            <a:off x="6755861" y="4108189"/>
            <a:ext cx="6483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 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1E89597-E5DC-4268-B166-6F9223858313}"/>
              </a:ext>
            </a:extLst>
          </p:cNvPr>
          <p:cNvSpPr/>
          <p:nvPr/>
        </p:nvSpPr>
        <p:spPr>
          <a:xfrm>
            <a:off x="2155432" y="4190538"/>
            <a:ext cx="6483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60410A-46B9-4B04-A6A2-10AF6ED7DDB2}"/>
              </a:ext>
            </a:extLst>
          </p:cNvPr>
          <p:cNvSpPr txBox="1"/>
          <p:nvPr/>
        </p:nvSpPr>
        <p:spPr>
          <a:xfrm>
            <a:off x="4406121" y="2069435"/>
            <a:ext cx="79864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939446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7.40741E-7 L 0.20481 0.04653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34" y="2315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17747 0.054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80" y="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"/>
                            </p:stCondLst>
                            <p:childTnLst>
                              <p:par>
                                <p:cTn id="9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6" grpId="0" animBg="1"/>
      <p:bldP spid="27" grpId="0"/>
      <p:bldP spid="28" grpId="0" animBg="1"/>
      <p:bldP spid="28" grpId="1" animBg="1"/>
      <p:bldP spid="29" grpId="0" animBg="1"/>
      <p:bldP spid="29" grpId="1" animBg="1"/>
      <p:bldP spid="30" grpId="0"/>
      <p:bldP spid="30" grpId="1"/>
      <p:bldP spid="30" grpId="2"/>
      <p:bldP spid="31" grpId="0"/>
      <p:bldP spid="31" grpId="1"/>
      <p:bldP spid="31" grpId="2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5A6DE2EE-4A2C-47A3-A2A3-59DE9527B24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1F0C14-A673-4DCD-BE81-4517BECC6B7D}"/>
              </a:ext>
            </a:extLst>
          </p:cNvPr>
          <p:cNvGrpSpPr/>
          <p:nvPr/>
        </p:nvGrpSpPr>
        <p:grpSpPr>
          <a:xfrm>
            <a:off x="762000" y="448457"/>
            <a:ext cx="10354335" cy="1304143"/>
            <a:chOff x="773583" y="369759"/>
            <a:chExt cx="10354335" cy="130414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1B9D896-030D-48DB-9792-1D34801E0AF1}"/>
                </a:ext>
              </a:extLst>
            </p:cNvPr>
            <p:cNvSpPr/>
            <p:nvPr/>
          </p:nvSpPr>
          <p:spPr>
            <a:xfrm>
              <a:off x="2023671" y="369759"/>
              <a:ext cx="7854159" cy="13041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bn-BD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আজকে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আমরা</a:t>
              </a:r>
              <a:r>
                <a:rPr lang="en-US" sz="3200" b="1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শিখবঃ</a:t>
              </a:r>
              <a:endPara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7DD8AE3-7F20-4562-AFBD-832D4AF06D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96" r="10717" b="12988"/>
            <a:stretch/>
          </p:blipFill>
          <p:spPr>
            <a:xfrm>
              <a:off x="773583" y="489082"/>
              <a:ext cx="995257" cy="964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2F2839D-CF20-4CA6-8DE4-0C1E0C3DF5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296" r="10717" b="12988"/>
            <a:stretch/>
          </p:blipFill>
          <p:spPr>
            <a:xfrm>
              <a:off x="10132661" y="489082"/>
              <a:ext cx="995257" cy="96496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F4463EB-3283-4EFF-8ED1-F792A24904F0}"/>
              </a:ext>
            </a:extLst>
          </p:cNvPr>
          <p:cNvSpPr/>
          <p:nvPr/>
        </p:nvSpPr>
        <p:spPr>
          <a:xfrm>
            <a:off x="2170716" y="2201057"/>
            <a:ext cx="7536901" cy="4154984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bn-IN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 </a:t>
            </a: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88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াংশ</a:t>
            </a:r>
            <a:r>
              <a:rPr lang="bn-IN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</a:p>
          <a:p>
            <a:pPr algn="ctr"/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bn-IN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ভগ্নাংশ </a:t>
            </a: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1579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AB62F85-15EE-4B03-AEA4-786D4BB7AF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2F57FD-FF4B-417C-BBF2-3A36124E6186}"/>
              </a:ext>
            </a:extLst>
          </p:cNvPr>
          <p:cNvSpPr/>
          <p:nvPr/>
        </p:nvSpPr>
        <p:spPr>
          <a:xfrm>
            <a:off x="235064" y="1807177"/>
            <a:ext cx="312537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>
                <a:ln w="0"/>
                <a:latin typeface="SutonnyOMJ" pitchFamily="2" charset="0"/>
                <a:cs typeface="SutonnyOMJ" pitchFamily="2" charset="0"/>
              </a:rPr>
              <a:t>প্রকৃত ভগ্নাংশ </a:t>
            </a:r>
            <a:endParaRPr lang="en-US" sz="4800" b="0" cap="none" spc="0" dirty="0">
              <a:ln w="0"/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FDB2DB8-3E0A-4EAC-A2F5-10FEBD65AB4F}"/>
              </a:ext>
            </a:extLst>
          </p:cNvPr>
          <p:cNvGrpSpPr/>
          <p:nvPr/>
        </p:nvGrpSpPr>
        <p:grpSpPr>
          <a:xfrm>
            <a:off x="10921751" y="1397326"/>
            <a:ext cx="978914" cy="1726874"/>
            <a:chOff x="4282403" y="3171822"/>
            <a:chExt cx="978914" cy="1726874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E71AE56-1207-46E6-BE7E-9779BB119583}"/>
                </a:ext>
              </a:extLst>
            </p:cNvPr>
            <p:cNvSpPr/>
            <p:nvPr/>
          </p:nvSpPr>
          <p:spPr>
            <a:xfrm>
              <a:off x="4282403" y="3171822"/>
              <a:ext cx="922644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s-IN" sz="6000" dirty="0">
                  <a:ln w="0"/>
                  <a:latin typeface="SutonnyOMJ" pitchFamily="2" charset="0"/>
                  <a:cs typeface="SutonnyOMJ" pitchFamily="2" charset="0"/>
                </a:rPr>
                <a:t>৫</a:t>
              </a:r>
              <a:r>
                <a:rPr lang="en-US" sz="6000" dirty="0">
                  <a:ln w="0"/>
                  <a:latin typeface="SutonnyOMJ" pitchFamily="2" charset="0"/>
                  <a:cs typeface="SutonnyOMJ" pitchFamily="2" charset="0"/>
                </a:rPr>
                <a:t>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921833-675B-4DC3-8D62-C8DFD786AE6E}"/>
                </a:ext>
              </a:extLst>
            </p:cNvPr>
            <p:cNvSpPr/>
            <p:nvPr/>
          </p:nvSpPr>
          <p:spPr>
            <a:xfrm>
              <a:off x="4338673" y="3883033"/>
              <a:ext cx="922644" cy="101566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6000" dirty="0">
                  <a:ln w="0"/>
                  <a:latin typeface="SutonnyOMJ" pitchFamily="2" charset="0"/>
                  <a:cs typeface="SutonnyOMJ" pitchFamily="2" charset="0"/>
                </a:rPr>
                <a:t>৭  </a:t>
              </a:r>
              <a:endParaRPr lang="en-US" sz="6000" b="0" cap="none" spc="0" dirty="0">
                <a:ln w="0"/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37262AB-FA62-4F80-AC66-8593AB18690F}"/>
                </a:ext>
              </a:extLst>
            </p:cNvPr>
            <p:cNvCxnSpPr>
              <a:cxnSpLocks/>
            </p:cNvCxnSpPr>
            <p:nvPr/>
          </p:nvCxnSpPr>
          <p:spPr>
            <a:xfrm>
              <a:off x="4282403" y="3990887"/>
              <a:ext cx="9789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4128F75-C093-4CE7-B204-C5D1934B4E8E}"/>
              </a:ext>
            </a:extLst>
          </p:cNvPr>
          <p:cNvGrpSpPr/>
          <p:nvPr/>
        </p:nvGrpSpPr>
        <p:grpSpPr>
          <a:xfrm>
            <a:off x="10893616" y="2935068"/>
            <a:ext cx="978914" cy="1632504"/>
            <a:chOff x="4282403" y="3199751"/>
            <a:chExt cx="978914" cy="1632504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EA7106-ADF6-467B-BD07-B6295570648C}"/>
                </a:ext>
              </a:extLst>
            </p:cNvPr>
            <p:cNvSpPr/>
            <p:nvPr/>
          </p:nvSpPr>
          <p:spPr>
            <a:xfrm>
              <a:off x="4338673" y="3199751"/>
              <a:ext cx="922644" cy="9492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s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৫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323C0C1-377E-4F45-A59A-36F0FDE0160D}"/>
                </a:ext>
              </a:extLst>
            </p:cNvPr>
            <p:cNvSpPr/>
            <p:nvPr/>
          </p:nvSpPr>
          <p:spPr>
            <a:xfrm>
              <a:off x="4338673" y="3883033"/>
              <a:ext cx="922644" cy="9492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৩ 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FEFE803-16BB-483C-B1F3-589F72077E91}"/>
                </a:ext>
              </a:extLst>
            </p:cNvPr>
            <p:cNvCxnSpPr>
              <a:cxnSpLocks/>
            </p:cNvCxnSpPr>
            <p:nvPr/>
          </p:nvCxnSpPr>
          <p:spPr>
            <a:xfrm>
              <a:off x="4282403" y="3990887"/>
              <a:ext cx="978914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09CDAE5-8B6F-4459-B2AD-E29DF178600E}"/>
              </a:ext>
            </a:extLst>
          </p:cNvPr>
          <p:cNvGrpSpPr/>
          <p:nvPr/>
        </p:nvGrpSpPr>
        <p:grpSpPr>
          <a:xfrm>
            <a:off x="10978021" y="4567572"/>
            <a:ext cx="978914" cy="1593992"/>
            <a:chOff x="4282403" y="3238263"/>
            <a:chExt cx="978914" cy="1593992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9B39A0D-B8B0-439D-878D-C70B3D56306A}"/>
                </a:ext>
              </a:extLst>
            </p:cNvPr>
            <p:cNvSpPr/>
            <p:nvPr/>
          </p:nvSpPr>
          <p:spPr>
            <a:xfrm>
              <a:off x="4282403" y="3238263"/>
              <a:ext cx="922644" cy="9492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৩</a:t>
              </a:r>
              <a:r>
                <a:rPr lang="bn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67DB43A1-0432-40B8-976A-7B9A3D5DD7B9}"/>
                </a:ext>
              </a:extLst>
            </p:cNvPr>
            <p:cNvSpPr/>
            <p:nvPr/>
          </p:nvSpPr>
          <p:spPr>
            <a:xfrm>
              <a:off x="4338673" y="3883033"/>
              <a:ext cx="922644" cy="94922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bn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SutonnyOMJ" pitchFamily="2" charset="0"/>
                  <a:cs typeface="SutonnyOMJ" pitchFamily="2" charset="0"/>
                </a:rPr>
                <a:t>৫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7047D9E7-399F-40A3-BA0A-42CE2E9705E1}"/>
                </a:ext>
              </a:extLst>
            </p:cNvPr>
            <p:cNvCxnSpPr>
              <a:cxnSpLocks/>
              <a:stCxn id="11" idx="3"/>
            </p:cNvCxnSpPr>
            <p:nvPr/>
          </p:nvCxnSpPr>
          <p:spPr>
            <a:xfrm flipV="1">
              <a:off x="4431314" y="3990888"/>
              <a:ext cx="830003" cy="5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EB58303-96AE-4FF6-A852-46A797708C01}"/>
              </a:ext>
            </a:extLst>
          </p:cNvPr>
          <p:cNvSpPr/>
          <p:nvPr/>
        </p:nvSpPr>
        <p:spPr>
          <a:xfrm>
            <a:off x="4897421" y="1772924"/>
            <a:ext cx="38944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>
                <a:ln w="0"/>
                <a:latin typeface="SutonnyOMJ" pitchFamily="2" charset="0"/>
                <a:cs typeface="SutonnyOMJ" pitchFamily="2" charset="0"/>
              </a:rPr>
              <a:t>লব ছোট,হর বড়  </a:t>
            </a:r>
            <a:endParaRPr lang="en-US" sz="4800" b="0" cap="none" spc="0" dirty="0">
              <a:ln w="0"/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D1139D-4550-45B3-850B-3A6E1AB21905}"/>
              </a:ext>
            </a:extLst>
          </p:cNvPr>
          <p:cNvSpPr/>
          <p:nvPr/>
        </p:nvSpPr>
        <p:spPr>
          <a:xfrm>
            <a:off x="4897421" y="3331125"/>
            <a:ext cx="389443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>
                <a:ln w="0"/>
                <a:latin typeface="SutonnyOMJ" pitchFamily="2" charset="0"/>
                <a:cs typeface="SutonnyOMJ" pitchFamily="2" charset="0"/>
              </a:rPr>
              <a:t>লব বড়,হর ছোট  </a:t>
            </a:r>
            <a:endParaRPr lang="en-US" sz="4800" b="0" cap="none" spc="0" dirty="0">
              <a:ln w="0"/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53FE86-C5C4-4E64-90A2-16C7A4283ADB}"/>
              </a:ext>
            </a:extLst>
          </p:cNvPr>
          <p:cNvSpPr/>
          <p:nvPr/>
        </p:nvSpPr>
        <p:spPr>
          <a:xfrm>
            <a:off x="235064" y="3331125"/>
            <a:ext cx="35895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>
                <a:ln w="0"/>
                <a:latin typeface="SutonnyOMJ" pitchFamily="2" charset="0"/>
                <a:cs typeface="SutonnyOMJ" pitchFamily="2" charset="0"/>
              </a:rPr>
              <a:t>অপ্রকৃত ভগ্নাংশ  </a:t>
            </a:r>
            <a:endParaRPr lang="en-US" sz="4800" b="0" cap="none" spc="0" dirty="0">
              <a:ln w="0"/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60284E-CFFF-4EDF-80E5-E29A9E3E0644}"/>
              </a:ext>
            </a:extLst>
          </p:cNvPr>
          <p:cNvSpPr/>
          <p:nvPr/>
        </p:nvSpPr>
        <p:spPr>
          <a:xfrm>
            <a:off x="340646" y="4634804"/>
            <a:ext cx="29142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800" dirty="0">
                <a:ln w="0"/>
                <a:latin typeface="SutonnyOMJ" pitchFamily="2" charset="0"/>
                <a:cs typeface="SutonnyOMJ" pitchFamily="2" charset="0"/>
              </a:rPr>
              <a:t>মিশ্র ভগ্নাংশ   </a:t>
            </a:r>
            <a:endParaRPr lang="en-US" sz="4800" b="0" cap="none" spc="0" dirty="0">
              <a:ln w="0"/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9C1C6A-CC3D-43EC-BBF0-E09D8DB9FECD}"/>
              </a:ext>
            </a:extLst>
          </p:cNvPr>
          <p:cNvSpPr/>
          <p:nvPr/>
        </p:nvSpPr>
        <p:spPr>
          <a:xfrm>
            <a:off x="10204288" y="4846172"/>
            <a:ext cx="922644" cy="9492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২  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itchFamily="2" charset="0"/>
                <a:cs typeface="SutonnyOMJ" pitchFamily="2" charset="0"/>
              </a:rPr>
              <a:t> 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8CC95B-7141-4480-AEA7-280E751315C2}"/>
              </a:ext>
            </a:extLst>
          </p:cNvPr>
          <p:cNvSpPr/>
          <p:nvPr/>
        </p:nvSpPr>
        <p:spPr>
          <a:xfrm>
            <a:off x="4501229" y="4743376"/>
            <a:ext cx="448431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n w="0"/>
                <a:latin typeface="SutonnyOMJ" pitchFamily="2" charset="0"/>
                <a:cs typeface="SutonnyOMJ" pitchFamily="2" charset="0"/>
              </a:rPr>
              <a:t>পূর্ণ সংখ্যা</a:t>
            </a:r>
            <a:r>
              <a:rPr lang="en-US" sz="3600" dirty="0">
                <a:ln w="0"/>
                <a:latin typeface="SutonnyOMJ" pitchFamily="2" charset="0"/>
                <a:cs typeface="SutonnyOMJ" pitchFamily="2" charset="0"/>
              </a:rPr>
              <a:t>র </a:t>
            </a:r>
            <a:r>
              <a:rPr lang="en-US" sz="3600" dirty="0" err="1">
                <a:ln w="0"/>
                <a:latin typeface="SutonnyOMJ" pitchFamily="2" charset="0"/>
                <a:cs typeface="SutonnyOMJ" pitchFamily="2" charset="0"/>
              </a:rPr>
              <a:t>সাথে</a:t>
            </a:r>
            <a:r>
              <a:rPr lang="en-US" sz="3600" dirty="0">
                <a:ln w="0"/>
                <a:latin typeface="SutonnyOMJ" pitchFamily="2" charset="0"/>
                <a:cs typeface="SutonnyOMJ" pitchFamily="2" charset="0"/>
              </a:rPr>
              <a:t> প্রকৃত ভগ্নাংশ </a:t>
            </a:r>
            <a:r>
              <a:rPr lang="en-US" sz="3600" dirty="0" err="1">
                <a:ln w="0"/>
                <a:latin typeface="SutonnyOMJ" pitchFamily="2" charset="0"/>
                <a:cs typeface="SutonnyOMJ" pitchFamily="2" charset="0"/>
              </a:rPr>
              <a:t>যুক্ত</a:t>
            </a:r>
            <a:r>
              <a:rPr lang="en-US" sz="3600" dirty="0">
                <a:ln w="0"/>
                <a:latin typeface="SutonnyOMJ" pitchFamily="2" charset="0"/>
                <a:cs typeface="SutonnyOMJ" pitchFamily="2" charset="0"/>
              </a:rPr>
              <a:t> </a:t>
            </a:r>
            <a:r>
              <a:rPr lang="en-US" sz="3600" dirty="0" err="1">
                <a:ln w="0"/>
                <a:latin typeface="SutonnyOMJ" pitchFamily="2" charset="0"/>
                <a:cs typeface="SutonnyOMJ" pitchFamily="2" charset="0"/>
              </a:rPr>
              <a:t>থাকে</a:t>
            </a:r>
            <a:endParaRPr lang="en-US" sz="3600" b="0" cap="none" spc="0" dirty="0">
              <a:ln w="0"/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4411840-F91B-4E02-99FB-0E18FFC6C340}"/>
              </a:ext>
            </a:extLst>
          </p:cNvPr>
          <p:cNvSpPr/>
          <p:nvPr/>
        </p:nvSpPr>
        <p:spPr>
          <a:xfrm>
            <a:off x="1797749" y="5943705"/>
            <a:ext cx="65506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dirty="0">
                <a:ln w="0"/>
                <a:latin typeface="SutonnyOMJ" pitchFamily="2" charset="0"/>
                <a:cs typeface="SutonnyOMJ" pitchFamily="2" charset="0"/>
              </a:rPr>
              <a:t>পূর্ণ সংখ্যাকে </a:t>
            </a:r>
            <a:r>
              <a:rPr lang="en-US" sz="4400" dirty="0">
                <a:ln w="0"/>
                <a:latin typeface="SutonnyOMJ" pitchFamily="2" charset="0"/>
                <a:cs typeface="SutonnyOMJ" pitchFamily="2" charset="0"/>
              </a:rPr>
              <a:t>পড়া </a:t>
            </a:r>
            <a:r>
              <a:rPr lang="bn-IN" sz="4400" b="1" dirty="0">
                <a:ln w="0"/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সমস্ত</a:t>
            </a:r>
            <a:r>
              <a:rPr lang="bn-IN" sz="4400" dirty="0">
                <a:ln w="0"/>
                <a:latin typeface="SutonnyOMJ" pitchFamily="2" charset="0"/>
                <a:cs typeface="SutonnyOMJ" pitchFamily="2" charset="0"/>
              </a:rPr>
              <a:t> হয়</a:t>
            </a:r>
            <a:endParaRPr lang="en-US" sz="4400" b="1" cap="none" spc="0" dirty="0">
              <a:ln w="0"/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AC528564-891E-4DAA-BDF7-A9CD303683ED}"/>
              </a:ext>
            </a:extLst>
          </p:cNvPr>
          <p:cNvSpPr/>
          <p:nvPr/>
        </p:nvSpPr>
        <p:spPr>
          <a:xfrm>
            <a:off x="3688617" y="1993969"/>
            <a:ext cx="978914" cy="505085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A00178E6-549F-42C3-A951-EE3929D0ECBD}"/>
              </a:ext>
            </a:extLst>
          </p:cNvPr>
          <p:cNvSpPr/>
          <p:nvPr/>
        </p:nvSpPr>
        <p:spPr>
          <a:xfrm>
            <a:off x="9223516" y="1955528"/>
            <a:ext cx="978914" cy="505085"/>
          </a:xfrm>
          <a:prstGeom prst="rightArrow">
            <a:avLst/>
          </a:prstGeom>
          <a:solidFill>
            <a:srgbClr val="00B05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D8B55507-3562-4201-9800-EFA04D14A32E}"/>
              </a:ext>
            </a:extLst>
          </p:cNvPr>
          <p:cNvSpPr/>
          <p:nvPr/>
        </p:nvSpPr>
        <p:spPr>
          <a:xfrm>
            <a:off x="3276600" y="4787174"/>
            <a:ext cx="978914" cy="505085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A891B348-89AF-468C-93F3-545D779AFB45}"/>
              </a:ext>
            </a:extLst>
          </p:cNvPr>
          <p:cNvSpPr/>
          <p:nvPr/>
        </p:nvSpPr>
        <p:spPr>
          <a:xfrm>
            <a:off x="9223516" y="3512310"/>
            <a:ext cx="978914" cy="505085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1A985F48-DCD1-4B04-B561-C9C72F74C964}"/>
              </a:ext>
            </a:extLst>
          </p:cNvPr>
          <p:cNvSpPr/>
          <p:nvPr/>
        </p:nvSpPr>
        <p:spPr>
          <a:xfrm>
            <a:off x="3688617" y="3512309"/>
            <a:ext cx="978914" cy="505085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CF43C21-A3AC-4360-A210-35F387E2C27C}"/>
              </a:ext>
            </a:extLst>
          </p:cNvPr>
          <p:cNvGrpSpPr/>
          <p:nvPr/>
        </p:nvGrpSpPr>
        <p:grpSpPr>
          <a:xfrm>
            <a:off x="3956112" y="144853"/>
            <a:ext cx="3745299" cy="1431389"/>
            <a:chOff x="3801415" y="124469"/>
            <a:chExt cx="3745299" cy="143138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2" name="Arrow: Left-Right 21">
              <a:extLst>
                <a:ext uri="{FF2B5EF4-FFF2-40B4-BE49-F238E27FC236}">
                  <a16:creationId xmlns:a16="http://schemas.microsoft.com/office/drawing/2014/main" id="{355F130B-C465-45C1-9343-AE4F89FDC884}"/>
                </a:ext>
              </a:extLst>
            </p:cNvPr>
            <p:cNvSpPr/>
            <p:nvPr/>
          </p:nvSpPr>
          <p:spPr>
            <a:xfrm>
              <a:off x="3801415" y="124469"/>
              <a:ext cx="3745299" cy="1431389"/>
            </a:xfrm>
            <a:prstGeom prst="leftRightArrow">
              <a:avLst>
                <a:gd name="adj1" fmla="val 60100"/>
                <a:gd name="adj2" fmla="val 34849"/>
              </a:avLst>
            </a:prstGeom>
            <a:grp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B53EB43-166A-4DCC-BC01-7918A5C6CF30}"/>
                </a:ext>
              </a:extLst>
            </p:cNvPr>
            <p:cNvSpPr/>
            <p:nvPr/>
          </p:nvSpPr>
          <p:spPr>
            <a:xfrm>
              <a:off x="4315347" y="422746"/>
              <a:ext cx="2717434" cy="830997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4800" dirty="0" err="1">
                  <a:ln w="0"/>
                  <a:latin typeface="SutonnyOMJ" pitchFamily="2" charset="0"/>
                  <a:cs typeface="SutonnyOMJ" pitchFamily="2" charset="0"/>
                </a:rPr>
                <a:t>জেনে</a:t>
              </a:r>
              <a:r>
                <a:rPr lang="en-US" sz="4800" dirty="0">
                  <a:ln w="0"/>
                  <a:latin typeface="SutonnyOMJ" pitchFamily="2" charset="0"/>
                  <a:cs typeface="SutonnyOMJ" pitchFamily="2" charset="0"/>
                </a:rPr>
                <a:t> </a:t>
              </a:r>
              <a:r>
                <a:rPr lang="en-US" sz="4800" dirty="0" err="1">
                  <a:ln w="0"/>
                  <a:latin typeface="SutonnyOMJ" pitchFamily="2" charset="0"/>
                  <a:cs typeface="SutonnyOMJ" pitchFamily="2" charset="0"/>
                </a:rPr>
                <a:t>নেই</a:t>
              </a:r>
              <a:r>
                <a:rPr lang="en-US" sz="4800" dirty="0">
                  <a:ln w="0"/>
                  <a:latin typeface="SutonnyOMJ" pitchFamily="2" charset="0"/>
                  <a:cs typeface="SutonnyOMJ" pitchFamily="2" charset="0"/>
                </a:rPr>
                <a:t> </a:t>
              </a:r>
              <a:endParaRPr lang="en-US" sz="4800" b="0" cap="none" spc="0" dirty="0">
                <a:ln w="0"/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</p:txBody>
        </p:sp>
      </p:grp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A891B348-89AF-468C-93F3-545D779AFB45}"/>
              </a:ext>
            </a:extLst>
          </p:cNvPr>
          <p:cNvSpPr/>
          <p:nvPr/>
        </p:nvSpPr>
        <p:spPr>
          <a:xfrm>
            <a:off x="9231886" y="5133715"/>
            <a:ext cx="978914" cy="505085"/>
          </a:xfrm>
          <a:prstGeom prst="rightArrow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C335A97-5A03-4ED7-89E1-A0AC37411351}"/>
              </a:ext>
            </a:extLst>
          </p:cNvPr>
          <p:cNvSpPr/>
          <p:nvPr/>
        </p:nvSpPr>
        <p:spPr>
          <a:xfrm>
            <a:off x="10287000" y="4884003"/>
            <a:ext cx="807149" cy="83099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3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32" grpId="0" animBg="1"/>
      <p:bldP spid="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D20FE75-6836-41AC-B7E0-0126B7DE4A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934033-CD37-4D2D-81D0-EBDA8E0111D9}"/>
              </a:ext>
            </a:extLst>
          </p:cNvPr>
          <p:cNvSpPr/>
          <p:nvPr/>
        </p:nvSpPr>
        <p:spPr>
          <a:xfrm>
            <a:off x="3765945" y="30366"/>
            <a:ext cx="4660110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7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7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AE3D51-1F6C-4E86-91F3-0BDA3EF2C27B}"/>
              </a:ext>
            </a:extLst>
          </p:cNvPr>
          <p:cNvSpPr/>
          <p:nvPr/>
        </p:nvSpPr>
        <p:spPr>
          <a:xfrm>
            <a:off x="381000" y="1605711"/>
            <a:ext cx="11430000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ভগ্না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ংশ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গুলোকে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প্রকৃত, অপ্রকৃত ও মিশ্র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ভগ্নাংশে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করে লেখঃ</a:t>
            </a:r>
            <a:endParaRPr lang="en-US" sz="4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A079B90-EDD1-4759-988C-6AD4808B971D}"/>
                  </a:ext>
                </a:extLst>
              </p:cNvPr>
              <p:cNvSpPr/>
              <p:nvPr/>
            </p:nvSpPr>
            <p:spPr>
              <a:xfrm>
                <a:off x="439786" y="2588333"/>
                <a:ext cx="1046685" cy="91467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৩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A079B90-EDD1-4759-988C-6AD4808B97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786" y="2588333"/>
                <a:ext cx="1046685" cy="914674"/>
              </a:xfrm>
              <a:prstGeom prst="rect">
                <a:avLst/>
              </a:prstGeom>
              <a:blipFill>
                <a:blip r:embed="rId2"/>
                <a:stretch>
                  <a:fillRect b="-1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4BDDD98-3036-49F0-9812-BE9BECCDDFE9}"/>
                  </a:ext>
                </a:extLst>
              </p:cNvPr>
              <p:cNvSpPr/>
              <p:nvPr/>
            </p:nvSpPr>
            <p:spPr>
              <a:xfrm>
                <a:off x="3962400" y="2579741"/>
                <a:ext cx="1453337" cy="91467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,  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৬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4BDDD98-3036-49F0-9812-BE9BECCDDF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579741"/>
                <a:ext cx="1453337" cy="914674"/>
              </a:xfrm>
              <a:prstGeom prst="rect">
                <a:avLst/>
              </a:prstGeom>
              <a:blipFill>
                <a:blip r:embed="rId3"/>
                <a:stretch>
                  <a:fillRect b="-1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C8E021A-22BD-4D4D-940A-B9884621B956}"/>
                  </a:ext>
                </a:extLst>
              </p:cNvPr>
              <p:cNvSpPr/>
              <p:nvPr/>
            </p:nvSpPr>
            <p:spPr>
              <a:xfrm>
                <a:off x="2362200" y="2588333"/>
                <a:ext cx="873980" cy="92326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৯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C8E021A-22BD-4D4D-940A-B9884621B95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2588333"/>
                <a:ext cx="873980" cy="923266"/>
              </a:xfrm>
              <a:prstGeom prst="rect">
                <a:avLst/>
              </a:prstGeom>
              <a:blipFill>
                <a:blip r:embed="rId4"/>
                <a:stretch>
                  <a:fillRect l="-12587" b="-15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4732367-D6EF-430E-9AD8-60173B6F86E3}"/>
                  </a:ext>
                </a:extLst>
              </p:cNvPr>
              <p:cNvSpPr/>
              <p:nvPr/>
            </p:nvSpPr>
            <p:spPr>
              <a:xfrm>
                <a:off x="5158595" y="2596925"/>
                <a:ext cx="1532244" cy="91467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৩৫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64732367-D6EF-430E-9AD8-60173B6F86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595" y="2596925"/>
                <a:ext cx="1532244" cy="914674"/>
              </a:xfrm>
              <a:prstGeom prst="rect">
                <a:avLst/>
              </a:prstGeom>
              <a:blipFill>
                <a:blip r:embed="rId5"/>
                <a:stretch>
                  <a:fillRect b="-1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8899C58-E0A2-4D9E-9CFE-E48683B28A20}"/>
                  </a:ext>
                </a:extLst>
              </p:cNvPr>
              <p:cNvSpPr/>
              <p:nvPr/>
            </p:nvSpPr>
            <p:spPr>
              <a:xfrm>
                <a:off x="3236180" y="2579741"/>
                <a:ext cx="875729" cy="92326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8899C58-E0A2-4D9E-9CFE-E48683B28A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6180" y="2579741"/>
                <a:ext cx="875729" cy="923266"/>
              </a:xfrm>
              <a:prstGeom prst="rect">
                <a:avLst/>
              </a:prstGeom>
              <a:blipFill>
                <a:blip r:embed="rId6"/>
                <a:stretch>
                  <a:fillRect l="-11111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D35F255-6FEC-466A-947E-6024ABB900A6}"/>
                  </a:ext>
                </a:extLst>
              </p:cNvPr>
              <p:cNvSpPr/>
              <p:nvPr/>
            </p:nvSpPr>
            <p:spPr>
              <a:xfrm>
                <a:off x="1524000" y="2608210"/>
                <a:ext cx="751471" cy="91198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endParaRPr lang="en-US" sz="3600" b="0" cap="none" spc="0" dirty="0">
                  <a:ln w="0"/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D35F255-6FEC-466A-947E-6024ABB900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608210"/>
                <a:ext cx="751471" cy="911981"/>
              </a:xfrm>
              <a:prstGeom prst="rect">
                <a:avLst/>
              </a:prstGeom>
              <a:blipFill>
                <a:blip r:embed="rId7"/>
                <a:stretch>
                  <a:fillRect l="-23577" b="-154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49AC7D-11CD-44E4-9603-C8A021A2AFB7}"/>
                  </a:ext>
                </a:extLst>
              </p:cNvPr>
              <p:cNvSpPr txBox="1"/>
              <p:nvPr/>
            </p:nvSpPr>
            <p:spPr>
              <a:xfrm>
                <a:off x="6522784" y="2612899"/>
                <a:ext cx="1316421" cy="9214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,  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  <m:r>
                      <a:rPr lang="bn-IN" sz="3600" b="0" i="0" smtClean="0">
                        <a:ln w="0"/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,</m:t>
                    </m:r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C49AC7D-11CD-44E4-9603-C8A021A2A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784" y="2612899"/>
                <a:ext cx="1316421" cy="921471"/>
              </a:xfrm>
              <a:prstGeom prst="rect">
                <a:avLst/>
              </a:prstGeom>
              <a:blipFill>
                <a:blip r:embed="rId8"/>
                <a:stretch>
                  <a:fillRect l="-13889" b="-15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AA566E-1680-4C3D-A71E-9E19CC99BB43}"/>
                  </a:ext>
                </a:extLst>
              </p:cNvPr>
              <p:cNvSpPr txBox="1"/>
              <p:nvPr/>
            </p:nvSpPr>
            <p:spPr>
              <a:xfrm>
                <a:off x="7467600" y="2512133"/>
                <a:ext cx="1295400" cy="1069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i="1" smtClean="0">
                              <a:ln w="0"/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bn-IN" sz="3600" b="0" i="1" smtClean="0">
                              <a:ln w="0"/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২</m:t>
                          </m:r>
                        </m:num>
                        <m:den>
                          <m:r>
                            <a:rPr lang="bn-IN" sz="3600" b="0" i="1" smtClean="0">
                              <a:ln w="0"/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AA566E-1680-4C3D-A71E-9E19CC99BB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2512133"/>
                <a:ext cx="1295400" cy="10692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B7F179-4021-4473-A91F-5D8E28F82D2D}"/>
                  </a:ext>
                </a:extLst>
              </p:cNvPr>
              <p:cNvSpPr txBox="1"/>
              <p:nvPr/>
            </p:nvSpPr>
            <p:spPr>
              <a:xfrm>
                <a:off x="8615966" y="2599618"/>
                <a:ext cx="1061434" cy="911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IN" sz="3600" dirty="0">
                    <a:ln w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4B7F179-4021-4473-A91F-5D8E28F82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5966" y="2599618"/>
                <a:ext cx="1061434" cy="911981"/>
              </a:xfrm>
              <a:prstGeom prst="rect">
                <a:avLst/>
              </a:prstGeom>
              <a:blipFill>
                <a:blip r:embed="rId10"/>
                <a:stretch>
                  <a:fillRect l="-17143" b="-14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D31032B-3B86-407E-BBAA-B09C236F37E9}"/>
                  </a:ext>
                </a:extLst>
              </p:cNvPr>
              <p:cNvSpPr txBox="1"/>
              <p:nvPr/>
            </p:nvSpPr>
            <p:spPr>
              <a:xfrm>
                <a:off x="9764331" y="2658134"/>
                <a:ext cx="1061435" cy="9232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bn-IN" sz="3600" dirty="0">
                    <a:ln w="0"/>
                    <a:cs typeface="NikoshBAN" panose="02000000000000000000" pitchFamily="2" charset="0"/>
                  </a:rPr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n w="0"/>
                            <a:latin typeface="Cambria Math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bn-IN" sz="3600" b="0" i="1" smtClean="0">
                            <a:ln w="0"/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৪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D31032B-3B86-407E-BBAA-B09C236F37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331" y="2658134"/>
                <a:ext cx="1061435" cy="923266"/>
              </a:xfrm>
              <a:prstGeom prst="rect">
                <a:avLst/>
              </a:prstGeom>
              <a:blipFill>
                <a:blip r:embed="rId11"/>
                <a:stretch>
                  <a:fillRect l="-17816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B4AA38D-2BA6-4E51-B021-ACD55EEED62E}"/>
              </a:ext>
            </a:extLst>
          </p:cNvPr>
          <p:cNvSpPr txBox="1"/>
          <p:nvPr/>
        </p:nvSpPr>
        <p:spPr>
          <a:xfrm>
            <a:off x="552636" y="3888724"/>
            <a:ext cx="102731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ভগ্না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  .......................................................।</a:t>
            </a:r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952611-08CB-4653-8723-7E013B124B4C}"/>
              </a:ext>
            </a:extLst>
          </p:cNvPr>
          <p:cNvSpPr txBox="1"/>
          <p:nvPr/>
        </p:nvSpPr>
        <p:spPr>
          <a:xfrm>
            <a:off x="339408" y="4805159"/>
            <a:ext cx="9795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অপ্রকৃত </a:t>
            </a:r>
            <a:r>
              <a:rPr lang="en-US" sz="36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</a:t>
            </a:r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 ........................................................।</a:t>
            </a:r>
            <a:endParaRPr lang="en-US" sz="3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29FEAE-FC3C-47DA-8D92-29AADC9515C7}"/>
              </a:ext>
            </a:extLst>
          </p:cNvPr>
          <p:cNvSpPr txBox="1"/>
          <p:nvPr/>
        </p:nvSpPr>
        <p:spPr>
          <a:xfrm>
            <a:off x="828822" y="5596940"/>
            <a:ext cx="90771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মিশ্র ভগ্নাংশ</a:t>
            </a:r>
            <a:r>
              <a:rPr lang="bn-IN" sz="36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ঃ ........................................................।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735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2" grpId="0"/>
      <p:bldP spid="14" grpId="0"/>
      <p:bldP spid="16" grpId="0"/>
      <p:bldP spid="18" grpId="0"/>
      <p:bldP spid="22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D2768C08-845D-4EAE-8F89-190B94C27E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399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4039A9-A4D2-4E91-A6A8-1DC682940BFC}"/>
              </a:ext>
            </a:extLst>
          </p:cNvPr>
          <p:cNvSpPr/>
          <p:nvPr/>
        </p:nvSpPr>
        <p:spPr>
          <a:xfrm>
            <a:off x="6091039" y="2364601"/>
            <a:ext cx="1225073" cy="9232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হর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FB4C73E-5A86-414D-8E8B-AFD1A8101F7C}"/>
              </a:ext>
            </a:extLst>
          </p:cNvPr>
          <p:cNvGrpSpPr/>
          <p:nvPr/>
        </p:nvGrpSpPr>
        <p:grpSpPr>
          <a:xfrm>
            <a:off x="2321656" y="4794349"/>
            <a:ext cx="869879" cy="1731329"/>
            <a:chOff x="2168743" y="3833000"/>
            <a:chExt cx="869879" cy="173132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E2B0F1C-CC0E-4C12-8DD1-987FF11ED0AF}"/>
                </a:ext>
              </a:extLst>
            </p:cNvPr>
            <p:cNvSpPr/>
            <p:nvPr/>
          </p:nvSpPr>
          <p:spPr>
            <a:xfrm>
              <a:off x="2168745" y="3833000"/>
              <a:ext cx="8698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5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r>
                <a:rPr lang="en-US" sz="5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A95434A-8177-4C93-B285-3536590AE905}"/>
                </a:ext>
              </a:extLst>
            </p:cNvPr>
            <p:cNvSpPr/>
            <p:nvPr/>
          </p:nvSpPr>
          <p:spPr>
            <a:xfrm>
              <a:off x="2168743" y="4640999"/>
              <a:ext cx="8698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5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B372E185-90FA-423A-98DB-A80B628D7977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8A768FA-E5E6-4DF5-B53E-17F685F1E172}"/>
              </a:ext>
            </a:extLst>
          </p:cNvPr>
          <p:cNvSpPr/>
          <p:nvPr/>
        </p:nvSpPr>
        <p:spPr>
          <a:xfrm>
            <a:off x="3353914" y="5110144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4B23FE-1DAD-4A9F-AC03-394844E70042}"/>
              </a:ext>
            </a:extLst>
          </p:cNvPr>
          <p:cNvSpPr/>
          <p:nvPr/>
        </p:nvSpPr>
        <p:spPr>
          <a:xfrm>
            <a:off x="335174" y="1957418"/>
            <a:ext cx="3972964" cy="93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মিশ্র ভগ্নাংশ =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B7A4B5-A533-4731-9227-DFCA44ABC698}"/>
              </a:ext>
            </a:extLst>
          </p:cNvPr>
          <p:cNvSpPr/>
          <p:nvPr/>
        </p:nvSpPr>
        <p:spPr>
          <a:xfrm>
            <a:off x="3975892" y="1273167"/>
            <a:ext cx="580995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পূর্ণ সংখ্যা </a:t>
            </a:r>
            <a:r>
              <a:rPr lang="en-US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হর + লব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733259-5EB5-4333-8298-30A43D0340A9}"/>
              </a:ext>
            </a:extLst>
          </p:cNvPr>
          <p:cNvCxnSpPr/>
          <p:nvPr/>
        </p:nvCxnSpPr>
        <p:spPr>
          <a:xfrm>
            <a:off x="4247517" y="2366765"/>
            <a:ext cx="545826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9557BC5-52A1-4AC7-AC8D-9DDBD389458D}"/>
              </a:ext>
            </a:extLst>
          </p:cNvPr>
          <p:cNvSpPr/>
          <p:nvPr/>
        </p:nvSpPr>
        <p:spPr>
          <a:xfrm>
            <a:off x="3456541" y="3344062"/>
            <a:ext cx="3972964" cy="9348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অপ্রকৃত ভগ্নাংশ  </a:t>
            </a:r>
            <a:endParaRPr lang="en-US" sz="54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DCC298-B1F5-4A46-AEDE-74089819ABCB}"/>
              </a:ext>
            </a:extLst>
          </p:cNvPr>
          <p:cNvSpPr/>
          <p:nvPr/>
        </p:nvSpPr>
        <p:spPr>
          <a:xfrm>
            <a:off x="1745369" y="5110145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29476-96AB-4F7C-8757-1F7EB534467E}"/>
              </a:ext>
            </a:extLst>
          </p:cNvPr>
          <p:cNvCxnSpPr>
            <a:cxnSpLocks/>
          </p:cNvCxnSpPr>
          <p:nvPr/>
        </p:nvCxnSpPr>
        <p:spPr>
          <a:xfrm>
            <a:off x="4086663" y="5665592"/>
            <a:ext cx="431174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545F0F7-F153-433A-BCDE-092B0400CB1F}"/>
              </a:ext>
            </a:extLst>
          </p:cNvPr>
          <p:cNvSpPr/>
          <p:nvPr/>
        </p:nvSpPr>
        <p:spPr>
          <a:xfrm>
            <a:off x="7138761" y="4702016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৩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432DB5-B811-4764-A0D9-10EE675E1AC9}"/>
              </a:ext>
            </a:extLst>
          </p:cNvPr>
          <p:cNvSpPr/>
          <p:nvPr/>
        </p:nvSpPr>
        <p:spPr>
          <a:xfrm>
            <a:off x="5635258" y="4677452"/>
            <a:ext cx="140769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 +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31FEF9-E6E1-494F-8943-DB059DDF2E43}"/>
              </a:ext>
            </a:extLst>
          </p:cNvPr>
          <p:cNvSpPr/>
          <p:nvPr/>
        </p:nvSpPr>
        <p:spPr>
          <a:xfrm>
            <a:off x="4247517" y="4679616"/>
            <a:ext cx="140769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4877BA-DB49-4E50-8641-023CDD800249}"/>
              </a:ext>
            </a:extLst>
          </p:cNvPr>
          <p:cNvSpPr/>
          <p:nvPr/>
        </p:nvSpPr>
        <p:spPr>
          <a:xfrm>
            <a:off x="5695317" y="5612337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৫   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0BD232-5A49-42D7-80E7-B8FA26F958E3}"/>
              </a:ext>
            </a:extLst>
          </p:cNvPr>
          <p:cNvSpPr/>
          <p:nvPr/>
        </p:nvSpPr>
        <p:spPr>
          <a:xfrm>
            <a:off x="8584764" y="5094516"/>
            <a:ext cx="5814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6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endParaRPr lang="en-US" sz="6000" b="0" cap="none" spc="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9E30549-350F-4D2E-85E3-9BFC998CF078}"/>
              </a:ext>
            </a:extLst>
          </p:cNvPr>
          <p:cNvGrpSpPr/>
          <p:nvPr/>
        </p:nvGrpSpPr>
        <p:grpSpPr>
          <a:xfrm>
            <a:off x="9350911" y="4794349"/>
            <a:ext cx="869879" cy="1731329"/>
            <a:chOff x="2168743" y="3833000"/>
            <a:chExt cx="869879" cy="1731329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C22B9E7-2F46-48C1-97C2-D1647308A2EA}"/>
                </a:ext>
              </a:extLst>
            </p:cNvPr>
            <p:cNvSpPr/>
            <p:nvPr/>
          </p:nvSpPr>
          <p:spPr>
            <a:xfrm>
              <a:off x="2168745" y="3833000"/>
              <a:ext cx="8698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bn-IN" sz="5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১৩  </a:t>
              </a:r>
              <a:r>
                <a:rPr lang="en-US" sz="5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5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A379FED-F6EE-4618-8EC6-BB4EA66C030F}"/>
                </a:ext>
              </a:extLst>
            </p:cNvPr>
            <p:cNvSpPr/>
            <p:nvPr/>
          </p:nvSpPr>
          <p:spPr>
            <a:xfrm>
              <a:off x="2168743" y="4640999"/>
              <a:ext cx="869877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৫  </a:t>
              </a:r>
              <a:endParaRPr lang="en-US" sz="5400" b="0" cap="none" spc="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47EF455-AAB2-4B1C-BB78-DB4B93738D52}"/>
                </a:ext>
              </a:extLst>
            </p:cNvPr>
            <p:cNvCxnSpPr>
              <a:cxnSpLocks/>
            </p:cNvCxnSpPr>
            <p:nvPr/>
          </p:nvCxnSpPr>
          <p:spPr>
            <a:xfrm>
              <a:off x="2168744" y="4656628"/>
              <a:ext cx="869877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A27BF83C-A256-47F5-8518-FBB126677BEC}"/>
              </a:ext>
            </a:extLst>
          </p:cNvPr>
          <p:cNvSpPr/>
          <p:nvPr/>
        </p:nvSpPr>
        <p:spPr>
          <a:xfrm>
            <a:off x="513048" y="328414"/>
            <a:ext cx="10717544" cy="707886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4000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4000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</a:t>
            </a:r>
            <a:r>
              <a:rPr lang="as-IN" sz="4000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ংশকে</a:t>
            </a:r>
            <a:r>
              <a:rPr lang="en-US" sz="4000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অপ্রকৃত ভগ্নাংশে প্রকাশ </a:t>
            </a:r>
            <a:r>
              <a:rPr lang="as-IN" sz="4000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4000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 </a:t>
            </a:r>
            <a:r>
              <a:rPr lang="en-US" sz="4000" dirty="0">
                <a:ln w="0"/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0" cap="none" spc="0" dirty="0">
              <a:ln w="0"/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65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2" grpId="0"/>
      <p:bldP spid="13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333</TotalTime>
  <Words>570</Words>
  <Application>Microsoft Office PowerPoint</Application>
  <PresentationFormat>Widescreen</PresentationFormat>
  <Paragraphs>134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NikoshBAN</vt:lpstr>
      <vt:lpstr>SutonnyOMJ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37</cp:revision>
  <dcterms:created xsi:type="dcterms:W3CDTF">2020-12-30T10:50:06Z</dcterms:created>
  <dcterms:modified xsi:type="dcterms:W3CDTF">2021-01-02T14:11:07Z</dcterms:modified>
</cp:coreProperties>
</file>