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70" r:id="rId13"/>
    <p:sldId id="271" r:id="rId14"/>
    <p:sldId id="288" r:id="rId15"/>
    <p:sldId id="289" r:id="rId16"/>
    <p:sldId id="272" r:id="rId17"/>
    <p:sldId id="275" r:id="rId18"/>
    <p:sldId id="276" r:id="rId19"/>
    <p:sldId id="277" r:id="rId20"/>
    <p:sldId id="278" r:id="rId21"/>
    <p:sldId id="279" r:id="rId22"/>
    <p:sldId id="286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60"/>
  </p:normalViewPr>
  <p:slideViewPr>
    <p:cSldViewPr>
      <p:cViewPr>
        <p:scale>
          <a:sx n="70" d="100"/>
          <a:sy n="70" d="100"/>
        </p:scale>
        <p:origin x="-138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8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3D984-C0FC-454D-BB03-12001232D3F7}" type="datetimeFigureOut">
              <a:rPr lang="en-US" smtClean="0"/>
              <a:pPr/>
              <a:t>20-Jan-21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BC9CF-C050-4277-8939-C0B9DF9F8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BC9CF-C050-4277-8939-C0B9DF9F8B0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42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/index.php?title=%E0%A6%AA%E0%A7%8D%E0%A6%B0%E0%A6%BE%E0%A6%B8%E0%A6%BE%E0%A6%A6_%E0%A6%B7%E0%A6%A1%E0%A6%BC%E0%A6%AF%E0%A6%A8%E0%A7%8D%E0%A6%A4%E0%A7%8D%E0%A6%B0&amp;action=edit&amp;redlink=1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n.wikipedia.org/wiki/%E0%A6%AE%E0%A7%80%E0%A6%B0%E0%A6%9C%E0%A6%BE%E0%A6%AB%E0%A6%B0" TargetMode="External"/><Relationship Id="rId4" Type="http://schemas.openxmlformats.org/officeDocument/2006/relationships/hyperlink" Target="https://bn.wikipedia.org/wiki/%E0%A6%9C%E0%A6%97%E0%A7%8E_%E0%A6%B6%E0%A7%87%E0%A6%A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E%E0%A7%80%E0%A6%B0%E0%A6%AE%E0%A6%A6%E0%A6%A8" TargetMode="External"/><Relationship Id="rId2" Type="http://schemas.openxmlformats.org/officeDocument/2006/relationships/hyperlink" Target="https://bn.wikipedia.org/wiki/%E0%A6%AA%E0%A6%B2%E0%A6%BE%E0%A6%B6%E0%A7%80%E0%A6%B0_%E0%A6%AF%E0%A7%81%E0%A6%A6%E0%A7%8D%E0%A6%A7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n.wikipedia.org/wiki/%E0%A6%AE%E0%A7%8B%E0%A6%B9%E0%A6%A8%E0%A6%B2%E0%A6%BE%E0%A6%B2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B8%E0%A6%BF%E0%A6%B0%E0%A6%BE%E0%A6%9C%E0%A6%89%E0%A6%A6%E0%A7%8D%E0%A6%A6%E0%A7%8C%E0%A6%B2%E0%A6%BE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n.wikipedia.org/wiki/%E0%A6%9C%E0%A7%81%E0%A6%A8_%E0%A7%A8%E0%A7%A9" TargetMode="External"/><Relationship Id="rId5" Type="http://schemas.openxmlformats.org/officeDocument/2006/relationships/hyperlink" Target="https://bn.wikipedia.org/wiki/%E0%A7%A7%E0%A7%AD%E0%A7%AB%E0%A7%AD" TargetMode="External"/><Relationship Id="rId4" Type="http://schemas.openxmlformats.org/officeDocument/2006/relationships/hyperlink" Target="https://bn.wikipedia.org/wiki/%E0%A6%AC%E0%A7%8D%E0%A6%B0%E0%A6%BF%E0%A6%9F%E0%A6%BF%E0%A6%B6_%E0%A6%87%E0%A6%B8%E0%A7%8D%E0%A6%9F_%E0%A6%87%E0%A6%A8%E0%A7%8D%E0%A6%A1%E0%A6%BF%E0%A6%AF%E0%A6%BC%E0%A6%BE_%E0%A6%95%E0%A7%8B%E0%A6%AE%E0%A7%8D%E0%A6%AA%E0%A6%BE%E0%A6%A8%E0%A6%B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98%E0%A6%B8%E0%A7%87%E0%A6%9F%E0%A6%BF_%E0%A6%AC%E0%A7%87%E0%A6%97%E0%A6%AE" TargetMode="External"/><Relationship Id="rId2" Type="http://schemas.openxmlformats.org/officeDocument/2006/relationships/hyperlink" Target="https://bn.wikipedia.org/wiki/%E0%A6%86%E0%A6%B2%E0%A7%80%E0%A6%AC%E0%A6%B0%E0%A7%8D%E0%A6%A6%E0%A7%80_%E0%A6%96%E0%A6%BE%E0%A6%A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n.wikipedia.org/wiki/%E0%A6%9C%E0%A7%88%E0%A6%A8%E0%A7%81%E0%A6%A6%E0%A7%8D%E0%A6%A6%E0%A6%BF%E0%A6%A8_%E0%A6%86%E0%A6%B9%E0%A6%AE%E0%A7%87%E0%A6%A6_%E0%A6%96%E0%A6%BE%E0%A6%A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609600"/>
            <a:ext cx="4876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6664" y="2209800"/>
            <a:ext cx="5372100" cy="4076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058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143000"/>
            <a:ext cx="3733800" cy="26580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4600" y="228600"/>
            <a:ext cx="3962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পটভূমি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191000"/>
            <a:ext cx="8610600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১৭৪০ </a:t>
            </a:r>
            <a:r>
              <a:rPr lang="en-US" sz="28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১৭৫</a:t>
            </a:r>
            <a:r>
              <a:rPr lang="en-US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সাল</a:t>
            </a:r>
            <a:r>
              <a:rPr lang="en-US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উড়িষ্যার</a:t>
            </a:r>
            <a:r>
              <a:rPr lang="en-US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ছিলেন</a:t>
            </a:r>
            <a:r>
              <a:rPr lang="bn-BD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নবাব আলী</a:t>
            </a:r>
            <a:r>
              <a:rPr lang="en-US" sz="28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বর্দি</a:t>
            </a:r>
            <a:r>
              <a:rPr lang="bn-BD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খা</a:t>
            </a:r>
            <a:r>
              <a:rPr lang="en-US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ন। </a:t>
            </a:r>
            <a:r>
              <a:rPr lang="en-US" sz="28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মারাঠা</a:t>
            </a:r>
            <a:r>
              <a:rPr lang="en-US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বর্গী</a:t>
            </a:r>
            <a:r>
              <a:rPr lang="en-US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দমিয়ে</a:t>
            </a:r>
            <a:r>
              <a:rPr lang="en-US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দক্ষতার</a:t>
            </a:r>
            <a:r>
              <a:rPr lang="en-US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১৭৫৬ </a:t>
            </a:r>
            <a:r>
              <a:rPr lang="en-US" sz="28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আলীবর্দি</a:t>
            </a:r>
            <a:r>
              <a:rPr lang="en-US" sz="28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খাঁর</a:t>
            </a:r>
            <a:r>
              <a:rPr lang="en-US" sz="28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28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দৌহিত্র</a:t>
            </a:r>
            <a:r>
              <a:rPr lang="en-US" sz="28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সিরাজউ</a:t>
            </a:r>
            <a:r>
              <a:rPr lang="bn-IN" sz="28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দ্দৌ</a:t>
            </a:r>
            <a:r>
              <a:rPr lang="en-US" sz="28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28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8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২২ </a:t>
            </a:r>
            <a:r>
              <a:rPr lang="en-US" sz="28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28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US" sz="28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বসেন</a:t>
            </a:r>
            <a:r>
              <a:rPr lang="en-US" sz="28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18000">
                <a:solidFill>
                  <a:schemeClr val="tx1"/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1143000"/>
            <a:ext cx="3657600" cy="2667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3322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304800"/>
            <a:ext cx="3429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পারিবারিক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ষড়যন্ত্র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295400"/>
            <a:ext cx="2939647" cy="25056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1371601"/>
            <a:ext cx="3276549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295400" y="4038600"/>
            <a:ext cx="18288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ঘসেটি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4114800"/>
            <a:ext cx="22098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শওকত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029200"/>
            <a:ext cx="85344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আলীবর্দী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ঘষেটি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আশাহত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নবাবের বিরুদ্ধে ষড়যন্ত্রে লিপ্ত হন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যোগদেয়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খালাত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শাসনকর্তা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শওকত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সিরাজ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শওকত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13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800600"/>
            <a:ext cx="8229600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দেশী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শী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বনিক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ণি,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নবাবের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প্রভাবশালী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রাজ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বর্গ,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অভিজাত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শ্রেণী, নবাবের সেনাপতি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ীর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ঘষেটি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বেগমের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দেওয়ান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রাজারাজব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ল্লভ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উ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জগৎসে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ঠ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অন্যান্য ব্যক্তিবর্গ নিজ নিজ স্বার্থে ষড়যন্ত্রে লিপ্ত হন।</a:t>
            </a:r>
            <a:endParaRPr lang="bn-BD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 descr="E:\MOTIAR\Motiar D. Content\Histery\Nil 7\New folder\11_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686800" cy="3613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895600" y="101025"/>
            <a:ext cx="215224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ষড়যন্ত্র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88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28601"/>
            <a:ext cx="7772400" cy="4035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4495800"/>
            <a:ext cx="83820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ঘৃণিত কলঙ্কজনক এই </a:t>
            </a:r>
            <a:r>
              <a:rPr lang="as-IN" sz="2400" u="sng" dirty="0" smtClean="0">
                <a:latin typeface="NikoshBAN" pitchFamily="2" charset="0"/>
                <a:cs typeface="NikoshBAN" pitchFamily="2" charset="0"/>
                <a:hlinkClick r:id="rId3" tooltip="প্রাসাদ ষড়যন্ত্র (পাতার অস্তিত্ব নেই)"/>
              </a:rPr>
              <a:t>প্রাসাদ ষড়যন্ত্রে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র অধ্যা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সৃষ্টির পেছনে সক্রি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ভাবে জড়িত ছিল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রবার্ট ক্লাইভ,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বিশ্বাসঘাতক </a:t>
            </a:r>
            <a:r>
              <a:rPr lang="as-IN" sz="2400" dirty="0" smtClean="0">
                <a:latin typeface="NikoshBAN" pitchFamily="2" charset="0"/>
                <a:cs typeface="NikoshBAN" pitchFamily="2" charset="0"/>
                <a:hlinkClick r:id="rId4" tooltip="জগৎ শেঠ"/>
              </a:rPr>
              <a:t>জগৎ শেঠ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as-IN" sz="2400" dirty="0" smtClean="0">
                <a:latin typeface="NikoshBAN" pitchFamily="2" charset="0"/>
                <a:cs typeface="NikoshBAN" pitchFamily="2" charset="0"/>
                <a:hlinkClick r:id="rId5" tooltip="মীরজাফর"/>
              </a:rPr>
              <a:t>মীরজাফর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, মাহতাব চাঁদ, উমিচাঁদ, মহারাজা স্বরূপচাঁদ, 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র লতিফ, রা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দুর্লভ, ঘসেটি বেগমের ক্ষমতার লোভ।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lohš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¿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hLb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G‡Kev‡i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cvKv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ZLb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K¬vBf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bev‡ei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“‡×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mwÜ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f‡½i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wg_¨v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ARynv‡Z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×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NvlYv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BD" sz="2400" dirty="0">
              <a:latin typeface="SutonnyMJ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27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43000"/>
            <a:ext cx="8686800" cy="48936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২৩ জুন পলাশীর প্রান্তরে নবাব সিরাজউদ্দৌলা ও লর্ড ক্লাইভের মধ্যে এক যুদ্ধ নাটক মঞ্চা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য়ি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ত হ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যা </a:t>
            </a:r>
            <a:r>
              <a:rPr lang="as-IN" sz="2400" dirty="0" smtClean="0">
                <a:latin typeface="NikoshBAN" pitchFamily="2" charset="0"/>
                <a:cs typeface="NikoshBAN" pitchFamily="2" charset="0"/>
                <a:hlinkClick r:id="rId2" tooltip="পলাশীর যুদ্ধ"/>
              </a:rPr>
              <a:t>পলাশীর যুদ্ধ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 নামে খ্যাত হলেও বাস্তবে তা ছিল 'দাঙ্গা'। ঐতিহাসিকদের মতে নবাববাহিনী একটি করে ঢিল ছুঁড়লেও ইংরেজ সেনারা গুঁড়ো হ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যেত, তাদের সংখ্যা এতই কম ছিল। এতে নবাব বাহিনীর পক্ষে সৈন্যসংখ্যা ছিল প্রা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৬৫ হাজার এবং ইস্ট ইন্ডি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কোম্পানির পক্ষে ছিল মাত্র ৩ হাজার। কামানেও সিরাজদৌলার সংখ্যাধিক্য ছিল। যুদ্ধের ম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দানে নবাব সিরাজউদ্দৌলার প্রধান সেনাপতি মীরজাফর ও তার অনুসারী প্রা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৪৫ হাজার সৈন্য নীরব দর্শকের ভূমিকা পালন করে। ফলে যুদ্ধে স্বাধীনতার স্বপক্ষ শক্তির পরাজ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অনিবার্য হ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দাঁড়া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। যদিও সাহসী সেনাপতি </a:t>
            </a:r>
            <a:r>
              <a:rPr lang="as-IN" sz="2400" dirty="0" smtClean="0">
                <a:latin typeface="NikoshBAN" pitchFamily="2" charset="0"/>
                <a:cs typeface="NikoshBAN" pitchFamily="2" charset="0"/>
                <a:hlinkClick r:id="rId3" tooltip="মীরমদন"/>
              </a:rPr>
              <a:t>মীরমদন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 এবং বিশ্বস্ত দেও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ন </a:t>
            </a:r>
            <a:r>
              <a:rPr lang="as-IN" sz="2400" dirty="0" smtClean="0">
                <a:latin typeface="NikoshBAN" pitchFamily="2" charset="0"/>
                <a:cs typeface="NikoshBAN" pitchFamily="2" charset="0"/>
                <a:hlinkClick r:id="rId4" tooltip="মোহনলাল"/>
              </a:rPr>
              <a:t>মোহনলাল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, ফরাসি সেনাপতি সিনফ্রেকে সাথে নি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প্রাণপণ লড়াই চালান। যুদ্ধে মীরমদন কামানের গোলার আঘাতে মারা যান এবং মোহনলাল আহত হন। মীরমদন মোহনলালের সেনারাই রবার্ট ক্লাইভের বাহিনীকে পর্যুদস্ত করে ফেলেছিল প্রা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। কিন্তু নবাব সিরাজ মীরজাফরের ভুল এবং অসৎ পরামর্শে যুদ্ধ বন্ধ রাখার আদেশ দেন। এতে নবাববাহিনী ছত্রভঙ্গ হ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পরাজয় বরণ করেন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381000"/>
            <a:ext cx="3429000" cy="523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পলাশীর যুদ্ধ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90600"/>
            <a:ext cx="868680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Ae‡k‡l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beve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¯¿x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jyrdzb‡bmv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Kb¨v‡K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bŠKv‡hv‡M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cjvq‡bi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Póv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ivRgn‡ji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c‡_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fMevb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Mvjvq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a„Z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e›`x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Zuv‡`i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gywk©`vev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‡`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Avmv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c‡i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gxiRvd‡ii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cyÎ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gxi‡bi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Av‡`‡k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gvnv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¤§`x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beve‡K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nZ¨v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Gfv‡eB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cjvkxi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প্রান্তরে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†`k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cÖ‡gi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civRq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wek¦vmNvZK‡`i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Bs‡iR‡`i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mgMÖ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Dcgnv‡`‡ki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weR‡qi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c_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প্রসশ্ত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  <a:r>
              <a:rPr lang="bn-IN" sz="24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124200"/>
            <a:ext cx="86106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Gfv‡eB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cjvkxi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প্রান্তরে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†`k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cÖ‡gi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civRq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wek¦vmNvZK‡`i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Bs‡iR‡`i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mgMÖ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Dcgnv‡`‡ki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weR‡qi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c_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প্রসশ্ত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bn-IN" sz="24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228600"/>
            <a:ext cx="4343400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নবাব সিরাজউদ্দৌলার মৃত্যু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191000"/>
            <a:ext cx="86106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পলাশীর রক্তাক্ত ইতিহাস, পরাধীনতার ইতিহাস, মুক্তিসংগ্রামীদের পরাজয়ের ইতিহাস, ষড়যন্ত্র ও বিশ্বাসঘাতকতার ইতিহাস, ট্রাজেডি ও বেদনাময় এক শোক স্মৃতির ইতিহাস। এই নৃশংস ও কলঙ্কজনক ঘটনার মাধ্যমে কলকাতা কেন্দ্রিক একটি নতুন উঠতি পুজিঁপতি শ্রেণী ও রাজনৈতিক শক্তির উত্থান ঘটে।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11437787" y="-580791"/>
            <a:ext cx="0" cy="3084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11321730" y="-683946"/>
            <a:ext cx="1256" cy="31801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>
            <a:spLocks noChangeArrowheads="1"/>
          </p:cNvSpPr>
          <p:nvPr/>
        </p:nvSpPr>
        <p:spPr bwMode="auto">
          <a:xfrm flipV="1">
            <a:off x="10001226" y="-593897"/>
            <a:ext cx="55738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28600" y="1524000"/>
            <a:ext cx="2286000" cy="1653467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21000" b="-21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Rounded Rectangle 57"/>
          <p:cNvSpPr/>
          <p:nvPr/>
        </p:nvSpPr>
        <p:spPr>
          <a:xfrm>
            <a:off x="228600" y="3276601"/>
            <a:ext cx="2286000" cy="1487338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34000" b="-34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Rounded Rectangle 58"/>
          <p:cNvSpPr/>
          <p:nvPr/>
        </p:nvSpPr>
        <p:spPr>
          <a:xfrm>
            <a:off x="228600" y="4876800"/>
            <a:ext cx="2209800" cy="1717306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25000" b="-25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TextBox 59"/>
          <p:cNvSpPr txBox="1"/>
          <p:nvPr/>
        </p:nvSpPr>
        <p:spPr>
          <a:xfrm>
            <a:off x="549603" y="600670"/>
            <a:ext cx="752759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পলাশীর যুদ্ধে নবাব সিরাজউদ্দৌলার পরাজয়ের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6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19400" y="2186226"/>
            <a:ext cx="57150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পূর্ণিয়ার শাসনকর্তা শওকত জঙ্গের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2819400" y="3886200"/>
            <a:ext cx="5638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নবাবের খালা ঘসেটি বেগমের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endParaRPr lang="en-US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2743200" y="5410200"/>
            <a:ext cx="5867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সেনাপতি মীর জাফরের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বিশ্বাসঘাতকতা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73404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81000"/>
            <a:ext cx="40386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পতনের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241048"/>
            <a:ext cx="7391400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মীরজাফর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সহযোগীদের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যুদ্ধক্ষেত্রে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অসহযোগিতা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বিশ্বাসঘাতকতা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510135"/>
            <a:ext cx="7772400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সভাসদ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স্বার্থকে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বিসর্জন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স্বার্থকে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581401"/>
            <a:ext cx="7772400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জাফরের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ষড়যন্ত্রের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সত্ত্বে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800600"/>
            <a:ext cx="7772400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ফরাসি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ষড়যন্ত্র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আলীবর্দি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উপদেশ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সিরাজউ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দ্দৌ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পায়নি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6019800"/>
            <a:ext cx="73914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*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শত্রুপক্ষ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এক্যবদ্ধ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রনকৌশলে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95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3505200"/>
            <a:ext cx="3048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953000"/>
            <a:ext cx="83820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পলাশীর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সিরাজউদৌলার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457200"/>
            <a:ext cx="32004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8153400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পলাশীর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সিরাজউদ্দৌলার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বিরোধের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05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2400"/>
            <a:ext cx="60960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পলাশীর যুদ্ধের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295400"/>
            <a:ext cx="80772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14400" y="5486400"/>
            <a:ext cx="786609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বাংলার শাসনে ইংরেজ প্রভাব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48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31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Down Arrow 5">
            <a:extLst>
              <a:ext uri="{FF2B5EF4-FFF2-40B4-BE49-F238E27FC236}">
                <a16:creationId xmlns:a16="http://schemas.microsoft.com/office/drawing/2014/main" xmlns="" id="{94189E4E-4D29-4689-99D1-F682A26BBA4C}"/>
              </a:ext>
            </a:extLst>
          </p:cNvPr>
          <p:cNvSpPr/>
          <p:nvPr/>
        </p:nvSpPr>
        <p:spPr>
          <a:xfrm>
            <a:off x="609601" y="0"/>
            <a:ext cx="7467600" cy="1637211"/>
          </a:xfrm>
          <a:prstGeom prst="downArrow">
            <a:avLst>
              <a:gd name="adj1" fmla="val 50000"/>
              <a:gd name="adj2" fmla="val 5199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No photo description availa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0"/>
            <a:ext cx="2971800" cy="2895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4724400" y="3505200"/>
            <a:ext cx="4267200" cy="28315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SG" sz="2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SG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SG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bn-IN" sz="20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2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SG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SG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SG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পত্র-প্রথম,   </a:t>
            </a:r>
          </a:p>
          <a:p>
            <a:r>
              <a:rPr lang="bn-IN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দক্ষিণ এশিয়ার ইতিহাস ১৭৫৭-১৯৭১,</a:t>
            </a:r>
          </a:p>
          <a:p>
            <a:r>
              <a:rPr lang="bn-IN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2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2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</a:t>
            </a:r>
            <a:r>
              <a:rPr lang="bn-IN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2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SG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SG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-প্রথম</a:t>
            </a:r>
            <a:r>
              <a:rPr lang="en-SG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IN" sz="20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 ইউরোপীদের আগমনঃ ইংরেজ আধিপত্য পতিষ্ঠা,</a:t>
            </a:r>
          </a:p>
          <a:p>
            <a:r>
              <a:rPr lang="bn-IN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টপিক-পলাশীর যুদ্ধ,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কোড-৩০৪, </a:t>
            </a:r>
          </a:p>
          <a:p>
            <a:r>
              <a:rPr lang="bn-IN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শনিবার,সময়- ১০টা।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IMG_20180221_081143_2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94947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Round Diagonal Corner Rectangle 6"/>
          <p:cNvSpPr/>
          <p:nvPr/>
        </p:nvSpPr>
        <p:spPr>
          <a:xfrm>
            <a:off x="152400" y="3429000"/>
            <a:ext cx="4343400" cy="3429000"/>
          </a:xfrm>
          <a:prstGeom prst="round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SG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জাহিদুল ইসলাম</a:t>
            </a:r>
          </a:p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ইতিহাস বিভাগ,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পল্লবী ডিগ্রী</a:t>
            </a:r>
            <a:r>
              <a:rPr lang="en-SG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SG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প্লট#১/১, রোড#৫, সেকশন#৮,দুয়ারীপাড়া,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রুপনগর, ঢাকা -১২১৬।</a:t>
            </a:r>
            <a:endParaRPr lang="en-SG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SG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০১৫৫২৪৬০৬৯৫</a:t>
            </a:r>
            <a:endParaRPr lang="en-SG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jahid01081971@gmai.com</a:t>
            </a:r>
            <a:r>
              <a:rPr lang="en-SG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20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:\MOTIAR\Motiar D. Content\Histery\Nil 7\New folder\10956502314_18ebc5bb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3733800" cy="36195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3" descr="E:\MOTIAR\Motiar D. Content\Histery\Nil 7\New folder\index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62000"/>
            <a:ext cx="4270487" cy="36194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4876800"/>
            <a:ext cx="8686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নাবাব সিরাজউদৌলার পরাজয় ও মৃত্যু</a:t>
            </a:r>
            <a:r>
              <a:rPr lang="en-US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ঔপনিবেশিক</a:t>
            </a:r>
            <a:r>
              <a:rPr lang="en-US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সুগম</a:t>
            </a:r>
            <a:r>
              <a:rPr lang="en-US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E:\MOTIAR\Motiar D. Content\Histery\Nil 7\New folder\index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762000"/>
            <a:ext cx="4270487" cy="36194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50798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MOTIAR\Motiar D. Content\Histery\Nil 7\New folder\stories-abercrombie-vs-f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9624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5943600"/>
            <a:ext cx="824775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ইংরেজ</a:t>
            </a:r>
            <a:r>
              <a:rPr lang="bn-IN" sz="24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দের</a:t>
            </a:r>
            <a:r>
              <a:rPr lang="bn-BD" sz="24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বাংলায় একচেটিয়া বানিজ্য</a:t>
            </a:r>
            <a:r>
              <a:rPr lang="bn-IN" sz="24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ে</a:t>
            </a:r>
            <a:r>
              <a:rPr lang="bn-BD" sz="24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র অধিকার লাভ</a:t>
            </a:r>
            <a:r>
              <a:rPr lang="bn-IN" sz="24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IN" sz="24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ফরাসী শক্তিসহ অন্যান্য শক্তির বিদায়।</a:t>
            </a:r>
            <a:endParaRPr lang="bn-BD" sz="2400" dirty="0">
              <a:ln w="18000">
                <a:solidFill>
                  <a:schemeClr val="tx1"/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MOTIAR\Motiar D. Content\Histery\Nil 7\New folder\royal_artillary_fland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2400"/>
            <a:ext cx="43434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E:\MOTIAR\Motiar D. Content\Histery\Nil 7\New folder\1757_troupes_leegeeres__fusiliers_de_montagnes_004-259e9c0d5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200401"/>
            <a:ext cx="4038600" cy="2514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4" descr="E:\MOTIAR\Motiar D. Content\Histery\Nil 7\New folder\presi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124200"/>
            <a:ext cx="4267200" cy="2639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365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304800"/>
            <a:ext cx="381000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228600" y="4038600"/>
            <a:ext cx="876300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Dcgnv‡`‡ki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BwZnv‡m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weªwUk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mvgªv‡R¨i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cwZ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cÖwZôvZv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wnmv‡e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jW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K¬vB‡fi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Awe¯§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iYxq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Kbbv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vw¶Yv‡Z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Kv¤úvwb‡K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i¶v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;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Z…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Zxq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beve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mgªvU‡K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mve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fŠg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¶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gZvi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AwaKvix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Bs‡iR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kvm‡bi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cÖwZôvZv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xK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jvf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K¬vB‡fi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wZ‡Z¡i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g~‡j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Zuvi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†ZR¯^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xZv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mvnwmKZv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K‚Ueyw×Zv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Kg©KzkjZv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we‡klfv‡e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K‡iwQj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m‡Ë¡I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m¤§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cvbwb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Zuvi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wbR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†`‡k|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wQ‡jb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AwZkq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A_©‡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jvjyc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bxwZ‡eva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weewR©Z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kvmb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Zuvi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`~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i`wk©Zv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122" name="Picture 2" descr="রবার্ট ক্লাইভ এবং পলাশীর যুদ্ধ -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46482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5278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609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228600"/>
            <a:ext cx="33528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34000"/>
            <a:ext cx="861060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দায়িত্বহীন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ক্ষমতাহীন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।’’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4514" name="Picture 2" descr="পলাশীর যুদ্ধের ফলাফল সম্পর্কে লিখ | অনুশীলন | The Daily Ittefa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6868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9628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81000"/>
            <a:ext cx="365760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057400"/>
            <a:ext cx="5410200" cy="40318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সিরাজউদ্দৌলার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আমেনা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ঘষেটি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আলীবর্দি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সেনাপতির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মীরজাফর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পূর্ণিয়ার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শাসনকর্তা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শওকতজং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85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228600"/>
            <a:ext cx="48006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5410200"/>
            <a:ext cx="77724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পলাশীর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E:\MOTIAR\Motiar D. Content\Histery\Nil 7\New folder\index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600"/>
            <a:ext cx="6705600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93837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228600"/>
            <a:ext cx="4800600" cy="11079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ছবি ব্লগ ৭০ + ( ফুল ) ফুলের গন্ধ বিলাস!!! - কথার_খই এর বাংলা ব্লগ । bangla  blog | সামহোয়্যার ইন ব্লগ - বাঁধ ভাঙ্গার আওয়া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7630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8218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066800"/>
            <a:ext cx="3810000" cy="39624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066800"/>
            <a:ext cx="4343400" cy="38862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38200" y="5410200"/>
            <a:ext cx="24384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রবার্ট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ক্লাইভ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1999" y="5486400"/>
            <a:ext cx="3429001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সিরাজউদৌলা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152400"/>
            <a:ext cx="4191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কিছু ছবি দেখি</a:t>
            </a:r>
            <a:r>
              <a:rPr lang="bn-BD" sz="4000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......</a:t>
            </a:r>
            <a:endParaRPr lang="en-US" sz="4000" dirty="0" smtClean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25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85800"/>
            <a:ext cx="4267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5105400"/>
            <a:ext cx="86868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বাংলার শেষ স্বাধীন নবাব </a:t>
            </a:r>
            <a:r>
              <a:rPr lang="as-IN" sz="2400" dirty="0" smtClean="0">
                <a:latin typeface="NikoshBAN" pitchFamily="2" charset="0"/>
                <a:cs typeface="NikoshBAN" pitchFamily="2" charset="0"/>
                <a:hlinkClick r:id="rId3" tooltip="সিরাজউদ্দৌলা"/>
              </a:rPr>
              <a:t>সিরাজউদ্দৌলার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 সাথে </a:t>
            </a:r>
            <a:r>
              <a:rPr lang="as-IN" sz="2400" dirty="0" smtClean="0">
                <a:latin typeface="NikoshBAN" pitchFamily="2" charset="0"/>
                <a:cs typeface="NikoshBAN" pitchFamily="2" charset="0"/>
                <a:hlinkClick r:id="rId4" tooltip="ব্রিটিশ ইস্ট ইন্ডিয়া কোম্পানি"/>
              </a:rPr>
              <a:t>ব্রিটিশ ইস্ট ইন্ডি</a:t>
            </a:r>
            <a:r>
              <a:rPr lang="bn-IN" sz="2400" dirty="0" smtClean="0">
                <a:latin typeface="NikoshBAN" pitchFamily="2" charset="0"/>
                <a:cs typeface="NikoshBAN" pitchFamily="2" charset="0"/>
                <a:hlinkClick r:id="rId4" tooltip="ব্রিটিশ ইস্ট ইন্ডিয়া কোম্পানি"/>
              </a:rPr>
              <a:t>য়া</a:t>
            </a:r>
            <a:r>
              <a:rPr lang="as-IN" sz="2400" dirty="0" smtClean="0">
                <a:latin typeface="NikoshBAN" pitchFamily="2" charset="0"/>
                <a:cs typeface="NikoshBAN" pitchFamily="2" charset="0"/>
                <a:hlinkClick r:id="rId4" tooltip="ব্রিটিশ ইস্ট ইন্ডিয়া কোম্পানি"/>
              </a:rPr>
              <a:t> কোম্পানির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 পলাশী নামক স্থানে যে যুদ্ধ সংঘটিত হ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ছিল তাই 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পলাশীর যুদ্ধ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 নামে পরিচিত। </a:t>
            </a:r>
            <a:r>
              <a:rPr lang="as-IN" sz="2400" dirty="0" smtClean="0">
                <a:latin typeface="NikoshBAN" pitchFamily="2" charset="0"/>
                <a:cs typeface="NikoshBAN" pitchFamily="2" charset="0"/>
                <a:hlinkClick r:id="rId5" tooltip="১৭৫৭"/>
              </a:rPr>
              <a:t>১৭৫৭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 সালের </a:t>
            </a:r>
            <a:r>
              <a:rPr lang="as-IN" sz="2400" dirty="0" smtClean="0">
                <a:latin typeface="NikoshBAN" pitchFamily="2" charset="0"/>
                <a:cs typeface="NikoshBAN" pitchFamily="2" charset="0"/>
                <a:hlinkClick r:id="rId6" tooltip="জুন ২৩"/>
              </a:rPr>
              <a:t>জুন ২৩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 তারিখে এই যুদ্ধ সংঘটিত হ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ছিল। এই যুদ্ধে </a:t>
            </a:r>
            <a:r>
              <a:rPr lang="as-IN" sz="2400" dirty="0" smtClean="0">
                <a:latin typeface="NikoshBAN" pitchFamily="2" charset="0"/>
                <a:cs typeface="NikoshBAN" pitchFamily="2" charset="0"/>
                <a:hlinkClick r:id="rId3" tooltip="সিরাজউদ্দৌলা"/>
              </a:rPr>
              <a:t>সিরাজউদ্দৌলা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 পরাজিত হন এবং ভারতবর্ষে ইংরেজ শাসন প্রতিষ্ঠার পথ সূচিত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0"/>
            <a:ext cx="3505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4419600"/>
            <a:ext cx="1905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যুদ্ধকামান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4419600"/>
            <a:ext cx="22098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পলাশীর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034" name="Picture 2" descr="পলাশী যুদ্ধের রহস্যময় ভয়ংকর ইতিহাস যা জানলে চমকে উঠবেন (দেখুন ভিডিওতে) -  YouTub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1" y="685800"/>
            <a:ext cx="4267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9413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152400"/>
            <a:ext cx="54864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867400"/>
            <a:ext cx="52578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পলাশীর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পলাশীর যুদ্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1"/>
            <a:ext cx="84582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2322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52400"/>
            <a:ext cx="39624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219200"/>
            <a:ext cx="7239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…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57150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পলাশীর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048000"/>
            <a:ext cx="64770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পলাশীর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962400"/>
            <a:ext cx="70866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পলাশীর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সিরাজউদৌলার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334000"/>
            <a:ext cx="76962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পলাশীর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9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0"/>
            <a:ext cx="8686800" cy="26776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১৭৫৭ খ্রিস্টাব্দের ২৩ জুন পলাশীর প্রান্তরে ইংরেজদের বিরুদ্ধে নবাব সিরাজউদ্দৌলার যে যুদ্ধ হয়েছিল ইতিহাসে তা পলাশীর যুদ্ধ নামে পরিচিত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যুদ্ধে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বাংলা-বিহার-উড়িষ্যার শেষ স্বাধীন নবাব সিরাজউদ্দৌলার পরাজয়ের মধ্য দিয়ে এক দিকে যেমন স্বাধীনতার সূর্য অস্তমিত হয়, তেমনি এদেশবাসীর ভাগ্যেও নেমে আসে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চরম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বিপর্যয়। এ যুদ্ধের পর উপমহাদেশের ব্রিটিশ রাজশক্তির অভ্যূদয় ঘটে এবং তারা মুঘলদের হাত থেকে ভারতবর্ষের শাসনদণ্ড কেড়ে নেয়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8077200" cy="30469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সিরাজউদ্দৌলার জন্ম ১৭৩৩ সালে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নবাব সিরাজ-উদ-দৌলা ছিলেন বাংলার নবাব </a:t>
            </a:r>
            <a:r>
              <a:rPr lang="as-IN" sz="2400" dirty="0" smtClean="0">
                <a:latin typeface="NikoshBAN" pitchFamily="2" charset="0"/>
                <a:cs typeface="NikoshBAN" pitchFamily="2" charset="0"/>
                <a:hlinkClick r:id="rId2" tooltip="আলীবর্দী খান"/>
              </a:rPr>
              <a:t>আলীবর্দী খান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-এর নাতি। আলীবর্দী খানের কোন পুত্র ছিল না। তার ছিল তিন কন্যা। তিন কন্যাকেই তিনি নিজের বড়ভাই "হাজি আহমদ"-এর তিন পুত্র, নো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জেশ মোহাম্মদের সাথে বড় মে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 </a:t>
            </a:r>
            <a:r>
              <a:rPr lang="as-IN" sz="2400" dirty="0" smtClean="0">
                <a:latin typeface="NikoshBAN" pitchFamily="2" charset="0"/>
                <a:cs typeface="NikoshBAN" pitchFamily="2" charset="0"/>
                <a:hlinkClick r:id="rId3" tooltip="ঘসেটি বেগম"/>
              </a:rPr>
              <a:t>ঘসেটি বেগমের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, সাই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দ আহম্মদের সাথে মেজ মে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এবং </a:t>
            </a:r>
            <a:r>
              <a:rPr lang="as-IN" sz="2400" i="1" dirty="0" smtClean="0">
                <a:latin typeface="NikoshBAN" pitchFamily="2" charset="0"/>
                <a:cs typeface="NikoshBAN" pitchFamily="2" charset="0"/>
                <a:hlinkClick r:id="rId4" tooltip="জৈনুদ্দিন আহমেদ খান"/>
              </a:rPr>
              <a:t>জ</a:t>
            </a:r>
            <a:r>
              <a:rPr lang="bn-IN" sz="2400" i="1" dirty="0" smtClean="0">
                <a:latin typeface="NikoshBAN" pitchFamily="2" charset="0"/>
                <a:cs typeface="NikoshBAN" pitchFamily="2" charset="0"/>
                <a:hlinkClick r:id="rId4" tooltip="জৈনুদ্দিন আহমেদ খান"/>
              </a:rPr>
              <a:t>য়ে</a:t>
            </a:r>
            <a:r>
              <a:rPr lang="as-IN" sz="2400" i="1" dirty="0" smtClean="0">
                <a:latin typeface="NikoshBAN" pitchFamily="2" charset="0"/>
                <a:cs typeface="NikoshBAN" pitchFamily="2" charset="0"/>
                <a:hlinkClick r:id="rId4" tooltip="জৈনুদ্দিন আহমেদ খান"/>
              </a:rPr>
              <a:t>নউদ্দিন আহম্মদের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 সাথে ছোট মে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 </a:t>
            </a:r>
            <a:r>
              <a:rPr lang="as-IN" sz="2400" i="1" dirty="0" smtClean="0">
                <a:latin typeface="NikoshBAN" pitchFamily="2" charset="0"/>
                <a:cs typeface="NikoshBAN" pitchFamily="2" charset="0"/>
              </a:rPr>
              <a:t>আমেনা বেগম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-এর বি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দেন। আমেনা বেগমের দুই পুত্র ও এক কন্যা ছিল। পুত্ররা হলেন মির্জা মোহাম্মদ (সিরাজ-উদ-দৌলা) এবং মির্জা মেহেদী। সিরাজ তার নানার কাছে ছিল খুবই আদরের, যেহেতু তার কোনো পুত্র ছিলনা। তিনি মাতামহের স্নেহ-ভালোবাসা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বড় হতে থাকেন।  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0"/>
            <a:ext cx="3429000" cy="4616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নবাব সিরাজউদ্দৌলা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65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11418" y="567094"/>
            <a:ext cx="2328584" cy="1491000"/>
            <a:chOff x="5349328" y="85315"/>
            <a:chExt cx="2328584" cy="1491000"/>
          </a:xfrm>
        </p:grpSpPr>
        <p:sp>
          <p:nvSpPr>
            <p:cNvPr id="22" name="Rectangle 21"/>
            <p:cNvSpPr/>
            <p:nvPr/>
          </p:nvSpPr>
          <p:spPr>
            <a:xfrm>
              <a:off x="5349328" y="85315"/>
              <a:ext cx="2328584" cy="1491000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5349328" y="85315"/>
              <a:ext cx="2328584" cy="1491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ইংরেজরা নবাবকে কোন উপঢৌকন পাঠাননি</a:t>
              </a:r>
              <a:endParaRPr lang="en-US" sz="2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Circular Arrow 4"/>
          <p:cNvSpPr/>
          <p:nvPr/>
        </p:nvSpPr>
        <p:spPr>
          <a:xfrm>
            <a:off x="1638393" y="355128"/>
            <a:ext cx="5538617" cy="5297888"/>
          </a:xfrm>
          <a:prstGeom prst="circularArrow">
            <a:avLst>
              <a:gd name="adj1" fmla="val 5201"/>
              <a:gd name="adj2" fmla="val 335949"/>
              <a:gd name="adj3" fmla="val 255777"/>
              <a:gd name="adj4" fmla="val 20185849"/>
              <a:gd name="adj5" fmla="val 60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 5"/>
          <p:cNvGrpSpPr/>
          <p:nvPr/>
        </p:nvGrpSpPr>
        <p:grpSpPr>
          <a:xfrm>
            <a:off x="5546640" y="3474678"/>
            <a:ext cx="2354453" cy="1137692"/>
            <a:chOff x="5984550" y="2992899"/>
            <a:chExt cx="2354453" cy="1137692"/>
          </a:xfrm>
        </p:grpSpPr>
        <p:sp>
          <p:nvSpPr>
            <p:cNvPr id="20" name="Rectangle 19"/>
            <p:cNvSpPr/>
            <p:nvPr/>
          </p:nvSpPr>
          <p:spPr>
            <a:xfrm>
              <a:off x="5984550" y="2992899"/>
              <a:ext cx="2354453" cy="1137692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5984550" y="2992899"/>
              <a:ext cx="2354453" cy="11376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ইংরেজদের  নবাবের  সাথে সৌজন্যমূলক আচরণ না করা</a:t>
              </a:r>
              <a:endParaRPr lang="en-US" sz="2400" kern="1200" dirty="0"/>
            </a:p>
          </p:txBody>
        </p:sp>
      </p:grpSp>
      <p:sp>
        <p:nvSpPr>
          <p:cNvPr id="7" name="Circular Arrow 6"/>
          <p:cNvSpPr/>
          <p:nvPr/>
        </p:nvSpPr>
        <p:spPr>
          <a:xfrm>
            <a:off x="1584104" y="456691"/>
            <a:ext cx="5590553" cy="5590553"/>
          </a:xfrm>
          <a:prstGeom prst="circularArrow">
            <a:avLst>
              <a:gd name="adj1" fmla="val 5201"/>
              <a:gd name="adj2" fmla="val 335949"/>
              <a:gd name="adj3" fmla="val 4014548"/>
              <a:gd name="adj4" fmla="val 1954334"/>
              <a:gd name="adj5" fmla="val 60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3619458" y="5011872"/>
            <a:ext cx="1491000" cy="1491000"/>
            <a:chOff x="4057368" y="4530093"/>
            <a:chExt cx="1491000" cy="1491000"/>
          </a:xfrm>
        </p:grpSpPr>
        <p:sp>
          <p:nvSpPr>
            <p:cNvPr id="18" name="Rectangle 17"/>
            <p:cNvSpPr/>
            <p:nvPr/>
          </p:nvSpPr>
          <p:spPr>
            <a:xfrm>
              <a:off x="4057368" y="4530093"/>
              <a:ext cx="1491000" cy="1491000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4057368" y="4530093"/>
              <a:ext cx="1491000" cy="1491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ইংরেজদের বাণিজ্যিক শর্ত ভঙ্গ করা</a:t>
              </a:r>
              <a:endParaRPr lang="en-US" sz="2400" kern="1200" dirty="0"/>
            </a:p>
          </p:txBody>
        </p:sp>
      </p:grpSp>
      <p:sp>
        <p:nvSpPr>
          <p:cNvPr id="9" name="Circular Arrow 8"/>
          <p:cNvSpPr/>
          <p:nvPr/>
        </p:nvSpPr>
        <p:spPr>
          <a:xfrm>
            <a:off x="1541393" y="421918"/>
            <a:ext cx="5590553" cy="5590553"/>
          </a:xfrm>
          <a:prstGeom prst="circularArrow">
            <a:avLst>
              <a:gd name="adj1" fmla="val 5201"/>
              <a:gd name="adj2" fmla="val 335949"/>
              <a:gd name="adj3" fmla="val 8134117"/>
              <a:gd name="adj4" fmla="val 6449504"/>
              <a:gd name="adj5" fmla="val 60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589860" y="3254726"/>
            <a:ext cx="2832378" cy="1577597"/>
            <a:chOff x="1027770" y="2772947"/>
            <a:chExt cx="2832378" cy="1577597"/>
          </a:xfrm>
        </p:grpSpPr>
        <p:sp>
          <p:nvSpPr>
            <p:cNvPr id="16" name="Rectangle 15"/>
            <p:cNvSpPr/>
            <p:nvPr/>
          </p:nvSpPr>
          <p:spPr>
            <a:xfrm>
              <a:off x="1027770" y="2772947"/>
              <a:ext cx="2832378" cy="15775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1027770" y="2772947"/>
              <a:ext cx="2832378" cy="15775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আলীবর্দি খানের সঙ্গে চুক্তির শর্ত ভঙ্গ করে নবাবকে কর দিতে অস্বীকার করা</a:t>
              </a:r>
              <a:endParaRPr lang="en-US" sz="2400" kern="1200" dirty="0"/>
            </a:p>
          </p:txBody>
        </p:sp>
      </p:grpSp>
      <p:sp>
        <p:nvSpPr>
          <p:cNvPr id="11" name="Circular Arrow 10"/>
          <p:cNvSpPr/>
          <p:nvPr/>
        </p:nvSpPr>
        <p:spPr>
          <a:xfrm>
            <a:off x="1555704" y="456691"/>
            <a:ext cx="5590553" cy="5590553"/>
          </a:xfrm>
          <a:prstGeom prst="circularArrow">
            <a:avLst>
              <a:gd name="adj1" fmla="val 5201"/>
              <a:gd name="adj2" fmla="val 335949"/>
              <a:gd name="adj3" fmla="val 12297685"/>
              <a:gd name="adj4" fmla="val 10830968"/>
              <a:gd name="adj5" fmla="val 60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oup 11"/>
          <p:cNvGrpSpPr/>
          <p:nvPr/>
        </p:nvGrpSpPr>
        <p:grpSpPr>
          <a:xfrm>
            <a:off x="1705266" y="524961"/>
            <a:ext cx="2403611" cy="1491000"/>
            <a:chOff x="2143176" y="43182"/>
            <a:chExt cx="2403611" cy="1491000"/>
          </a:xfrm>
        </p:grpSpPr>
        <p:sp>
          <p:nvSpPr>
            <p:cNvPr id="14" name="Rectangle 13"/>
            <p:cNvSpPr/>
            <p:nvPr/>
          </p:nvSpPr>
          <p:spPr>
            <a:xfrm>
              <a:off x="2143176" y="43182"/>
              <a:ext cx="2403611" cy="1491000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143176" y="43182"/>
              <a:ext cx="2403611" cy="1491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নবাবের নিষেধ সত্ত্বেও কলকাতার দুর্গ নির্মাণ অব্যাহত রাখা </a:t>
              </a:r>
              <a:endParaRPr lang="en-US" sz="2400" kern="1200" dirty="0"/>
            </a:p>
          </p:txBody>
        </p:sp>
      </p:grpSp>
      <p:sp>
        <p:nvSpPr>
          <p:cNvPr id="13" name="Circular Arrow 12"/>
          <p:cNvSpPr/>
          <p:nvPr/>
        </p:nvSpPr>
        <p:spPr>
          <a:xfrm>
            <a:off x="1036131" y="380049"/>
            <a:ext cx="7518009" cy="5530735"/>
          </a:xfrm>
          <a:prstGeom prst="circularArrow">
            <a:avLst>
              <a:gd name="adj1" fmla="val 5201"/>
              <a:gd name="adj2" fmla="val 335949"/>
              <a:gd name="adj3" fmla="val 16084105"/>
              <a:gd name="adj4" fmla="val 15297228"/>
              <a:gd name="adj5" fmla="val 60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extBox 1"/>
          <p:cNvSpPr txBox="1"/>
          <p:nvPr/>
        </p:nvSpPr>
        <p:spPr>
          <a:xfrm>
            <a:off x="3200400" y="2362200"/>
            <a:ext cx="2971800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পলাশী যুদ্ধের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74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52400"/>
            <a:ext cx="4953000" cy="8002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অন্ধকূপ হত্যার কাল্পনিক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কাহিন</a:t>
            </a:r>
            <a:endParaRPr lang="as-IN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7620000" cy="310854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নবাবের কলকাতা দখলের পর বন্দিদশা থেকে মুক্তি পেয়ে নবাবকে হেয় করার জন্য হলওয়েল নামক জনৈক ইংরেজ এক মিথ্যা প্রচারণা চালায় যা ইতিহাসে ‘অন্ধকূপ হত্যা’ নামে পরিচিত। এতে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হয় যে, ১৮ ফুট দৈর্ঘ্য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ফুট প্রস্থ ছোট একটি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৪৬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 ইংরেজকে বন্দি করে রাখা হয়। এতে প্রচন্ড গরমে শ্বাসরুদ্ধ হয়ে ১২৩ জনের মৃত্যু হয়। আধুনিক ঐতিহাসিকদের গবেষণায় ‘অন্ধকূপ হত্যার’ কোনো সত্যতার প্রমাণ পাওয়া যায়নি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79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4648200"/>
            <a:ext cx="8077200" cy="12003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ওয়াটসন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ক্লাইভ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মানিকচাঁদকে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নতজানু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অপমানজনক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বাধ্য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আলীনগর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খ্যাত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74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1072</Words>
  <Application>Microsoft Office PowerPoint</Application>
  <PresentationFormat>On-screen Show (4:3)</PresentationFormat>
  <Paragraphs>118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jahid</cp:lastModifiedBy>
  <cp:revision>140</cp:revision>
  <dcterms:created xsi:type="dcterms:W3CDTF">2006-08-16T00:00:00Z</dcterms:created>
  <dcterms:modified xsi:type="dcterms:W3CDTF">2021-01-20T15:45:51Z</dcterms:modified>
</cp:coreProperties>
</file>