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4" r:id="rId4"/>
    <p:sldId id="259" r:id="rId5"/>
    <p:sldId id="260" r:id="rId6"/>
    <p:sldId id="261" r:id="rId7"/>
    <p:sldId id="262" r:id="rId8"/>
    <p:sldId id="286" r:id="rId9"/>
    <p:sldId id="263" r:id="rId10"/>
    <p:sldId id="285" r:id="rId11"/>
    <p:sldId id="264" r:id="rId12"/>
    <p:sldId id="265" r:id="rId13"/>
    <p:sldId id="272" r:id="rId14"/>
    <p:sldId id="268" r:id="rId15"/>
    <p:sldId id="269" r:id="rId16"/>
    <p:sldId id="270" r:id="rId17"/>
    <p:sldId id="282" r:id="rId18"/>
    <p:sldId id="279" r:id="rId19"/>
    <p:sldId id="281" r:id="rId20"/>
    <p:sldId id="280" r:id="rId21"/>
    <p:sldId id="271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</a:rPr>
              <a:t>স্বাগতম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mage-990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733800"/>
            <a:ext cx="8153400" cy="2666999"/>
          </a:xfrm>
        </p:spPr>
      </p:pic>
      <p:pic>
        <p:nvPicPr>
          <p:cNvPr id="5" name="Picture 4" descr="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81534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err="1" smtClean="0"/>
              <a:t>স্বাধীন</a:t>
            </a:r>
            <a:r>
              <a:rPr lang="en-US" sz="5300" b="1" dirty="0" smtClean="0"/>
              <a:t> </a:t>
            </a:r>
            <a:r>
              <a:rPr lang="en-US" sz="5300" b="1" dirty="0" err="1" smtClean="0"/>
              <a:t>বাংলার</a:t>
            </a:r>
            <a:r>
              <a:rPr lang="en-US" sz="5300" b="1" dirty="0" smtClean="0"/>
              <a:t> ১ম </a:t>
            </a:r>
            <a:r>
              <a:rPr lang="en-US" sz="5300" b="1" dirty="0" err="1" smtClean="0"/>
              <a:t>পতাকা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endParaRPr lang="en-US" b="1" dirty="0"/>
          </a:p>
        </p:txBody>
      </p:sp>
      <p:pic>
        <p:nvPicPr>
          <p:cNvPr id="4" name="Content Placeholder 3" descr="2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077199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800" dirty="0" smtClean="0"/>
              <a:t>৭ই </a:t>
            </a:r>
            <a:r>
              <a:rPr lang="en-US" sz="4800" dirty="0" err="1" smtClean="0"/>
              <a:t>মার্চের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ভাষন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000" dirty="0"/>
          </a:p>
        </p:txBody>
      </p:sp>
      <p:pic>
        <p:nvPicPr>
          <p:cNvPr id="4" name="Content Placeholder 3" descr="7mar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924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ইয়াহিয়া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খানের</a:t>
            </a:r>
            <a:r>
              <a:rPr lang="en-US" sz="4000" dirty="0" smtClean="0"/>
              <a:t> ২৫ </a:t>
            </a:r>
            <a:r>
              <a:rPr lang="en-US" sz="4000" dirty="0" err="1" smtClean="0"/>
              <a:t>মার্চের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পুর্বশর্ত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৪টি - </a:t>
            </a:r>
            <a:r>
              <a:rPr lang="en-US" sz="4000" dirty="0" err="1" smtClean="0"/>
              <a:t>তোমাদের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খাতায়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b="1" dirty="0" err="1" smtClean="0"/>
              <a:t>সামরিক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আইন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প্রত্যাহার</a:t>
            </a:r>
            <a:r>
              <a:rPr lang="en-US" sz="2400" b="1" dirty="0" smtClean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নির্বাচিত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প্রতিনীধিদের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ক্ষমতা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হস্তান্তর</a:t>
            </a:r>
            <a:r>
              <a:rPr lang="en-US" sz="2400" b="1" dirty="0" smtClean="0"/>
              <a:t> 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err="1" smtClean="0"/>
              <a:t>সেনাবাহিনীর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গণহত্যার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তদন্ত</a:t>
            </a:r>
            <a:r>
              <a:rPr lang="en-US" sz="2400" b="1" dirty="0" smtClean="0"/>
              <a:t> 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err="1" smtClean="0"/>
              <a:t>সৈন্যদেরকে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ব্যারাকে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ফিরিয়ে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নেয়া</a:t>
            </a:r>
            <a:r>
              <a:rPr lang="en-US" sz="2400" b="1" dirty="0" smtClean="0"/>
              <a:t>।</a:t>
            </a:r>
          </a:p>
          <a:p>
            <a:pPr marL="971550" lvl="1" indent="-514350">
              <a:buNone/>
            </a:pPr>
            <a:r>
              <a:rPr lang="en-US" sz="2400" b="1" dirty="0" smtClean="0"/>
              <a:t>এ </a:t>
            </a:r>
            <a:r>
              <a:rPr lang="en-US" sz="2400" b="1" dirty="0" err="1" smtClean="0"/>
              <a:t>দাগুলো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মেনেনি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বাঙ্গালীর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আন্দোলন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আরো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বেগবান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উঠে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/>
              <a:t>ছবিতে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দেখতে</a:t>
            </a:r>
            <a:r>
              <a:rPr lang="en-US" b="1" dirty="0" smtClean="0"/>
              <a:t> </a:t>
            </a:r>
            <a:r>
              <a:rPr lang="en-US" b="1" dirty="0" err="1" smtClean="0"/>
              <a:t>পাচ্ছ</a:t>
            </a:r>
            <a:r>
              <a:rPr lang="en-US" b="1" dirty="0" smtClean="0"/>
              <a:t>? </a:t>
            </a:r>
            <a:endParaRPr lang="en-US" b="1" dirty="0"/>
          </a:p>
        </p:txBody>
      </p:sp>
      <p:pic>
        <p:nvPicPr>
          <p:cNvPr id="4" name="Content Placeholder 3" descr="25marc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8153399" cy="4495799"/>
          </a:xfrm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81996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২৫মার্চ ১৯৭১গণহত্যা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অপর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অপারেশন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সার্চ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লাইট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একক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প্রশ্নঃ১। </a:t>
            </a:r>
            <a:r>
              <a:rPr lang="en-US" dirty="0" err="1" smtClean="0"/>
              <a:t>মুক্তি</a:t>
            </a:r>
            <a:r>
              <a:rPr lang="en-US" dirty="0" smtClean="0"/>
              <a:t> </a:t>
            </a:r>
            <a:r>
              <a:rPr lang="en-US" dirty="0" err="1" smtClean="0"/>
              <a:t>নামের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প্রশ্নঃ২।যুদ্ধ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প্রশ্নঃ৩।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স্বাধীনতার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ডাক</a:t>
            </a:r>
            <a:r>
              <a:rPr lang="en-US" dirty="0" smtClean="0"/>
              <a:t> </a:t>
            </a:r>
            <a:r>
              <a:rPr lang="en-US" dirty="0" err="1" smtClean="0"/>
              <a:t>দেয়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প্রশ্নঃ৪। </a:t>
            </a:r>
            <a:r>
              <a:rPr lang="en-US" dirty="0" err="1" smtClean="0"/>
              <a:t>বাঙ্গালীর</a:t>
            </a:r>
            <a:r>
              <a:rPr lang="en-US" dirty="0" smtClean="0"/>
              <a:t>  </a:t>
            </a:r>
            <a:r>
              <a:rPr lang="en-US" dirty="0" err="1" smtClean="0"/>
              <a:t>মুক্তির</a:t>
            </a:r>
            <a:r>
              <a:rPr lang="en-US" dirty="0" smtClean="0"/>
              <a:t> </a:t>
            </a:r>
            <a:r>
              <a:rPr lang="en-US" dirty="0" err="1" smtClean="0"/>
              <a:t>সনদ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প্রশ্নঃ৫। </a:t>
            </a:r>
            <a:r>
              <a:rPr lang="en-US" dirty="0" err="1" smtClean="0"/>
              <a:t>কর্ণেল</a:t>
            </a:r>
            <a:r>
              <a:rPr lang="en-US" dirty="0" smtClean="0"/>
              <a:t> </a:t>
            </a:r>
            <a:r>
              <a:rPr lang="en-US" dirty="0" err="1" smtClean="0"/>
              <a:t>এম</a:t>
            </a:r>
            <a:r>
              <a:rPr lang="en-US" dirty="0" smtClean="0"/>
              <a:t> এ </a:t>
            </a:r>
            <a:r>
              <a:rPr lang="en-US" dirty="0" err="1" smtClean="0"/>
              <a:t>জি</a:t>
            </a:r>
            <a:r>
              <a:rPr lang="en-US" dirty="0" smtClean="0"/>
              <a:t> </a:t>
            </a:r>
            <a:r>
              <a:rPr lang="en-US" dirty="0" err="1" smtClean="0"/>
              <a:t>ওসমানী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ছিলেন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১৫ই </a:t>
            </a:r>
            <a:r>
              <a:rPr lang="en-US" sz="3200" b="1" dirty="0" err="1" smtClean="0"/>
              <a:t>মার্চ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ইয়াহিয়া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ঢাকায়</a:t>
            </a:r>
            <a:r>
              <a:rPr lang="en-US" sz="3200" b="1" dirty="0" smtClean="0"/>
              <a:t> এসে১৬ই </a:t>
            </a:r>
            <a:r>
              <a:rPr lang="en-US" sz="3200" b="1" dirty="0" err="1" smtClean="0"/>
              <a:t>মার্চ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বংগবন্ধুর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মাঝে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আলোচনা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ব্যর্থ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২২শে </a:t>
            </a:r>
            <a:r>
              <a:rPr lang="en-US" dirty="0" err="1" smtClean="0"/>
              <a:t>মার্চ</a:t>
            </a:r>
            <a:r>
              <a:rPr lang="en-US" dirty="0" smtClean="0"/>
              <a:t> </a:t>
            </a:r>
            <a:r>
              <a:rPr lang="en-US" dirty="0" err="1" smtClean="0"/>
              <a:t>ভুট্রো</a:t>
            </a:r>
            <a:r>
              <a:rPr lang="en-US" dirty="0" smtClean="0"/>
              <a:t>  </a:t>
            </a:r>
            <a:r>
              <a:rPr lang="en-US" dirty="0" err="1" smtClean="0"/>
              <a:t>ঢাকায়</a:t>
            </a:r>
            <a:r>
              <a:rPr lang="en-US" dirty="0" smtClean="0"/>
              <a:t> </a:t>
            </a:r>
            <a:r>
              <a:rPr lang="en-US" dirty="0" err="1" smtClean="0"/>
              <a:t>আলোচনায়</a:t>
            </a:r>
            <a:r>
              <a:rPr lang="en-US" dirty="0" smtClean="0"/>
              <a:t> </a:t>
            </a:r>
            <a:r>
              <a:rPr lang="en-US" dirty="0" err="1" smtClean="0"/>
              <a:t>ব্যর্থ</a:t>
            </a:r>
            <a:r>
              <a:rPr lang="en-US" dirty="0" smtClean="0"/>
              <a:t> ২৫মার্চ</a:t>
            </a:r>
          </a:p>
          <a:p>
            <a:pPr>
              <a:buNone/>
            </a:pPr>
            <a:r>
              <a:rPr lang="en-US" dirty="0" err="1" smtClean="0"/>
              <a:t>ইয়াহিয়া-ভুট্রো</a:t>
            </a:r>
            <a:r>
              <a:rPr lang="en-US" dirty="0" smtClean="0"/>
              <a:t> </a:t>
            </a:r>
            <a:r>
              <a:rPr lang="en-US" dirty="0" err="1" smtClean="0"/>
              <a:t>ঢাকা</a:t>
            </a:r>
            <a:r>
              <a:rPr lang="en-US" dirty="0" smtClean="0"/>
              <a:t> </a:t>
            </a:r>
            <a:r>
              <a:rPr lang="en-US" dirty="0" err="1" smtClean="0"/>
              <a:t>ত্যাগ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২৬ </a:t>
            </a:r>
            <a:r>
              <a:rPr lang="en-US" dirty="0" err="1" smtClean="0"/>
              <a:t>মার্চপ্রথম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প্রহরে</a:t>
            </a:r>
            <a:r>
              <a:rPr lang="en-US" sz="2800" dirty="0" smtClean="0"/>
              <a:t> </a:t>
            </a:r>
            <a:r>
              <a:rPr lang="en-US" dirty="0" err="1" smtClean="0"/>
              <a:t>বংগবন্ধুকে</a:t>
            </a:r>
            <a:r>
              <a:rPr lang="en-US" dirty="0" smtClean="0"/>
              <a:t> ৩২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ধামন্ডির</a:t>
            </a:r>
            <a:r>
              <a:rPr lang="en-US" dirty="0" smtClean="0"/>
              <a:t> </a:t>
            </a:r>
            <a:r>
              <a:rPr lang="en-US" dirty="0" err="1" smtClean="0"/>
              <a:t>বাসা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গ্রেফতার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পাকিস্থানের</a:t>
            </a:r>
            <a:r>
              <a:rPr lang="en-US" dirty="0" smtClean="0"/>
              <a:t> </a:t>
            </a:r>
            <a:r>
              <a:rPr lang="en-US" dirty="0" err="1" smtClean="0"/>
              <a:t>কারাগারে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তবে</a:t>
            </a:r>
            <a:r>
              <a:rPr lang="en-US" dirty="0" smtClean="0"/>
              <a:t> </a:t>
            </a:r>
            <a:r>
              <a:rPr lang="en-US" dirty="0" err="1" smtClean="0"/>
              <a:t>গ্রেফতারের</a:t>
            </a:r>
            <a:r>
              <a:rPr lang="en-US" dirty="0" smtClean="0"/>
              <a:t> </a:t>
            </a:r>
            <a:r>
              <a:rPr lang="en-US" dirty="0" err="1" smtClean="0"/>
              <a:t>আগেই</a:t>
            </a:r>
            <a:r>
              <a:rPr lang="en-US" dirty="0" smtClean="0"/>
              <a:t> </a:t>
            </a:r>
            <a:r>
              <a:rPr lang="en-US" dirty="0" err="1" smtClean="0"/>
              <a:t>তিনিস্বাধীনতার</a:t>
            </a:r>
            <a:r>
              <a:rPr lang="en-US" dirty="0" smtClean="0"/>
              <a:t> </a:t>
            </a:r>
            <a:r>
              <a:rPr lang="en-US" dirty="0" err="1" smtClean="0"/>
              <a:t>ঘোষনার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সেশবাসীকে</a:t>
            </a:r>
            <a:r>
              <a:rPr lang="en-US" dirty="0" smtClean="0"/>
              <a:t> </a:t>
            </a:r>
            <a:r>
              <a:rPr lang="en-US" dirty="0" err="1" smtClean="0"/>
              <a:t>যুদ্ধে</a:t>
            </a:r>
            <a:r>
              <a:rPr lang="en-US" dirty="0" smtClean="0"/>
              <a:t> </a:t>
            </a:r>
            <a:r>
              <a:rPr lang="en-US" dirty="0" err="1" smtClean="0"/>
              <a:t>ঝাঁপিয়ে</a:t>
            </a:r>
            <a:r>
              <a:rPr lang="en-US" dirty="0" smtClean="0"/>
              <a:t> </a:t>
            </a:r>
            <a:r>
              <a:rPr lang="en-US" dirty="0" err="1" smtClean="0"/>
              <a:t>পড়ার</a:t>
            </a:r>
            <a:r>
              <a:rPr lang="en-US" dirty="0" smtClean="0"/>
              <a:t> </a:t>
            </a:r>
            <a:r>
              <a:rPr lang="en-US" dirty="0" err="1" smtClean="0"/>
              <a:t>আওবান</a:t>
            </a:r>
            <a:r>
              <a:rPr lang="en-US" dirty="0" smtClean="0"/>
              <a:t> </a:t>
            </a:r>
            <a:r>
              <a:rPr lang="en-US" dirty="0" err="1" smtClean="0"/>
              <a:t>জানান</a:t>
            </a:r>
            <a:r>
              <a:rPr lang="en-US" dirty="0" smtClean="0"/>
              <a:t>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ভাষনে</a:t>
            </a:r>
            <a:r>
              <a:rPr lang="en-US" dirty="0" smtClean="0"/>
              <a:t>  ।</a:t>
            </a:r>
            <a:r>
              <a:rPr lang="en-US" dirty="0" err="1" smtClean="0"/>
              <a:t>তখনি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মুক্তি</a:t>
            </a:r>
            <a:r>
              <a:rPr lang="en-US" dirty="0" smtClean="0"/>
              <a:t> </a:t>
            </a:r>
            <a:r>
              <a:rPr lang="en-US" dirty="0" err="1" smtClean="0"/>
              <a:t>যুদ্ধ</a:t>
            </a:r>
            <a:r>
              <a:rPr lang="en-US" dirty="0" smtClean="0"/>
              <a:t>। ১১টি </a:t>
            </a:r>
            <a:r>
              <a:rPr lang="en-US" dirty="0" err="1" smtClean="0"/>
              <a:t>সেক্টরে</a:t>
            </a:r>
            <a:r>
              <a:rPr lang="en-US" dirty="0" smtClean="0"/>
              <a:t> </a:t>
            </a:r>
            <a:r>
              <a:rPr lang="en-US" dirty="0" err="1" smtClean="0"/>
              <a:t>দেশটিকে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সাড়ে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 </a:t>
            </a:r>
            <a:r>
              <a:rPr lang="en-US" dirty="0" err="1" smtClean="0"/>
              <a:t>মাস</a:t>
            </a:r>
            <a:r>
              <a:rPr lang="en-US" dirty="0" smtClean="0"/>
              <a:t> </a:t>
            </a:r>
            <a:r>
              <a:rPr lang="en-US" dirty="0" err="1" smtClean="0"/>
              <a:t>রক্ত</a:t>
            </a:r>
            <a:r>
              <a:rPr lang="en-US" dirty="0" smtClean="0"/>
              <a:t> </a:t>
            </a:r>
            <a:r>
              <a:rPr lang="en-US" dirty="0" err="1" smtClean="0"/>
              <a:t>ক্ষয়ী</a:t>
            </a:r>
            <a:r>
              <a:rPr lang="en-US" dirty="0" smtClean="0"/>
              <a:t> </a:t>
            </a:r>
            <a:r>
              <a:rPr lang="en-US" dirty="0" err="1" smtClean="0"/>
              <a:t>যুদ্ধ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১৯৭১সালে ১৬ই </a:t>
            </a:r>
            <a:r>
              <a:rPr lang="en-US" dirty="0" err="1" smtClean="0"/>
              <a:t>ডিসেম্বর</a:t>
            </a:r>
            <a:r>
              <a:rPr lang="en-US" dirty="0" smtClean="0"/>
              <a:t> </a:t>
            </a:r>
            <a:r>
              <a:rPr lang="en-US" dirty="0" err="1" smtClean="0"/>
              <a:t>স্বাধীন</a:t>
            </a:r>
            <a:r>
              <a:rPr lang="en-US" dirty="0" smtClean="0"/>
              <a:t> 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জোডায়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১নং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প্রশ্নঃ১। ২৫ </a:t>
            </a:r>
            <a:r>
              <a:rPr lang="en-US" dirty="0" err="1" smtClean="0"/>
              <a:t>মার্চ</a:t>
            </a:r>
            <a:r>
              <a:rPr lang="en-US" dirty="0" smtClean="0"/>
              <a:t> </a:t>
            </a:r>
            <a:r>
              <a:rPr lang="en-US" dirty="0" err="1" smtClean="0"/>
              <a:t>গণহত্যার</a:t>
            </a:r>
            <a:r>
              <a:rPr lang="en-US" dirty="0" smtClean="0"/>
              <a:t> </a:t>
            </a:r>
            <a:r>
              <a:rPr lang="en-US" dirty="0" err="1" smtClean="0"/>
              <a:t>মুল</a:t>
            </a:r>
            <a:r>
              <a:rPr lang="en-US" dirty="0" smtClean="0"/>
              <a:t> </a:t>
            </a:r>
            <a:r>
              <a:rPr lang="en-US" dirty="0" err="1" smtClean="0"/>
              <a:t>কারণ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২নং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প্রশ্নঃ২। ৭ই </a:t>
            </a:r>
            <a:r>
              <a:rPr lang="en-US" dirty="0" err="1" smtClean="0"/>
              <a:t>মার্চের</a:t>
            </a:r>
            <a:r>
              <a:rPr lang="en-US" dirty="0" smtClean="0"/>
              <a:t> </a:t>
            </a:r>
            <a:r>
              <a:rPr lang="en-US" dirty="0" err="1" smtClean="0"/>
              <a:t>ভাষন</a:t>
            </a:r>
            <a:r>
              <a:rPr lang="en-US" dirty="0" smtClean="0"/>
              <a:t> </a:t>
            </a:r>
            <a:r>
              <a:rPr lang="en-US" dirty="0" err="1" smtClean="0"/>
              <a:t>স্বাধীনতার</a:t>
            </a:r>
            <a:r>
              <a:rPr lang="en-US" dirty="0" smtClean="0"/>
              <a:t> </a:t>
            </a:r>
            <a:r>
              <a:rPr lang="en-US" dirty="0" err="1" smtClean="0"/>
              <a:t>কতটুকু</a:t>
            </a:r>
            <a:r>
              <a:rPr lang="en-US" dirty="0" smtClean="0"/>
              <a:t> </a:t>
            </a:r>
            <a:r>
              <a:rPr lang="en-US" dirty="0" err="1" smtClean="0"/>
              <a:t>গুরত্ব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err="1" smtClean="0"/>
              <a:t>ইয়াহিয়া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খানের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কান্ড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4" name="Content Placeholder 3" descr="জ্যান্ত কবর৫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5000"/>
            <a:ext cx="8305800" cy="447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 err="1" smtClean="0"/>
              <a:t>জাতি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সংঘ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৪৭টি </a:t>
            </a:r>
            <a:r>
              <a:rPr lang="en-US" sz="2400" b="1" dirty="0" err="1" smtClean="0"/>
              <a:t>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প্রতিনীধি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সমস্যা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আলোচনা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বংগবন্দধুর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হত্যার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স্থগিত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  <p:pic>
        <p:nvPicPr>
          <p:cNvPr id="4" name="Picture 3" descr="p karaga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38400"/>
            <a:ext cx="7924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চক্রে</a:t>
            </a:r>
            <a:r>
              <a:rPr lang="en-US" dirty="0" smtClean="0"/>
              <a:t> </a:t>
            </a:r>
            <a:r>
              <a:rPr lang="en-US" dirty="0" err="1" smtClean="0"/>
              <a:t>স্বীকার</a:t>
            </a:r>
            <a:r>
              <a:rPr lang="en-US" dirty="0" smtClean="0"/>
              <a:t> </a:t>
            </a:r>
            <a:r>
              <a:rPr lang="en-US" dirty="0" err="1" smtClean="0"/>
              <a:t>বংগ</a:t>
            </a:r>
            <a:r>
              <a:rPr lang="en-US" dirty="0" smtClean="0"/>
              <a:t> </a:t>
            </a:r>
            <a:r>
              <a:rPr lang="en-US" dirty="0" err="1" smtClean="0"/>
              <a:t>বন্দধু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ভুট্র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90800"/>
            <a:ext cx="3886200" cy="3638550"/>
          </a:xfrm>
        </p:spPr>
      </p:pic>
      <p:pic>
        <p:nvPicPr>
          <p:cNvPr id="5" name="Picture 4" descr="shakh.png"/>
          <p:cNvPicPr>
            <a:picLocks noChangeAspect="1"/>
          </p:cNvPicPr>
          <p:nvPr/>
        </p:nvPicPr>
        <p:blipFill>
          <a:blip r:embed="rId3"/>
          <a:srcRect l="59322"/>
          <a:stretch>
            <a:fillRect/>
          </a:stretch>
        </p:blipFill>
        <p:spPr>
          <a:xfrm>
            <a:off x="5029200" y="2667000"/>
            <a:ext cx="3124200" cy="338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/>
              <a:t>পরিচিতি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err="1" smtClean="0"/>
              <a:t>মোঃরুহুল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আমিন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খান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err="1" smtClean="0"/>
              <a:t>পদবিঃসহকারি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সুপার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বালালী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বাঘমারা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খন্দকার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আব্দুর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রাজ্জাক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দাখিলমাদ্রাসা,উপজেলাঃ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মদন,জেলাঃনেত্রকোণা</a:t>
            </a:r>
            <a:r>
              <a:rPr lang="en-US" sz="1800" dirty="0" smtClean="0"/>
              <a:t>।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 smtClean="0"/>
              <a:t>শ্রেনিঃ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দাখিল</a:t>
            </a:r>
            <a:r>
              <a:rPr lang="en-US" sz="1800" b="1" dirty="0" smtClean="0"/>
              <a:t> ৮ম</a:t>
            </a:r>
          </a:p>
          <a:p>
            <a:pPr>
              <a:buNone/>
            </a:pPr>
            <a:r>
              <a:rPr lang="en-US" sz="1800" b="1" dirty="0" err="1" smtClean="0"/>
              <a:t>বিষয়ঃ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বাংলাদেশ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ওবিশ্বপরিচয়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অধ্যায়ঃ১ম </a:t>
            </a:r>
          </a:p>
          <a:p>
            <a:pPr>
              <a:buNone/>
            </a:pPr>
            <a:r>
              <a:rPr lang="en-US" sz="1800" b="1" dirty="0" err="1" smtClean="0"/>
              <a:t>বাংলাদেশের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মুক্তিযুদ্ধ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7" name="Picture 6" descr="117104642_985446381904237_442274184876802378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7600"/>
            <a:ext cx="3810000" cy="2371725"/>
          </a:xfrm>
          <a:prstGeom prst="rect">
            <a:avLst/>
          </a:prstGeom>
        </p:spPr>
      </p:pic>
      <p:pic>
        <p:nvPicPr>
          <p:cNvPr id="8" name="Picture 7" descr="Untitled pic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81400"/>
            <a:ext cx="3886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/>
      <p:bldP spid="5" grpId="0" build="p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 smtClean="0"/>
              <a:t>যুদ্ধের২পক্ষ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914400" lvl="1" indent="-514350">
              <a:buFont typeface="Wingdings" pitchFamily="2" charset="2"/>
              <a:buChar char="Ø"/>
            </a:pPr>
            <a:endParaRPr lang="en-US" dirty="0" smtClean="0"/>
          </a:p>
          <a:p>
            <a:pPr marL="914400" lvl="1" indent="-514350">
              <a:buFont typeface="Wingdings" pitchFamily="2" charset="2"/>
              <a:buChar char="Ø"/>
            </a:pPr>
            <a:endParaRPr lang="en-US" dirty="0" smtClean="0"/>
          </a:p>
          <a:p>
            <a:pPr marL="914400" lvl="1" indent="-514350">
              <a:buFont typeface="Wingdings" pitchFamily="2" charset="2"/>
              <a:buChar char="Ø"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err="1" smtClean="0"/>
              <a:t>বাংলাদেশ</a:t>
            </a:r>
            <a:r>
              <a:rPr lang="en-US" dirty="0" smtClean="0"/>
              <a:t> -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রাষ্ট্র</a:t>
            </a:r>
            <a:r>
              <a:rPr lang="en-US" dirty="0" smtClean="0"/>
              <a:t> ,</a:t>
            </a:r>
            <a:r>
              <a:rPr lang="en-US" dirty="0" err="1" smtClean="0"/>
              <a:t>সোভিয়েন</a:t>
            </a:r>
            <a:r>
              <a:rPr lang="en-US" dirty="0" smtClean="0"/>
              <a:t> </a:t>
            </a:r>
            <a:r>
              <a:rPr lang="en-US" dirty="0" err="1" smtClean="0"/>
              <a:t>ইউনিয়ন,চীন</a:t>
            </a:r>
            <a:r>
              <a:rPr lang="en-US" dirty="0" smtClean="0"/>
              <a:t>, ও </a:t>
            </a:r>
            <a:r>
              <a:rPr lang="en-US" dirty="0" err="1" smtClean="0"/>
              <a:t>ভারত।সেনাপতি</a:t>
            </a:r>
            <a:r>
              <a:rPr lang="en-US" dirty="0" smtClean="0"/>
              <a:t> </a:t>
            </a:r>
            <a:r>
              <a:rPr lang="en-US" dirty="0" err="1" smtClean="0"/>
              <a:t>শেখ</a:t>
            </a:r>
            <a:r>
              <a:rPr lang="en-US" dirty="0" smtClean="0"/>
              <a:t> </a:t>
            </a:r>
            <a:r>
              <a:rPr lang="en-US" dirty="0" err="1" smtClean="0"/>
              <a:t>মুজিবুর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r>
              <a:rPr lang="en-US" dirty="0" smtClean="0"/>
              <a:t>।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err="1" smtClean="0"/>
              <a:t>পাকিস্থান</a:t>
            </a:r>
            <a:r>
              <a:rPr lang="en-US" dirty="0" smtClean="0"/>
              <a:t>- </a:t>
            </a:r>
            <a:r>
              <a:rPr lang="en-US" dirty="0" err="1" smtClean="0"/>
              <a:t>মার্কিন</a:t>
            </a:r>
            <a:r>
              <a:rPr lang="en-US" dirty="0" smtClean="0"/>
              <a:t> </a:t>
            </a:r>
            <a:r>
              <a:rPr lang="en-US" dirty="0" err="1" smtClean="0"/>
              <a:t>যুক্ত্রাষ্ট,শ্রীলঙ্কা,চৌদি</a:t>
            </a:r>
            <a:r>
              <a:rPr lang="en-US" dirty="0" smtClean="0"/>
              <a:t> </a:t>
            </a:r>
            <a:r>
              <a:rPr lang="en-US" dirty="0" err="1" smtClean="0"/>
              <a:t>আরব,তুরস্ক</a:t>
            </a:r>
            <a:r>
              <a:rPr lang="en-US" dirty="0" smtClean="0"/>
              <a:t> । </a:t>
            </a:r>
            <a:r>
              <a:rPr lang="en-US" dirty="0" err="1" smtClean="0"/>
              <a:t>সেনাপতি</a:t>
            </a:r>
            <a:r>
              <a:rPr lang="en-US" dirty="0" smtClean="0"/>
              <a:t> </a:t>
            </a:r>
            <a:r>
              <a:rPr lang="en-US" dirty="0" err="1" smtClean="0"/>
              <a:t>ইয়াহিয়া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।  </a:t>
            </a:r>
            <a:endParaRPr lang="en-US" dirty="0"/>
          </a:p>
        </p:txBody>
      </p:sp>
      <p:pic>
        <p:nvPicPr>
          <p:cNvPr id="4" name="Picture 3" descr="ইয়াহিয়া খানpng.png"/>
          <p:cNvPicPr>
            <a:picLocks noChangeAspect="1"/>
          </p:cNvPicPr>
          <p:nvPr/>
        </p:nvPicPr>
        <p:blipFill>
          <a:blip r:embed="rId3"/>
          <a:srcRect l="29538" b="16667"/>
          <a:stretch>
            <a:fillRect/>
          </a:stretch>
        </p:blipFill>
        <p:spPr>
          <a:xfrm>
            <a:off x="5486400" y="1524000"/>
            <a:ext cx="2971800" cy="204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uadfhI.png"/>
          <p:cNvPicPr>
            <a:picLocks noChangeAspect="1"/>
          </p:cNvPicPr>
          <p:nvPr/>
        </p:nvPicPr>
        <p:blipFill>
          <a:blip r:embed="rId4"/>
          <a:srcRect b="18601"/>
          <a:stretch>
            <a:fillRect/>
          </a:stretch>
        </p:blipFill>
        <p:spPr>
          <a:xfrm>
            <a:off x="914400" y="1752600"/>
            <a:ext cx="3205163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3733800"/>
            <a:ext cx="3124200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বিজয়ী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সেনাপতি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বঙ্গবন্ধু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810000"/>
            <a:ext cx="3631122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পরাজিত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সেনাপতি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ইয়াহিয়া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খান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583 0.00069 L -0.27882 -0.05249 C -0.26476 -0.06451 -0.24375 -0.07122 -0.22187 -0.07122 C -0.19687 -0.07122 -0.17691 -0.06451 -0.16285 -0.05249 L -0.09583 0.00069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/>
              <a:t>লক্ষ্য</a:t>
            </a:r>
            <a:r>
              <a:rPr lang="en-US" sz="6000" b="1" dirty="0" smtClean="0"/>
              <a:t>  </a:t>
            </a:r>
            <a:r>
              <a:rPr lang="en-US" sz="6000" b="1" dirty="0" err="1" smtClean="0"/>
              <a:t>কর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4" name="Content Placeholder 3" descr="pakis7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001044"/>
            <a:ext cx="8229600" cy="4475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আত্মসমর্পনের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দৃশ্য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pic>
        <p:nvPicPr>
          <p:cNvPr id="4" name="Content Placeholder 3" descr="১৯৭১.png"/>
          <p:cNvPicPr>
            <a:picLocks noGrp="1" noChangeAspect="1"/>
          </p:cNvPicPr>
          <p:nvPr>
            <p:ph idx="1"/>
          </p:nvPr>
        </p:nvPicPr>
        <p:blipFill>
          <a:blip r:embed="rId2"/>
          <a:srcRect b="21469"/>
          <a:stretch>
            <a:fillRect/>
          </a:stretch>
        </p:blipFill>
        <p:spPr>
          <a:xfrm>
            <a:off x="762000" y="1524000"/>
            <a:ext cx="72390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err="1" smtClean="0"/>
              <a:t>বিজয়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উল্লাস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10" name="Content Placeholder 3" descr="image-9908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3200400"/>
            <a:ext cx="7315200" cy="31241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১নং </a:t>
            </a:r>
            <a:r>
              <a:rPr lang="en-US" dirty="0" err="1" smtClean="0"/>
              <a:t>দলের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err="1" smtClean="0"/>
              <a:t>মুক্তি</a:t>
            </a:r>
            <a:r>
              <a:rPr lang="en-US" dirty="0" smtClean="0"/>
              <a:t> </a:t>
            </a:r>
            <a:r>
              <a:rPr lang="en-US" dirty="0" err="1" smtClean="0"/>
              <a:t>যোদ্ধাদেরকে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উপাধীতে</a:t>
            </a:r>
            <a:r>
              <a:rPr lang="en-US" dirty="0" smtClean="0"/>
              <a:t> </a:t>
            </a:r>
            <a:r>
              <a:rPr lang="en-US" dirty="0" err="1" smtClean="0"/>
              <a:t>ভূষিত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হয়েছিল</a:t>
            </a:r>
            <a:r>
              <a:rPr lang="en-US" dirty="0" smtClean="0"/>
              <a:t> ? </a:t>
            </a:r>
            <a:r>
              <a:rPr lang="en-US" dirty="0" err="1" smtClean="0"/>
              <a:t>উপাধীগুলো</a:t>
            </a:r>
            <a:r>
              <a:rPr lang="en-US" dirty="0" smtClean="0"/>
              <a:t> </a:t>
            </a:r>
            <a:r>
              <a:rPr lang="en-US" dirty="0" err="1" smtClean="0"/>
              <a:t>ক্রমানুসারে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 </a:t>
            </a:r>
          </a:p>
          <a:p>
            <a:pPr>
              <a:buNone/>
            </a:pPr>
            <a:r>
              <a:rPr lang="en-US" dirty="0" smtClean="0"/>
              <a:t>২নং </a:t>
            </a:r>
            <a:r>
              <a:rPr lang="en-US" dirty="0" err="1" smtClean="0"/>
              <a:t>দলের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;</a:t>
            </a:r>
          </a:p>
          <a:p>
            <a:pPr>
              <a:buNone/>
            </a:pPr>
            <a:r>
              <a:rPr lang="en-US" dirty="0" smtClean="0"/>
              <a:t>৬দফার </a:t>
            </a:r>
            <a:r>
              <a:rPr lang="en-US" dirty="0" err="1" smtClean="0"/>
              <a:t>ধারাগুলো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err="1" smtClean="0"/>
              <a:t>মূল্যায়ন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প্রশ্নঃ১।যুদ্ধের </a:t>
            </a:r>
            <a:r>
              <a:rPr lang="en-US" sz="2400" b="1" dirty="0" err="1" smtClean="0"/>
              <a:t>সময়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কয়টি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সেক্টর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ছিল</a:t>
            </a:r>
            <a:r>
              <a:rPr lang="en-US" sz="2400" b="1" dirty="0" smtClean="0"/>
              <a:t>?  </a:t>
            </a:r>
          </a:p>
          <a:p>
            <a:pPr>
              <a:buNone/>
            </a:pPr>
            <a:r>
              <a:rPr lang="en-US" sz="2400" b="1" dirty="0" smtClean="0"/>
              <a:t>প্রশ্নঃ২। </a:t>
            </a:r>
            <a:r>
              <a:rPr lang="en-US" sz="2400" b="1" dirty="0" err="1" smtClean="0"/>
              <a:t>নিয়মিত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বাহিনীকে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হইত</a:t>
            </a:r>
            <a:r>
              <a:rPr lang="en-US" sz="2400" b="1" dirty="0" smtClean="0"/>
              <a:t>?</a:t>
            </a:r>
          </a:p>
          <a:p>
            <a:pPr>
              <a:buNone/>
            </a:pPr>
            <a:r>
              <a:rPr lang="en-US" sz="2400" b="1" dirty="0" smtClean="0"/>
              <a:t>প্রশ্নঃ৩। </a:t>
            </a:r>
            <a:r>
              <a:rPr lang="en-US" sz="2400" b="1" dirty="0" err="1" smtClean="0"/>
              <a:t>বিজয়ী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সেনাপতির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লিখ</a:t>
            </a:r>
            <a:r>
              <a:rPr lang="en-US" sz="2400" b="1" dirty="0" smtClean="0"/>
              <a:t>। </a:t>
            </a:r>
          </a:p>
          <a:p>
            <a:pPr>
              <a:buNone/>
            </a:pPr>
            <a:r>
              <a:rPr lang="en-US" sz="2400" b="1" dirty="0" smtClean="0"/>
              <a:t>প্রশ্নঃ৪।কারা </a:t>
            </a:r>
            <a:r>
              <a:rPr lang="en-US" sz="2400" b="1" dirty="0" err="1" smtClean="0"/>
              <a:t>পরাজিত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? </a:t>
            </a:r>
          </a:p>
          <a:p>
            <a:pPr>
              <a:buNone/>
            </a:pPr>
            <a:r>
              <a:rPr lang="en-US" sz="2400" b="1" dirty="0" smtClean="0"/>
              <a:t>প্রশ্নঃ৫। </a:t>
            </a:r>
            <a:r>
              <a:rPr lang="en-US" sz="2400" b="1" dirty="0" err="1" smtClean="0"/>
              <a:t>যুদ্ধে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জয়লাভ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?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দেখি</a:t>
            </a:r>
            <a:r>
              <a:rPr lang="en-US" sz="2400" b="1" dirty="0" smtClean="0"/>
              <a:t>;  </a:t>
            </a:r>
          </a:p>
          <a:p>
            <a:pPr>
              <a:buNone/>
            </a:pPr>
            <a:r>
              <a:rPr lang="en-US" sz="2400" b="1" dirty="0" smtClean="0"/>
              <a:t>১।১১টি২।মুক্তিফৌজ ৩।শেখ </a:t>
            </a:r>
            <a:r>
              <a:rPr lang="en-US" sz="2400" b="1" dirty="0" err="1" smtClean="0"/>
              <a:t>মজিবুর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রহমান</a:t>
            </a:r>
            <a:r>
              <a:rPr lang="en-US" sz="2400" b="1" dirty="0" smtClean="0"/>
              <a:t> ৪। পাকিস্থানীরা৫। </a:t>
            </a:r>
            <a:r>
              <a:rPr lang="en-US" sz="2400" b="1" dirty="0" err="1" smtClean="0"/>
              <a:t>বিজয়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লাভ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। 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/>
              <a:t>উদ্দীপকটি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পড়ে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নিচের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প্রশ্নের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উত্তর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; </a:t>
            </a:r>
          </a:p>
          <a:p>
            <a:pPr>
              <a:buNone/>
            </a:pPr>
            <a:r>
              <a:rPr lang="en-US" sz="2000" b="1" dirty="0" err="1" smtClean="0"/>
              <a:t>সলিম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পাহাড়ি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এলাকায়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বসবাস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করে।সেখানে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অপর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এলাকা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মগা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নেতা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সর্দারি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হয়রানি,অর্থলুট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জনধিকার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নষ্ট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 </a:t>
            </a:r>
            <a:r>
              <a:rPr lang="en-US" sz="2000" b="1" dirty="0" err="1" smtClean="0"/>
              <a:t>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সলিম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প্রতিবাদ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করতওঅধিকারের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দাবি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চেয়ে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ভাষণ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দেয়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তাকে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সামলানোর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জন্য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বন্দি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করলে</a:t>
            </a:r>
            <a:r>
              <a:rPr lang="en-US" sz="2000" b="1" dirty="0" smtClean="0"/>
              <a:t> । </a:t>
            </a:r>
            <a:r>
              <a:rPr lang="en-US" sz="2000" b="1" dirty="0" err="1" smtClean="0"/>
              <a:t>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যুদ্ধের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ডাক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দিয়ে</a:t>
            </a:r>
            <a:r>
              <a:rPr lang="en-US" sz="2000" b="1" dirty="0" smtClean="0"/>
              <a:t> ।</a:t>
            </a:r>
            <a:r>
              <a:rPr lang="en-US" sz="2000" b="1" dirty="0" err="1" smtClean="0"/>
              <a:t>এলাকা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স্বাধীন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নেয়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এলাকার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নতুন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দেন</a:t>
            </a:r>
            <a:r>
              <a:rPr lang="en-US" sz="2000" b="1" dirty="0" smtClean="0"/>
              <a:t> । </a:t>
            </a:r>
            <a:r>
              <a:rPr lang="en-US" sz="2000" b="1" dirty="0" err="1" smtClean="0"/>
              <a:t>ফলে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অনেক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উপাধি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পেল</a:t>
            </a:r>
            <a:r>
              <a:rPr lang="en-US" sz="2000" b="1" dirty="0" smtClean="0"/>
              <a:t>। </a:t>
            </a:r>
          </a:p>
          <a:p>
            <a:pPr>
              <a:buNone/>
            </a:pPr>
            <a:r>
              <a:rPr lang="en-US" sz="2000" b="1" dirty="0" err="1" smtClean="0"/>
              <a:t>প্রশ্নঃ</a:t>
            </a:r>
            <a:r>
              <a:rPr lang="en-US" sz="2000" b="1" dirty="0" smtClean="0"/>
              <a:t> ১। </a:t>
            </a:r>
            <a:r>
              <a:rPr lang="en-US" sz="2000" b="1" dirty="0" err="1" smtClean="0"/>
              <a:t>বাংলাদেশের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পুর্ব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ছিল</a:t>
            </a:r>
            <a:r>
              <a:rPr lang="en-US" sz="2000" b="1" dirty="0" smtClean="0"/>
              <a:t>? </a:t>
            </a:r>
          </a:p>
          <a:p>
            <a:pPr>
              <a:buNone/>
            </a:pPr>
            <a:r>
              <a:rPr lang="en-US" sz="2000" b="1" dirty="0" smtClean="0"/>
              <a:t>প্রশ্নঃ২। </a:t>
            </a:r>
            <a:r>
              <a:rPr lang="en-US" sz="2000" b="1" dirty="0" err="1" smtClean="0"/>
              <a:t>কত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মুক্তিযুদ্ধ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হয়েছিল?কার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ডাকে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বাংলাদেশ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স্বাধীন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? </a:t>
            </a:r>
          </a:p>
          <a:p>
            <a:pPr>
              <a:buNone/>
            </a:pPr>
            <a:r>
              <a:rPr lang="en-US" sz="2000" b="1" dirty="0" smtClean="0"/>
              <a:t>প্রশ্নঃ৩।  </a:t>
            </a:r>
            <a:r>
              <a:rPr lang="en-US" sz="2000" b="1" dirty="0" err="1" smtClean="0"/>
              <a:t>মগা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নেতার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সর্দারি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শাসন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ব্যবস্থার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তুলনা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   ? </a:t>
            </a:r>
            <a:r>
              <a:rPr lang="en-US" sz="2000" b="1" dirty="0" err="1" smtClean="0"/>
              <a:t>ব্যাখ্যা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 </a:t>
            </a:r>
          </a:p>
          <a:p>
            <a:pPr>
              <a:buNone/>
            </a:pPr>
            <a:r>
              <a:rPr lang="en-US" sz="2000" b="1" dirty="0" smtClean="0"/>
              <a:t>প্রশ্নঃ৪। </a:t>
            </a:r>
            <a:r>
              <a:rPr lang="en-US" sz="2000" b="1" dirty="0" err="1" smtClean="0"/>
              <a:t>সলিম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সর্দারএর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প্রতিবাদ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করায়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যুদ্ধ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হলো,বন্দি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হলো</a:t>
            </a:r>
            <a:r>
              <a:rPr lang="en-US" sz="2000" b="1" dirty="0" smtClean="0"/>
              <a:t> ,</a:t>
            </a:r>
            <a:r>
              <a:rPr lang="en-US" sz="2000" b="1" dirty="0" err="1" smtClean="0"/>
              <a:t>আবার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উপাধী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পেল</a:t>
            </a:r>
            <a:r>
              <a:rPr lang="en-US" sz="2000" b="1" dirty="0" smtClean="0"/>
              <a:t> । </a:t>
            </a:r>
            <a:r>
              <a:rPr lang="en-US" sz="2000" b="1" dirty="0" err="1" smtClean="0"/>
              <a:t>সলিমের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কাজের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তুমি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একমত</a:t>
            </a:r>
            <a:r>
              <a:rPr lang="en-US" sz="2000" b="1" dirty="0" smtClean="0"/>
              <a:t>? </a:t>
            </a:r>
            <a:r>
              <a:rPr lang="en-US" sz="2000" b="1" dirty="0" err="1" smtClean="0"/>
              <a:t>কেন</a:t>
            </a:r>
            <a:r>
              <a:rPr lang="en-US" sz="2000" b="1" dirty="0" smtClean="0"/>
              <a:t>? </a:t>
            </a:r>
            <a:r>
              <a:rPr lang="en-US" sz="2000" b="1" dirty="0" err="1" smtClean="0"/>
              <a:t>এরুপ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বিশ্বের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নেতার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রাখে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বুঝিয়ে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।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/>
              <a:t>ধন্যবাদ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 descr="16d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419600"/>
            <a:ext cx="8382000" cy="2438400"/>
          </a:xfrm>
        </p:spPr>
      </p:pic>
      <p:pic>
        <p:nvPicPr>
          <p:cNvPr id="5" name="Picture 4" descr="Untitled picture.png 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382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এ </a:t>
            </a:r>
            <a:r>
              <a:rPr lang="en-US" dirty="0" err="1" smtClean="0"/>
              <a:t>সো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 </a:t>
            </a:r>
            <a:r>
              <a:rPr lang="en-US" dirty="0" smtClean="0"/>
              <a:t>ও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zud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00200"/>
            <a:ext cx="5562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adfhI.png"/>
          <p:cNvPicPr>
            <a:picLocks noChangeAspect="1"/>
          </p:cNvPicPr>
          <p:nvPr/>
        </p:nvPicPr>
        <p:blipFill>
          <a:blip r:embed="rId3"/>
          <a:srcRect b="18140"/>
          <a:stretch>
            <a:fillRect/>
          </a:stretch>
        </p:blipFill>
        <p:spPr>
          <a:xfrm>
            <a:off x="381000" y="1600200"/>
            <a:ext cx="2743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95400" y="5791200"/>
            <a:ext cx="7567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বাংলাদেশের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মুক্তিযুদ্ধ</a:t>
            </a:r>
            <a:r>
              <a:rPr lang="en-US" sz="3600" b="1" dirty="0" smtClean="0"/>
              <a:t> ১৯৭১সাল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/>
              <a:t>শিক্ষনফল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        এ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শিখবে</a:t>
            </a:r>
            <a:r>
              <a:rPr lang="en-US" sz="2800" b="1" dirty="0" smtClean="0"/>
              <a:t>---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err="1" smtClean="0"/>
              <a:t>মুক্তিযুদ্ধের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;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err="1" smtClean="0"/>
              <a:t>পশ্চিম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পাকিস্থানি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শাসকগণ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পুর্ব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পাকিস্থানের</a:t>
            </a:r>
            <a:endParaRPr lang="en-US" sz="2800" b="1" dirty="0" smtClean="0"/>
          </a:p>
          <a:p>
            <a:pPr marL="514350" indent="-514350">
              <a:buNone/>
            </a:pPr>
            <a:r>
              <a:rPr lang="en-US" sz="2800" b="1" dirty="0" err="1" smtClean="0"/>
              <a:t>জনগনের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চরম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অত্যাচার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;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b="1" dirty="0" err="1" smtClean="0"/>
              <a:t>বঙ্গবন্ধু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শেখ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মুজিবুর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রহমান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সাহেবের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আন্দোলনের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ফলে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স্বাধীনতা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অর্জিত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বিশ্লেষণ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err="1" smtClean="0"/>
              <a:t>এসো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আলোচনা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করি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মুক্তিযুদ্ধ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 </a:t>
            </a:r>
            <a:r>
              <a:rPr lang="en-US" sz="2800" dirty="0" err="1" smtClean="0"/>
              <a:t>মুক্তি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বিশেষ্যপদ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মোক্ষ</a:t>
            </a:r>
            <a:r>
              <a:rPr lang="en-US" sz="2800" dirty="0" smtClean="0"/>
              <a:t> ,</a:t>
            </a:r>
            <a:r>
              <a:rPr lang="en-US" sz="2800" dirty="0" err="1" smtClean="0"/>
              <a:t>পুনঃপুনঃজন্ম</a:t>
            </a:r>
            <a:r>
              <a:rPr lang="en-US" sz="2800" dirty="0" smtClean="0"/>
              <a:t>,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অব্যাহতি,রেহাই</a:t>
            </a:r>
            <a:r>
              <a:rPr lang="en-US" sz="2800" dirty="0" smtClean="0"/>
              <a:t> ,</a:t>
            </a:r>
            <a:r>
              <a:rPr lang="en-US" sz="2800" dirty="0" err="1" smtClean="0"/>
              <a:t>ত্রাণ</a:t>
            </a:r>
            <a:r>
              <a:rPr lang="en-US" sz="2800" dirty="0" smtClean="0"/>
              <a:t>,  </a:t>
            </a:r>
            <a:r>
              <a:rPr lang="en-US" sz="2800" dirty="0" err="1" smtClean="0"/>
              <a:t>স্বাধীনতা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আরোগ্যলাভ।যুদ্ধ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লড়াই</a:t>
            </a:r>
            <a:r>
              <a:rPr lang="en-US" sz="2800" dirty="0" smtClean="0"/>
              <a:t> ,</a:t>
            </a:r>
            <a:r>
              <a:rPr lang="en-US" sz="2800" dirty="0" err="1" smtClean="0"/>
              <a:t>সংগ্রাম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অর্থাৎশক্তির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প্রতিযোগীতা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মুক্তি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চুড়ান্ত</a:t>
            </a:r>
            <a:r>
              <a:rPr lang="en-US" sz="2800" dirty="0" smtClean="0"/>
              <a:t> ,</a:t>
            </a:r>
            <a:r>
              <a:rPr lang="en-US" sz="2800" dirty="0" err="1" smtClean="0"/>
              <a:t>স্বাধীনতা,বিজয়ী</a:t>
            </a:r>
            <a:r>
              <a:rPr lang="en-US" sz="2800" dirty="0" smtClean="0"/>
              <a:t>। </a:t>
            </a:r>
          </a:p>
          <a:p>
            <a:pPr>
              <a:buNone/>
            </a:pPr>
            <a:r>
              <a:rPr lang="en-US" sz="2800" dirty="0" err="1" smtClean="0"/>
              <a:t>বাংলাদেশ</a:t>
            </a:r>
            <a:r>
              <a:rPr lang="en-US" sz="2800" dirty="0" smtClean="0"/>
              <a:t> ১৯৭১সালে </a:t>
            </a:r>
            <a:r>
              <a:rPr lang="en-US" sz="2800" dirty="0" err="1" smtClean="0"/>
              <a:t>শক্তির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প্রতিযোগীতা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চুড়ান্তভাবে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স্বাধীনতা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লাভ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</a:t>
            </a:r>
            <a:r>
              <a:rPr lang="en-US" sz="2800" dirty="0" smtClean="0"/>
              <a:t>।   </a:t>
            </a:r>
            <a:r>
              <a:rPr lang="en-US" sz="2800" dirty="0" err="1" smtClean="0"/>
              <a:t>মুক্তি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যুদ্ধের</a:t>
            </a:r>
            <a:r>
              <a:rPr lang="en-US" sz="2800" dirty="0" smtClean="0"/>
              <a:t> ৩টি </a:t>
            </a:r>
            <a:r>
              <a:rPr lang="en-US" sz="2800" dirty="0" err="1" smtClean="0"/>
              <a:t>প্রধান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; 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যুদ্ধের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কারণ</a:t>
            </a:r>
            <a:r>
              <a:rPr lang="en-US" sz="3200" b="1" dirty="0" smtClean="0"/>
              <a:t> ; ১। </a:t>
            </a:r>
            <a:r>
              <a:rPr lang="en-US" sz="3200" b="1" dirty="0" err="1" smtClean="0"/>
              <a:t>পুর্ব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পাকিস্থান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ওপশ্চিম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পাকিস্থানের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দুরত্বের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বৈষম্য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ওভাষার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বৈষম্য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১৯৪৭ </a:t>
            </a:r>
            <a:r>
              <a:rPr lang="en-US" sz="2800" dirty="0" err="1" smtClean="0"/>
              <a:t>সালা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ওপাকিস্থান</a:t>
            </a:r>
            <a:r>
              <a:rPr lang="en-US" sz="2800" dirty="0" smtClean="0"/>
              <a:t> ২টি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দুরত্ব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প্রায়</a:t>
            </a:r>
            <a:r>
              <a:rPr lang="en-US" sz="2800" dirty="0" smtClean="0"/>
              <a:t> ১০০০মাইল </a:t>
            </a:r>
            <a:r>
              <a:rPr lang="en-US" sz="2800" dirty="0" err="1" smtClean="0"/>
              <a:t>ভাষা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ওসংস্কৃতিসহ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অমিল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শুধুমাত্র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।  </a:t>
            </a:r>
            <a:r>
              <a:rPr lang="en-US" sz="2800" dirty="0" err="1" smtClean="0"/>
              <a:t>ইয়াহিয়া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খান,আয়ুব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মোনায়েম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খান,টিক্কা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খান</a:t>
            </a:r>
            <a:r>
              <a:rPr lang="en-US" sz="2800" dirty="0" smtClean="0"/>
              <a:t>, </a:t>
            </a:r>
            <a:r>
              <a:rPr lang="en-US" sz="2800" dirty="0" err="1" smtClean="0"/>
              <a:t>ওভুট্রো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চক্রে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বংগবন্ধু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জনগনের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নির্যাতন</a:t>
            </a:r>
            <a:r>
              <a:rPr lang="en-US" sz="2800" dirty="0" smtClean="0"/>
              <a:t> 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আঘাত</a:t>
            </a:r>
            <a:r>
              <a:rPr lang="en-US" sz="2800" dirty="0" smtClean="0"/>
              <a:t>।  </a:t>
            </a:r>
          </a:p>
          <a:p>
            <a:pPr>
              <a:buNone/>
            </a:pPr>
            <a:r>
              <a:rPr lang="en-US" sz="2800" dirty="0" err="1" smtClean="0"/>
              <a:t>অর্থনৈতির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চরম</a:t>
            </a:r>
            <a:r>
              <a:rPr lang="en-US" sz="2800" dirty="0" smtClean="0"/>
              <a:t> </a:t>
            </a:r>
            <a:r>
              <a:rPr lang="en-US" sz="2800" dirty="0" err="1" smtClean="0"/>
              <a:t>লুটপাট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err="1" smtClean="0"/>
              <a:t>মুক্তির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জনগনের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ন্যায্য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আন্দোলনে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লেগেছিল</a:t>
            </a:r>
            <a:r>
              <a:rPr lang="en-US" sz="2800" dirty="0" smtClean="0"/>
              <a:t>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যুদ্ধের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কারণ</a:t>
            </a:r>
            <a:r>
              <a:rPr lang="en-US" sz="2800" b="1" dirty="0" smtClean="0"/>
              <a:t> ২। </a:t>
            </a:r>
            <a:r>
              <a:rPr lang="en-US" sz="2800" b="1" dirty="0" err="1" smtClean="0"/>
              <a:t>পাকিস্থানি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দুঃশাসকদের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চরম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অত্যাচারে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পুর্ব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বাংলার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জনগন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অতিষ্ট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ছিল</a:t>
            </a:r>
            <a:r>
              <a:rPr lang="en-US" sz="2800" b="1" dirty="0" smtClean="0"/>
              <a:t>;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প্রথমেই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বঙ্গবন্ধু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শেখ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মুজিবুর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রহমান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সাহেবকে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আন্দোলন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থেকে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হটিয়ে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নেয়ার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বারবার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রুদ্ধ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মিথ্যা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মামলায়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রানি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এমনকি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তাঁকে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আগরতলার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মামলায়</a:t>
            </a:r>
            <a:r>
              <a:rPr lang="en-US" sz="2800" b="1" dirty="0" smtClean="0"/>
              <a:t> ১ম </a:t>
            </a:r>
            <a:r>
              <a:rPr lang="en-US" sz="2800" b="1" dirty="0" err="1" smtClean="0"/>
              <a:t>আসামি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সহ</a:t>
            </a:r>
            <a:r>
              <a:rPr lang="en-US" sz="2800" b="1" dirty="0" smtClean="0"/>
              <a:t> ৩৫জনকে </a:t>
            </a:r>
            <a:r>
              <a:rPr lang="en-US" sz="2800" b="1" dirty="0" err="1" smtClean="0"/>
              <a:t>আসামি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করে।অনেককেই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বন্দি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অবস্থায়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গুলি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হত্যা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হয়।ইহাতে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জনগন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ক্ষেপে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উঠে</a:t>
            </a:r>
            <a:r>
              <a:rPr lang="en-US" sz="2800" b="1" dirty="0" smtClean="0"/>
              <a:t>।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আগরতলা</a:t>
            </a:r>
            <a:r>
              <a:rPr lang="en-US" dirty="0" smtClean="0"/>
              <a:t> </a:t>
            </a:r>
            <a:r>
              <a:rPr lang="en-US" dirty="0" err="1" smtClean="0"/>
              <a:t>মামলা</a:t>
            </a:r>
            <a:r>
              <a:rPr lang="en-US" dirty="0" smtClean="0"/>
              <a:t> আসামী৩৫</a:t>
            </a:r>
            <a:endParaRPr lang="en-US" dirty="0"/>
          </a:p>
        </p:txBody>
      </p:sp>
      <p:pic>
        <p:nvPicPr>
          <p:cNvPr id="3" name="Picture 2" descr="asgorto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153400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যুদ্ধের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কারণ</a:t>
            </a:r>
            <a:r>
              <a:rPr lang="en-US" sz="3600" b="1" dirty="0" smtClean="0"/>
              <a:t> </a:t>
            </a:r>
            <a:r>
              <a:rPr lang="en-US" sz="3200" b="1" dirty="0" smtClean="0"/>
              <a:t>৩। ২৫মার্চ </a:t>
            </a:r>
            <a:r>
              <a:rPr lang="en-US" sz="3200" b="1" dirty="0" err="1" smtClean="0"/>
              <a:t>অতর্কিত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হামলার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প্রতিহত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ওপ্রতিবাদ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যুদ্ধ</a:t>
            </a:r>
            <a:r>
              <a:rPr lang="en-US" sz="3200" b="1" dirty="0" smtClean="0"/>
              <a:t>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১৯৫২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আন্দোলনের</a:t>
            </a:r>
            <a:r>
              <a:rPr lang="en-US" dirty="0" smtClean="0"/>
              <a:t> </a:t>
            </a:r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শহিদ</a:t>
            </a:r>
            <a:r>
              <a:rPr lang="en-US" dirty="0" smtClean="0"/>
              <a:t>, </a:t>
            </a:r>
            <a:r>
              <a:rPr lang="en-US" dirty="0" err="1" smtClean="0"/>
              <a:t>আয়ুবের</a:t>
            </a:r>
            <a:r>
              <a:rPr lang="en-US" dirty="0" smtClean="0"/>
              <a:t> </a:t>
            </a:r>
            <a:r>
              <a:rPr lang="en-US" dirty="0" err="1" smtClean="0"/>
              <a:t>সামরিক</a:t>
            </a:r>
            <a:r>
              <a:rPr lang="en-US" dirty="0" smtClean="0"/>
              <a:t> </a:t>
            </a:r>
            <a:r>
              <a:rPr lang="en-US" dirty="0" err="1" smtClean="0"/>
              <a:t>শাসন</a:t>
            </a:r>
            <a:r>
              <a:rPr lang="en-US" dirty="0" smtClean="0"/>
              <a:t> ,১৯৬৬সালের ৬দফা,১৯৬৮আগরতলার  </a:t>
            </a:r>
            <a:r>
              <a:rPr lang="en-US" dirty="0" err="1" smtClean="0"/>
              <a:t>মামলায়</a:t>
            </a:r>
            <a:r>
              <a:rPr lang="en-US" dirty="0" smtClean="0"/>
              <a:t> </a:t>
            </a:r>
            <a:r>
              <a:rPr lang="en-US" dirty="0" err="1" smtClean="0"/>
              <a:t>ওথামাতে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পারেনি</a:t>
            </a:r>
            <a:r>
              <a:rPr lang="en-US" dirty="0" smtClean="0"/>
              <a:t> ১৯৬৯সালে </a:t>
            </a:r>
            <a:r>
              <a:rPr lang="en-US" dirty="0" err="1" smtClean="0"/>
              <a:t>গণভ্যুত্থানে</a:t>
            </a:r>
            <a:r>
              <a:rPr lang="en-US" dirty="0" smtClean="0"/>
              <a:t> </a:t>
            </a:r>
            <a:r>
              <a:rPr lang="en-US" dirty="0" err="1" smtClean="0"/>
              <a:t>ওআন্দোলন</a:t>
            </a:r>
            <a:r>
              <a:rPr lang="en-US" dirty="0" smtClean="0"/>
              <a:t> </a:t>
            </a:r>
            <a:r>
              <a:rPr lang="en-US" dirty="0" err="1" smtClean="0"/>
              <a:t>আরো</a:t>
            </a:r>
            <a:r>
              <a:rPr lang="en-US" dirty="0" smtClean="0"/>
              <a:t> </a:t>
            </a:r>
            <a:r>
              <a:rPr lang="en-US" dirty="0" err="1" smtClean="0"/>
              <a:t>বাগবান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১৯৭০ </a:t>
            </a:r>
            <a:r>
              <a:rPr lang="en-US" dirty="0" err="1" smtClean="0"/>
              <a:t>নির্বাচনে</a:t>
            </a:r>
            <a:r>
              <a:rPr lang="en-US" dirty="0" smtClean="0"/>
              <a:t> </a:t>
            </a:r>
            <a:r>
              <a:rPr lang="en-US" dirty="0" err="1" smtClean="0"/>
              <a:t>জয়ী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ও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পান</a:t>
            </a:r>
            <a:r>
              <a:rPr lang="en-US" dirty="0" smtClean="0"/>
              <a:t> নাই।১৯৭১ </a:t>
            </a:r>
            <a:r>
              <a:rPr lang="en-US" dirty="0" err="1" smtClean="0"/>
              <a:t>পহেলা</a:t>
            </a:r>
            <a:r>
              <a:rPr lang="en-US" dirty="0" smtClean="0"/>
              <a:t> </a:t>
            </a:r>
            <a:r>
              <a:rPr lang="en-US" dirty="0" err="1" smtClean="0"/>
              <a:t>মার্চ</a:t>
            </a:r>
            <a:r>
              <a:rPr lang="en-US" dirty="0" smtClean="0"/>
              <a:t> </a:t>
            </a:r>
            <a:r>
              <a:rPr lang="en-US" dirty="0" err="1" smtClean="0"/>
              <a:t>থেকেইওসহযোগ</a:t>
            </a:r>
            <a:r>
              <a:rPr lang="en-US" dirty="0" smtClean="0"/>
              <a:t> </a:t>
            </a:r>
            <a:r>
              <a:rPr lang="en-US" dirty="0" err="1" smtClean="0"/>
              <a:t>আন্দোলন</a:t>
            </a:r>
            <a:r>
              <a:rPr lang="en-US" dirty="0" smtClean="0"/>
              <a:t> </a:t>
            </a:r>
            <a:r>
              <a:rPr lang="en-US" dirty="0" err="1" smtClean="0"/>
              <a:t>ডাক</a:t>
            </a:r>
            <a:r>
              <a:rPr lang="en-US" dirty="0" smtClean="0"/>
              <a:t> </a:t>
            </a:r>
            <a:r>
              <a:rPr lang="en-US" dirty="0" err="1" smtClean="0"/>
              <a:t>দেন</a:t>
            </a:r>
            <a:r>
              <a:rPr lang="en-US" dirty="0" smtClean="0"/>
              <a:t> 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আন্দোলন</a:t>
            </a:r>
            <a:r>
              <a:rPr lang="en-US" dirty="0" smtClean="0"/>
              <a:t> ৭ই </a:t>
            </a:r>
            <a:r>
              <a:rPr lang="en-US" dirty="0" err="1" smtClean="0"/>
              <a:t>মার্চ</a:t>
            </a:r>
            <a:r>
              <a:rPr lang="en-US" dirty="0" smtClean="0"/>
              <a:t> </a:t>
            </a:r>
            <a:r>
              <a:rPr lang="en-US" dirty="0" err="1" smtClean="0"/>
              <a:t>ভাষনে</a:t>
            </a:r>
            <a:r>
              <a:rPr lang="en-US" dirty="0" smtClean="0"/>
              <a:t>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উচ্চারন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স্বাধীনতার</a:t>
            </a:r>
            <a:r>
              <a:rPr lang="en-US" dirty="0" smtClean="0"/>
              <a:t> </a:t>
            </a:r>
            <a:r>
              <a:rPr lang="en-US" dirty="0" err="1" smtClean="0"/>
              <a:t>যুদ্ধের</a:t>
            </a:r>
            <a:r>
              <a:rPr lang="en-US" dirty="0" smtClean="0"/>
              <a:t> </a:t>
            </a:r>
            <a:r>
              <a:rPr lang="en-US" dirty="0" err="1" smtClean="0"/>
              <a:t>ডাকদেন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827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স্বাগতম </vt:lpstr>
      <vt:lpstr>পরিচিতি </vt:lpstr>
      <vt:lpstr>এ সো এক টি  ও ছবি দেখি </vt:lpstr>
      <vt:lpstr>শিক্ষনফল </vt:lpstr>
      <vt:lpstr>এসো আলোচনা করি </vt:lpstr>
      <vt:lpstr>যুদ্ধের কারণ ; ১। পুর্ব পাকিস্থান ওপশ্চিম পাকিস্থানের দুরত্বের বৈষম্য ওভাষার বৈষম্য </vt:lpstr>
      <vt:lpstr>যুদ্ধের কারণ ২। পাকিস্থানি দুঃশাসকদের চরম অত্যাচারে পুর্ব বাংলার জনগন অতিষ্ট ছিল; </vt:lpstr>
      <vt:lpstr>আগরতলা মামলা আসামী৩৫</vt:lpstr>
      <vt:lpstr>যুদ্ধের কারণ ৩। ২৫মার্চ অতর্কিত হামলার প্রতিহত ওপ্রতিবাদ করতে যুদ্ধ  </vt:lpstr>
      <vt:lpstr> স্বাধীন বাংলার ১ম পতাকা </vt:lpstr>
      <vt:lpstr>  ৭ই মার্চের ভাষন   </vt:lpstr>
      <vt:lpstr>ইয়াহিয়া খানের ২৫ মার্চের পুর্বশর্ত ছিল  ৪টি - তোমাদের খাতায় লিখ </vt:lpstr>
      <vt:lpstr>ছবিতে কি দেখতে পাচ্ছ? </vt:lpstr>
      <vt:lpstr>একক কাজ </vt:lpstr>
      <vt:lpstr>১৫ই মার্চ ইয়াহিয়া খান ঢাকায় এসে১৬ই মার্চ বংগবন্ধুর মাঝে আলোচনা ব্যর্থ </vt:lpstr>
      <vt:lpstr>জোডায় কাজ </vt:lpstr>
      <vt:lpstr>ইয়াহিয়া খানের কান্ড </vt:lpstr>
      <vt:lpstr>জাতি সংঘ </vt:lpstr>
      <vt:lpstr>চক্রে স্বীকার বংগ বন্দধু </vt:lpstr>
      <vt:lpstr>যুদ্ধের২পক্ষ</vt:lpstr>
      <vt:lpstr>লক্ষ্য  কর </vt:lpstr>
      <vt:lpstr>আত্মসমর্পনের দৃশ্য </vt:lpstr>
      <vt:lpstr>বিজয় উল্লাস </vt:lpstr>
      <vt:lpstr>দলগত কাজ</vt:lpstr>
      <vt:lpstr>মূল্যায়ন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Ashraf Khan</dc:creator>
  <cp:lastModifiedBy>SM Computer</cp:lastModifiedBy>
  <cp:revision>179</cp:revision>
  <dcterms:created xsi:type="dcterms:W3CDTF">2006-08-16T00:00:00Z</dcterms:created>
  <dcterms:modified xsi:type="dcterms:W3CDTF">2021-01-20T14:21:07Z</dcterms:modified>
</cp:coreProperties>
</file>