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74" r:id="rId9"/>
    <p:sldId id="264" r:id="rId10"/>
    <p:sldId id="265" r:id="rId11"/>
    <p:sldId id="262" r:id="rId12"/>
    <p:sldId id="269" r:id="rId13"/>
    <p:sldId id="266" r:id="rId14"/>
    <p:sldId id="273" r:id="rId15"/>
    <p:sldId id="270" r:id="rId16"/>
    <p:sldId id="271" r:id="rId17"/>
    <p:sldId id="272" r:id="rId18"/>
    <p:sldId id="267" r:id="rId19"/>
    <p:sldId id="268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51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14468-608B-41A9-B90C-2F9D73CAE50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0308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621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E42FCB-8D4B-42CC-82E7-70453E1E0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8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14468-608B-41A9-B90C-2F9D73CAE50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308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621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E42FCB-8D4B-42CC-82E7-70453E1E0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2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14468-608B-41A9-B90C-2F9D73CAE50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0308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621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E42FCB-8D4B-42CC-82E7-70453E1E0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59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14468-608B-41A9-B90C-2F9D73CAE50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0308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621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E42FCB-8D4B-42CC-82E7-70453E1E0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7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14468-608B-41A9-B90C-2F9D73CAE50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0308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621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E42FCB-8D4B-42CC-82E7-70453E1E0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1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14468-608B-41A9-B90C-2F9D73CAE50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0308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621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E42FCB-8D4B-42CC-82E7-70453E1E0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0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14468-608B-41A9-B90C-2F9D73CAE50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308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621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E42FCB-8D4B-42CC-82E7-70453E1E0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4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14468-608B-41A9-B90C-2F9D73CAE50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308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6621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E42FCB-8D4B-42CC-82E7-70453E1E0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4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14468-608B-41A9-B90C-2F9D73CAE50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0308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621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E42FCB-8D4B-42CC-82E7-70453E1E0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5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14468-608B-41A9-B90C-2F9D73CAE50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0308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621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E42FCB-8D4B-42CC-82E7-70453E1E0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2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14468-608B-41A9-B90C-2F9D73CAE50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0308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621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E42FCB-8D4B-42CC-82E7-70453E1E0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4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14468-608B-41A9-B90C-2F9D73CAE50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308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621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E42FCB-8D4B-42CC-82E7-70453E1E0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7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782540"/>
          </a:xfrm>
          <a:prstGeom prst="frame">
            <a:avLst>
              <a:gd name="adj1" fmla="val 32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72501" y="66582"/>
            <a:ext cx="12046998" cy="6649375"/>
          </a:xfrm>
          <a:prstGeom prst="frame">
            <a:avLst>
              <a:gd name="adj1" fmla="val 48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1303" y="6406348"/>
            <a:ext cx="11909394" cy="272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-8462136" y="6358176"/>
            <a:ext cx="883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Shirin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Sultana 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Asst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Teacher 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Mirpur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Pilot High School 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Mirpur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Kushtia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4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1600"/>
            <a:ext cx="11988800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34" y="1179521"/>
            <a:ext cx="8637932" cy="50593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520" y="275497"/>
            <a:ext cx="11744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বিভাগ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106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0080" y="381000"/>
            <a:ext cx="292608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 বিভাগ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03834" y="1344984"/>
            <a:ext cx="2926080" cy="2372360"/>
            <a:chOff x="3771447" y="2010612"/>
            <a:chExt cx="2439306" cy="1828800"/>
          </a:xfrm>
        </p:grpSpPr>
        <p:pic>
          <p:nvPicPr>
            <p:cNvPr id="4" name="Picture 3" descr="Jatiyo_Sangshad_Bhaban_(Roehl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0" y="2010612"/>
              <a:ext cx="2362200" cy="182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3771447" y="3434172"/>
              <a:ext cx="2439306" cy="35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n w="11430"/>
                  <a:latin typeface="NikoshBAN" pitchFamily="2" charset="0"/>
                  <a:cs typeface="NikoshBAN" pitchFamily="2" charset="0"/>
                </a:rPr>
                <a:t>বাংলাদেশের আইন সভা</a:t>
              </a:r>
              <a:endParaRPr lang="en-US" sz="2400" dirty="0"/>
            </a:p>
          </p:txBody>
        </p:sp>
      </p:grpSp>
      <p:pic>
        <p:nvPicPr>
          <p:cNvPr id="6" name="Picture 5" descr="bd-c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880" y="215981"/>
            <a:ext cx="4141873" cy="2315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1402574954_939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419600"/>
            <a:ext cx="3029065" cy="187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p_des_f_img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81000"/>
            <a:ext cx="3764280" cy="2215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l="28697" t="8333" r="22694" b="6250"/>
          <a:stretch>
            <a:fillRect/>
          </a:stretch>
        </p:blipFill>
        <p:spPr bwMode="auto">
          <a:xfrm>
            <a:off x="7802880" y="4022074"/>
            <a:ext cx="4141872" cy="2277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ular Callout 9"/>
          <p:cNvSpPr/>
          <p:nvPr/>
        </p:nvSpPr>
        <p:spPr>
          <a:xfrm>
            <a:off x="4450080" y="5804102"/>
            <a:ext cx="2362200" cy="533400"/>
          </a:xfrm>
          <a:prstGeom prst="wedgeRectCallout">
            <a:avLst>
              <a:gd name="adj1" fmla="val -76933"/>
              <a:gd name="adj2" fmla="val -19363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জনমত প্রকাশ করে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968865" y="4254618"/>
            <a:ext cx="3132975" cy="1371600"/>
          </a:xfrm>
          <a:prstGeom prst="wedgeRectCallout">
            <a:avLst>
              <a:gd name="adj1" fmla="val 69490"/>
              <a:gd name="adj2" fmla="val 12935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রাষ্ট্রপতির বিরুদ্ধে কোন অভিযোগ হলে তার বিচার বিবেচনা করে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04800" y="3352800"/>
            <a:ext cx="3180080" cy="762000"/>
          </a:xfrm>
          <a:prstGeom prst="wedgeRectCallout">
            <a:avLst>
              <a:gd name="adj1" fmla="val -2277"/>
              <a:gd name="adj2" fmla="val -131165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 প্রণয়ন ও পরিবর্তন করে।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7802880" y="2971800"/>
            <a:ext cx="4141872" cy="762000"/>
          </a:xfrm>
          <a:prstGeom prst="wedgeRectCallout">
            <a:avLst>
              <a:gd name="adj1" fmla="val 11854"/>
              <a:gd name="adj2" fmla="val -95885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সংবিধান প্রণয়ন ও সংশোধন করে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7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7391" y="269672"/>
            <a:ext cx="3385400" cy="3196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 বিভাগ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4036995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3718126"/>
            <a:ext cx="3576319" cy="1627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7153" y="2706070"/>
            <a:ext cx="4030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সরকারের আয়-ব্যয় নিয়ন্ত্রণ করে </a:t>
            </a:r>
            <a:endParaRPr lang="en-US" sz="2800" dirty="0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3" y="589279"/>
            <a:ext cx="3224190" cy="1766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8783" y="5657434"/>
            <a:ext cx="4030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জাতীয় বাজেট অনুমোদন করে </a:t>
            </a:r>
            <a:endParaRPr lang="en-US" sz="2800" dirty="0"/>
          </a:p>
        </p:txBody>
      </p:sp>
      <p:pic>
        <p:nvPicPr>
          <p:cNvPr id="7" name="Picture 6" descr="2012-06-16-18-01-12-4fdcc9e882386-untitled-5.jpg"/>
          <p:cNvPicPr>
            <a:picLocks noChangeAspect="1"/>
          </p:cNvPicPr>
          <p:nvPr/>
        </p:nvPicPr>
        <p:blipFill>
          <a:blip r:embed="rId4"/>
          <a:srcRect b="15665"/>
          <a:stretch>
            <a:fillRect/>
          </a:stretch>
        </p:blipFill>
        <p:spPr>
          <a:xfrm>
            <a:off x="8236625" y="3699271"/>
            <a:ext cx="3304795" cy="1491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264455" y="5657433"/>
            <a:ext cx="3389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কর ধার্য করে </a:t>
            </a:r>
            <a:endParaRPr lang="en-US" sz="2800" dirty="0"/>
          </a:p>
        </p:txBody>
      </p:sp>
      <p:pic>
        <p:nvPicPr>
          <p:cNvPr id="9" name="Picture 8" descr="image_1332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528" y="589280"/>
            <a:ext cx="3528991" cy="1766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124528" y="2709395"/>
            <a:ext cx="3663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জাতীয় তহবিল গঠন করে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836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83" y="949711"/>
            <a:ext cx="8771119" cy="52626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412" y="171202"/>
            <a:ext cx="1182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 বিভাগ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0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" y="253425"/>
            <a:ext cx="1192784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বিচার বিভাগ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BPr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5603132" cy="2057400"/>
          </a:xfrm>
          <a:prstGeom prst="rect">
            <a:avLst/>
          </a:prstGeom>
        </p:spPr>
      </p:pic>
      <p:pic>
        <p:nvPicPr>
          <p:cNvPr id="4" name="Picture 3" descr="thejuryroo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8880" y="838200"/>
            <a:ext cx="3881120" cy="2057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059832" y="2895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সংবিধানের বিভিন্ন ধারা বা আইনের ব্যাখ্যা দেয়।</a:t>
            </a:r>
            <a:endParaRPr lang="en-US" sz="3200" dirty="0"/>
          </a:p>
        </p:txBody>
      </p:sp>
      <p:pic>
        <p:nvPicPr>
          <p:cNvPr id="6" name="Picture 5" descr="wi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3604448"/>
            <a:ext cx="5486400" cy="2617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b67343a25f9de24c195550e4e434a1e6.jpg"/>
          <p:cNvPicPr>
            <a:picLocks noChangeAspect="1"/>
          </p:cNvPicPr>
          <p:nvPr/>
        </p:nvPicPr>
        <p:blipFill>
          <a:blip r:embed="rId5"/>
          <a:srcRect r="14851"/>
          <a:stretch>
            <a:fillRect/>
          </a:stretch>
        </p:blipFill>
        <p:spPr>
          <a:xfrm>
            <a:off x="304800" y="3717352"/>
            <a:ext cx="5689600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0871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binetmeetingatBangladeshSecretaria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215088"/>
            <a:ext cx="3332480" cy="2266138"/>
          </a:xfrm>
          <a:prstGeom prst="ellipse">
            <a:avLst/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3939540" y="233680"/>
            <a:ext cx="329184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 বিভাগ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901" y="256287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রাষ্ট্র পরিচালনা করে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2699" y="5756378"/>
            <a:ext cx="496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শান্তিশৃঙ্খলা বজায় রাখে।</a:t>
            </a:r>
            <a:endParaRPr lang="en-US" sz="2800" dirty="0"/>
          </a:p>
        </p:txBody>
      </p:sp>
      <p:pic>
        <p:nvPicPr>
          <p:cNvPr id="6" name="Picture 5" descr="Hasina--Indian-PM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3000" y="309880"/>
            <a:ext cx="4262120" cy="2514600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bogra-prednt-ahamid-05-01-15-f.thumbnail.jpg"/>
          <p:cNvPicPr>
            <a:picLocks noChangeAspect="1"/>
          </p:cNvPicPr>
          <p:nvPr/>
        </p:nvPicPr>
        <p:blipFill>
          <a:blip r:embed="rId4"/>
          <a:srcRect b="6761"/>
          <a:stretch>
            <a:fillRect/>
          </a:stretch>
        </p:blipFill>
        <p:spPr>
          <a:xfrm>
            <a:off x="7417577" y="3067007"/>
            <a:ext cx="426212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Oval Callout 7"/>
          <p:cNvSpPr/>
          <p:nvPr/>
        </p:nvSpPr>
        <p:spPr>
          <a:xfrm>
            <a:off x="4374139" y="857207"/>
            <a:ext cx="2133600" cy="2209800"/>
          </a:xfrm>
          <a:prstGeom prst="wedgeEllipseCallout">
            <a:avLst>
              <a:gd name="adj1" fmla="val 85999"/>
              <a:gd name="adj2" fmla="val -46646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বিদেশের সাথে সম্পর্ক স্থাপন করে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6037" y="5756378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সার্বভৌমত্ব রক্ষা করে।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t="6567" b="21159"/>
          <a:stretch/>
        </p:blipFill>
        <p:spPr>
          <a:xfrm>
            <a:off x="366278" y="3252417"/>
            <a:ext cx="5181083" cy="23376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096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2880" y="264308"/>
            <a:ext cx="293624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 বিভাগ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5" y="2941340"/>
            <a:ext cx="518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রাষ্ট্রপতি চরম শাস্তি মওকুফ করতে পারেন।</a:t>
            </a:r>
            <a:endParaRPr lang="en-US" sz="2800" dirty="0"/>
          </a:p>
        </p:txBody>
      </p:sp>
      <p:sp>
        <p:nvSpPr>
          <p:cNvPr id="4" name="Oval Callout 3"/>
          <p:cNvSpPr/>
          <p:nvPr/>
        </p:nvSpPr>
        <p:spPr>
          <a:xfrm>
            <a:off x="4495800" y="1004252"/>
            <a:ext cx="1981200" cy="1828800"/>
          </a:xfrm>
          <a:prstGeom prst="wedgeEllipseCallout">
            <a:avLst>
              <a:gd name="adj1" fmla="val 88675"/>
              <a:gd name="adj2" fmla="val -1394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 সংক্রান্ত কাজ করে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bangladesh_president_md.abdul-ham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75920"/>
            <a:ext cx="2433320" cy="23231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" y="3706812"/>
            <a:ext cx="5115560" cy="2409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gavel-dreamstime_14375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7988" y="3429000"/>
            <a:ext cx="4114800" cy="2787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goodscout-insurance-law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7989" y="304800"/>
            <a:ext cx="4114800" cy="2783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62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947377" y="186960"/>
            <a:ext cx="7823020" cy="6145592"/>
            <a:chOff x="1612097" y="156480"/>
            <a:chExt cx="7823020" cy="6145592"/>
          </a:xfrm>
        </p:grpSpPr>
        <p:sp>
          <p:nvSpPr>
            <p:cNvPr id="51" name="Oval 50"/>
            <p:cNvSpPr/>
            <p:nvPr/>
          </p:nvSpPr>
          <p:spPr>
            <a:xfrm>
              <a:off x="4878825" y="156480"/>
              <a:ext cx="1685321" cy="131768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রাষ্ট্র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পরিচালনা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612097" y="555927"/>
              <a:ext cx="7823020" cy="5746145"/>
              <a:chOff x="1520657" y="536247"/>
              <a:chExt cx="7823020" cy="5746145"/>
            </a:xfrm>
          </p:grpSpPr>
          <p:grpSp>
            <p:nvGrpSpPr>
              <p:cNvPr id="2" name="Diagram group"/>
              <p:cNvGrpSpPr/>
              <p:nvPr/>
            </p:nvGrpSpPr>
            <p:grpSpPr>
              <a:xfrm>
                <a:off x="1520657" y="536247"/>
                <a:ext cx="7823020" cy="4607278"/>
                <a:chOff x="1451277" y="623787"/>
                <a:chExt cx="5954078" cy="4370216"/>
              </a:xfrm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3779255" y="2557867"/>
                  <a:ext cx="1128289" cy="1128289"/>
                  <a:chOff x="3779255" y="2557867"/>
                  <a:chExt cx="1128289" cy="1128289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49" name="Oval 48"/>
                  <p:cNvSpPr/>
                  <p:nvPr/>
                </p:nvSpPr>
                <p:spPr>
                  <a:xfrm>
                    <a:off x="3779255" y="2557867"/>
                    <a:ext cx="1128289" cy="1128289"/>
                  </a:xfrm>
                  <a:prstGeom prst="ellipse">
                    <a:avLst/>
                  </a:prstGeom>
                  <a:solidFill>
                    <a:srgbClr val="BB5181"/>
                  </a:solidFill>
                  <a:ln>
                    <a:solidFill>
                      <a:srgbClr val="000000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50" name="Oval 4"/>
                  <p:cNvSpPr/>
                  <p:nvPr/>
                </p:nvSpPr>
                <p:spPr>
                  <a:xfrm>
                    <a:off x="3944489" y="2723101"/>
                    <a:ext cx="797821" cy="797821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0480" tIns="30480" rIns="30480" bIns="30480" numCol="1" spcCol="1270" anchor="ctr" anchorCtr="0">
                    <a:noAutofit/>
                  </a:bodyPr>
                  <a:lstStyle/>
                  <a:p>
                    <a:pPr lvl="0" algn="ctr" defTabSz="10668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bn-BD" sz="2400" b="1" kern="1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শাসন বিভাগ</a:t>
                    </a:r>
                    <a:endParaRPr lang="en-US" sz="2400" b="1" kern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" name="Group 3"/>
                <p:cNvGrpSpPr/>
                <p:nvPr/>
              </p:nvGrpSpPr>
              <p:grpSpPr>
                <a:xfrm>
                  <a:off x="4069386" y="1623647"/>
                  <a:ext cx="548026" cy="660182"/>
                  <a:chOff x="4069386" y="1623647"/>
                  <a:chExt cx="548026" cy="660182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47" name="Right Arrow 46"/>
                  <p:cNvSpPr/>
                  <p:nvPr/>
                </p:nvSpPr>
                <p:spPr>
                  <a:xfrm rot="16200000">
                    <a:off x="4013308" y="1679725"/>
                    <a:ext cx="660182" cy="548026"/>
                  </a:xfrm>
                  <a:prstGeom prst="rightArrow">
                    <a:avLst>
                      <a:gd name="adj1" fmla="val 60000"/>
                      <a:gd name="adj2" fmla="val 50000"/>
                    </a:avLst>
                  </a:prstGeom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8" name="Right Arrow 6"/>
                  <p:cNvSpPr/>
                  <p:nvPr/>
                </p:nvSpPr>
                <p:spPr>
                  <a:xfrm rot="16200000">
                    <a:off x="4095512" y="1871534"/>
                    <a:ext cx="495774" cy="328816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1800" b="1" kern="1200"/>
                  </a:p>
                </p:txBody>
              </p:sp>
            </p:grpSp>
            <p:grpSp>
              <p:nvGrpSpPr>
                <p:cNvPr id="5" name="Group 4"/>
                <p:cNvGrpSpPr/>
                <p:nvPr/>
              </p:nvGrpSpPr>
              <p:grpSpPr>
                <a:xfrm>
                  <a:off x="4791569" y="1955713"/>
                  <a:ext cx="548026" cy="611272"/>
                  <a:chOff x="4791569" y="1955713"/>
                  <a:chExt cx="548026" cy="611272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45" name="Right Arrow 44"/>
                  <p:cNvSpPr/>
                  <p:nvPr/>
                </p:nvSpPr>
                <p:spPr>
                  <a:xfrm rot="18600000">
                    <a:off x="4759946" y="1987336"/>
                    <a:ext cx="611272" cy="548026"/>
                  </a:xfrm>
                  <a:prstGeom prst="rightArrow">
                    <a:avLst>
                      <a:gd name="adj1" fmla="val 60000"/>
                      <a:gd name="adj2" fmla="val 50000"/>
                    </a:avLst>
                  </a:prstGeom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6" name="Right Arrow 8"/>
                  <p:cNvSpPr/>
                  <p:nvPr/>
                </p:nvSpPr>
                <p:spPr>
                  <a:xfrm rot="18600000">
                    <a:off x="4789310" y="2159913"/>
                    <a:ext cx="446864" cy="328816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1800" b="1" kern="1200"/>
                  </a:p>
                </p:txBody>
              </p:sp>
            </p:grpSp>
            <p:grpSp>
              <p:nvGrpSpPr>
                <p:cNvPr id="6" name="Group 5"/>
                <p:cNvGrpSpPr/>
                <p:nvPr/>
              </p:nvGrpSpPr>
              <p:grpSpPr>
                <a:xfrm>
                  <a:off x="5595498" y="641197"/>
                  <a:ext cx="1267583" cy="1328812"/>
                  <a:chOff x="5595498" y="641197"/>
                  <a:chExt cx="1267583" cy="1328812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43" name="Oval 42"/>
                  <p:cNvSpPr/>
                  <p:nvPr/>
                </p:nvSpPr>
                <p:spPr>
                  <a:xfrm>
                    <a:off x="5595498" y="641197"/>
                    <a:ext cx="1267583" cy="1328812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4" name="Oval 10"/>
                  <p:cNvSpPr/>
                  <p:nvPr/>
                </p:nvSpPr>
                <p:spPr>
                  <a:xfrm>
                    <a:off x="5730361" y="770452"/>
                    <a:ext cx="909187" cy="946178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5400" tIns="25400" rIns="25400" bIns="25400" numCol="1" spcCol="1270" anchor="ctr" anchorCtr="0">
                    <a:noAutofit/>
                  </a:bodyPr>
                  <a:lstStyle/>
                  <a:p>
                    <a:pPr lvl="0"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bn-BD" sz="2000" b="1" kern="1200" dirty="0" smtClean="0">
                        <a:ln w="11430"/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বিদেশের সাথে সম্পর্ক স্থাপন</a:t>
                    </a:r>
                    <a:endParaRPr lang="en-US" sz="2000" b="1" kern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" name="Group 6"/>
                <p:cNvGrpSpPr/>
                <p:nvPr/>
              </p:nvGrpSpPr>
              <p:grpSpPr>
                <a:xfrm>
                  <a:off x="5163833" y="2645130"/>
                  <a:ext cx="660182" cy="548026"/>
                  <a:chOff x="5163833" y="2645130"/>
                  <a:chExt cx="660182" cy="548026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41" name="Right Arrow 40"/>
                  <p:cNvSpPr/>
                  <p:nvPr/>
                </p:nvSpPr>
                <p:spPr>
                  <a:xfrm rot="21000000">
                    <a:off x="5163833" y="2645130"/>
                    <a:ext cx="660182" cy="548026"/>
                  </a:xfrm>
                  <a:prstGeom prst="rightArrow">
                    <a:avLst>
                      <a:gd name="adj1" fmla="val 60000"/>
                      <a:gd name="adj2" fmla="val 50000"/>
                    </a:avLst>
                  </a:prstGeom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2" name="Right Arrow 12"/>
                  <p:cNvSpPr/>
                  <p:nvPr/>
                </p:nvSpPr>
                <p:spPr>
                  <a:xfrm rot="21000000">
                    <a:off x="5165082" y="2769010"/>
                    <a:ext cx="495774" cy="328816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1800" b="1" kern="120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6115882" y="2051054"/>
                  <a:ext cx="1289473" cy="1289473"/>
                  <a:chOff x="6115882" y="2051054"/>
                  <a:chExt cx="1289473" cy="1289473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39" name="Oval 38"/>
                  <p:cNvSpPr/>
                  <p:nvPr/>
                </p:nvSpPr>
                <p:spPr>
                  <a:xfrm>
                    <a:off x="6115882" y="2051054"/>
                    <a:ext cx="1289473" cy="1289473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0" name="Oval 14"/>
                  <p:cNvSpPr/>
                  <p:nvPr/>
                </p:nvSpPr>
                <p:spPr>
                  <a:xfrm>
                    <a:off x="6304721" y="2239893"/>
                    <a:ext cx="911795" cy="911795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5400" tIns="25400" rIns="25400" bIns="25400" numCol="1" spcCol="1270" anchor="ctr" anchorCtr="0">
                    <a:noAutofit/>
                  </a:bodyPr>
                  <a:lstStyle/>
                  <a:p>
                    <a:pPr lvl="0"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bn-BD" sz="2000" b="1" kern="1200" dirty="0" smtClean="0">
                        <a:ln w="11430"/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শান্তি শৃঙ্খলা বজায় রাখে</a:t>
                    </a:r>
                    <a:endParaRPr lang="en-US" sz="2000" b="1" kern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5025063" y="3432136"/>
                  <a:ext cx="660182" cy="548026"/>
                  <a:chOff x="5025063" y="3432136"/>
                  <a:chExt cx="660182" cy="548026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37" name="Right Arrow 36"/>
                  <p:cNvSpPr/>
                  <p:nvPr/>
                </p:nvSpPr>
                <p:spPr>
                  <a:xfrm rot="1800000">
                    <a:off x="5025063" y="3432136"/>
                    <a:ext cx="660182" cy="548026"/>
                  </a:xfrm>
                  <a:prstGeom prst="rightArrow">
                    <a:avLst>
                      <a:gd name="adj1" fmla="val 60000"/>
                      <a:gd name="adj2" fmla="val 50000"/>
                    </a:avLst>
                  </a:prstGeom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8" name="Right Arrow 16"/>
                  <p:cNvSpPr/>
                  <p:nvPr/>
                </p:nvSpPr>
                <p:spPr>
                  <a:xfrm rot="1800000">
                    <a:off x="5036076" y="3500639"/>
                    <a:ext cx="495774" cy="328816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1800" b="1" kern="1200"/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5824330" y="3704530"/>
                  <a:ext cx="1289473" cy="1289473"/>
                  <a:chOff x="5824330" y="3704530"/>
                  <a:chExt cx="1289473" cy="1289473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35" name="Oval 34"/>
                  <p:cNvSpPr/>
                  <p:nvPr/>
                </p:nvSpPr>
                <p:spPr>
                  <a:xfrm>
                    <a:off x="5824330" y="3704530"/>
                    <a:ext cx="1289473" cy="1289473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6" name="Oval 18"/>
                  <p:cNvSpPr/>
                  <p:nvPr/>
                </p:nvSpPr>
                <p:spPr>
                  <a:xfrm>
                    <a:off x="6013169" y="3893369"/>
                    <a:ext cx="911795" cy="911795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5400" tIns="25400" rIns="25400" bIns="25400" numCol="1" spcCol="1270" anchor="ctr" anchorCtr="0">
                    <a:noAutofit/>
                  </a:bodyPr>
                  <a:lstStyle/>
                  <a:p>
                    <a:pPr lvl="0"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bn-BD" sz="2000" b="1" kern="1200" dirty="0" smtClean="0">
                        <a:ln w="11430"/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সার্বভৌমত্ব রক্ষা </a:t>
                    </a:r>
                    <a:endParaRPr lang="en-US" sz="2000" b="1" kern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4468959" y="3889739"/>
                  <a:ext cx="548026" cy="660182"/>
                  <a:chOff x="4468959" y="3889739"/>
                  <a:chExt cx="548026" cy="660182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33" name="Right Arrow 32"/>
                  <p:cNvSpPr/>
                  <p:nvPr/>
                </p:nvSpPr>
                <p:spPr>
                  <a:xfrm rot="4200000">
                    <a:off x="4412881" y="3945817"/>
                    <a:ext cx="660182" cy="548026"/>
                  </a:xfrm>
                  <a:prstGeom prst="rightArrow">
                    <a:avLst>
                      <a:gd name="adj1" fmla="val 60000"/>
                      <a:gd name="adj2" fmla="val 50000"/>
                    </a:avLst>
                  </a:prstGeom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4" name="Right Arrow 20"/>
                  <p:cNvSpPr/>
                  <p:nvPr/>
                </p:nvSpPr>
                <p:spPr>
                  <a:xfrm rot="4200000">
                    <a:off x="4466970" y="3978176"/>
                    <a:ext cx="495774" cy="328816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1800" b="1" kern="1200"/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3669813" y="3889739"/>
                  <a:ext cx="548026" cy="660182"/>
                  <a:chOff x="3669813" y="3889739"/>
                  <a:chExt cx="548026" cy="660182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31" name="Right Arrow 30"/>
                  <p:cNvSpPr/>
                  <p:nvPr/>
                </p:nvSpPr>
                <p:spPr>
                  <a:xfrm rot="6600000">
                    <a:off x="3613735" y="3945817"/>
                    <a:ext cx="660182" cy="548026"/>
                  </a:xfrm>
                  <a:prstGeom prst="rightArrow">
                    <a:avLst>
                      <a:gd name="adj1" fmla="val 60000"/>
                      <a:gd name="adj2" fmla="val 50000"/>
                    </a:avLst>
                  </a:prstGeom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2" name="Right Arrow 22"/>
                  <p:cNvSpPr/>
                  <p:nvPr/>
                </p:nvSpPr>
                <p:spPr>
                  <a:xfrm rot="17400000">
                    <a:off x="3724054" y="3978176"/>
                    <a:ext cx="495774" cy="328816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1800" b="1" kern="1200"/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3001553" y="3432136"/>
                  <a:ext cx="660182" cy="548026"/>
                  <a:chOff x="3001553" y="3432136"/>
                  <a:chExt cx="660182" cy="548026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29" name="Right Arrow 28"/>
                  <p:cNvSpPr/>
                  <p:nvPr/>
                </p:nvSpPr>
                <p:spPr>
                  <a:xfrm rot="9000000">
                    <a:off x="3001553" y="3432136"/>
                    <a:ext cx="660182" cy="548026"/>
                  </a:xfrm>
                  <a:prstGeom prst="rightArrow">
                    <a:avLst>
                      <a:gd name="adj1" fmla="val 60000"/>
                      <a:gd name="adj2" fmla="val 50000"/>
                    </a:avLst>
                  </a:prstGeom>
                  <a:solidFill>
                    <a:srgbClr val="FF0000"/>
                  </a:solidFill>
                </p:spPr>
                <p:style>
                  <a:ln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0" name="Right Arrow 24"/>
                  <p:cNvSpPr/>
                  <p:nvPr/>
                </p:nvSpPr>
                <p:spPr>
                  <a:xfrm rot="19800000">
                    <a:off x="3154948" y="3500639"/>
                    <a:ext cx="495774" cy="328816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1800" b="1" kern="1200"/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1572996" y="3704530"/>
                  <a:ext cx="1289473" cy="1289473"/>
                  <a:chOff x="1572996" y="3704530"/>
                  <a:chExt cx="1289473" cy="1289473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27" name="Oval 26"/>
                  <p:cNvSpPr/>
                  <p:nvPr/>
                </p:nvSpPr>
                <p:spPr>
                  <a:xfrm>
                    <a:off x="1572996" y="3704530"/>
                    <a:ext cx="1289473" cy="1289473"/>
                  </a:xfrm>
                  <a:prstGeom prst="ellipse">
                    <a:avLst/>
                  </a:prstGeom>
                  <a:solidFill>
                    <a:srgbClr val="002060"/>
                  </a:solidFill>
                  <a:sp3d>
                    <a:bevelT/>
                  </a:sp3d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8" name="Oval 26"/>
                  <p:cNvSpPr/>
                  <p:nvPr/>
                </p:nvSpPr>
                <p:spPr>
                  <a:xfrm>
                    <a:off x="1761835" y="3893369"/>
                    <a:ext cx="911795" cy="911795"/>
                  </a:xfrm>
                  <a:prstGeom prst="rect">
                    <a:avLst/>
                  </a:prstGeom>
                  <a:sp3d>
                    <a:bevelT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2860" tIns="22860" rIns="22860" bIns="2286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bn-BD" sz="1800" b="1" kern="1200" dirty="0" smtClean="0">
                        <a:ln w="11430"/>
                        <a:latin typeface="NikoshBAN" pitchFamily="2" charset="0"/>
                        <a:cs typeface="NikoshBAN" pitchFamily="2" charset="0"/>
                      </a:rPr>
                      <a:t>বিচার সংক্রান্ত কাজ করা</a:t>
                    </a:r>
                    <a:endParaRPr lang="en-US" sz="1800" b="1" kern="1200" dirty="0"/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2862783" y="2645130"/>
                  <a:ext cx="660182" cy="548026"/>
                  <a:chOff x="2862783" y="2645130"/>
                  <a:chExt cx="660182" cy="548026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25" name="Right Arrow 24"/>
                  <p:cNvSpPr/>
                  <p:nvPr/>
                </p:nvSpPr>
                <p:spPr>
                  <a:xfrm rot="11400000">
                    <a:off x="2862783" y="2645130"/>
                    <a:ext cx="660182" cy="548026"/>
                  </a:xfrm>
                  <a:prstGeom prst="rightArrow">
                    <a:avLst>
                      <a:gd name="adj1" fmla="val 60000"/>
                      <a:gd name="adj2" fmla="val 50000"/>
                    </a:avLst>
                  </a:prstGeom>
                  <a:solidFill>
                    <a:schemeClr val="tx2"/>
                  </a:solidFill>
                </p:spPr>
                <p:style>
                  <a:ln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6" name="Right Arrow 28"/>
                  <p:cNvSpPr/>
                  <p:nvPr/>
                </p:nvSpPr>
                <p:spPr>
                  <a:xfrm rot="22200000">
                    <a:off x="3025942" y="2769010"/>
                    <a:ext cx="495774" cy="328816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1800" b="1" kern="1200"/>
                  </a:p>
                </p:txBody>
              </p: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1451277" y="1989723"/>
                  <a:ext cx="1289473" cy="1437327"/>
                  <a:chOff x="1451277" y="1989723"/>
                  <a:chExt cx="1289473" cy="1437327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23" name="Oval 22"/>
                  <p:cNvSpPr/>
                  <p:nvPr/>
                </p:nvSpPr>
                <p:spPr>
                  <a:xfrm>
                    <a:off x="1451277" y="1989723"/>
                    <a:ext cx="1289473" cy="1437327"/>
                  </a:xfrm>
                  <a:prstGeom prst="ellipse">
                    <a:avLst/>
                  </a:prstGeom>
                  <a:solidFill>
                    <a:schemeClr val="accent5"/>
                  </a:solidFill>
                  <a:sp3d>
                    <a:bevelT/>
                  </a:sp3d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4" name="Oval 30"/>
                  <p:cNvSpPr/>
                  <p:nvPr/>
                </p:nvSpPr>
                <p:spPr>
                  <a:xfrm>
                    <a:off x="1610221" y="2259094"/>
                    <a:ext cx="964758" cy="911795"/>
                  </a:xfrm>
                  <a:prstGeom prst="rect">
                    <a:avLst/>
                  </a:prstGeom>
                  <a:sp3d>
                    <a:bevelT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2860" tIns="22860" rIns="22860" bIns="2286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bn-BD" sz="1800" b="1" kern="1200" dirty="0" smtClean="0">
                        <a:ln w="11430"/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কল্যাণমূলক কাজ করা </a:t>
                    </a:r>
                    <a:endParaRPr lang="en-US" sz="1800" b="1" kern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3318434" y="1896971"/>
                  <a:ext cx="548026" cy="660182"/>
                  <a:chOff x="3318434" y="1896971"/>
                  <a:chExt cx="548026" cy="660182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21" name="Right Arrow 20"/>
                  <p:cNvSpPr/>
                  <p:nvPr/>
                </p:nvSpPr>
                <p:spPr>
                  <a:xfrm rot="13800000">
                    <a:off x="3262356" y="1953049"/>
                    <a:ext cx="660182" cy="548026"/>
                  </a:xfrm>
                  <a:prstGeom prst="rightArrow">
                    <a:avLst>
                      <a:gd name="adj1" fmla="val 60000"/>
                      <a:gd name="adj2" fmla="val 50000"/>
                    </a:avLst>
                  </a:prstGeom>
                  <a:solidFill>
                    <a:schemeClr val="accent6">
                      <a:lumMod val="50000"/>
                    </a:schemeClr>
                  </a:solidFill>
                </p:spPr>
                <p:style>
                  <a:ln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2" name="Right Arrow 32"/>
                  <p:cNvSpPr/>
                  <p:nvPr/>
                </p:nvSpPr>
                <p:spPr>
                  <a:xfrm rot="24600000">
                    <a:off x="3397400" y="2125626"/>
                    <a:ext cx="495774" cy="328816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1800" b="1" kern="1200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2569395" y="623787"/>
                  <a:ext cx="1401709" cy="1465757"/>
                  <a:chOff x="2569395" y="623787"/>
                  <a:chExt cx="1401709" cy="1465757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19" name="Oval 18"/>
                  <p:cNvSpPr/>
                  <p:nvPr/>
                </p:nvSpPr>
                <p:spPr>
                  <a:xfrm>
                    <a:off x="2590628" y="623787"/>
                    <a:ext cx="1380476" cy="1465757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sp3d>
                    <a:bevelT/>
                  </a:sp3d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0" name="Oval 34"/>
                  <p:cNvSpPr/>
                  <p:nvPr/>
                </p:nvSpPr>
                <p:spPr>
                  <a:xfrm>
                    <a:off x="2569395" y="755075"/>
                    <a:ext cx="1100635" cy="911795"/>
                  </a:xfrm>
                  <a:prstGeom prst="rect">
                    <a:avLst/>
                  </a:prstGeom>
                  <a:sp3d>
                    <a:bevelT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2860" tIns="22860" rIns="22860" bIns="2286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bn-BD" sz="1800" b="1" kern="1200" dirty="0" smtClean="0">
                        <a:latin typeface="NikoshBAN" pitchFamily="2" charset="0"/>
                        <a:cs typeface="NikoshBAN" pitchFamily="2" charset="0"/>
                      </a:rPr>
                      <a:t>উন্নয়ন প্রকল্প বাস্তবায়ন করা </a:t>
                    </a:r>
                    <a:endParaRPr lang="en-US" sz="1800" b="1" kern="1200" dirty="0"/>
                  </a:p>
                </p:txBody>
              </p:sp>
            </p:grpSp>
          </p:grpSp>
          <p:sp>
            <p:nvSpPr>
              <p:cNvPr id="52" name="Oval 51"/>
              <p:cNvSpPr/>
              <p:nvPr/>
            </p:nvSpPr>
            <p:spPr>
              <a:xfrm>
                <a:off x="3656997" y="4864630"/>
                <a:ext cx="1492706" cy="141776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আয়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ব্যয়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হিসাব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করা</a:t>
                </a:r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634219" y="4901056"/>
                <a:ext cx="1481657" cy="137491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আইন </a:t>
                </a:r>
                <a:r>
                  <a:rPr lang="en-US" dirty="0" err="1" smtClean="0"/>
                  <a:t>সংক্রান্ত</a:t>
                </a:r>
                <a:r>
                  <a:rPr lang="en-US" dirty="0" smtClean="0"/>
                  <a:t> কাজ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27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" y="155324"/>
            <a:ext cx="11765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600" y="5429479"/>
            <a:ext cx="11765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 algn="ctr">
              <a:buFont typeface="Wingdings" panose="05000000000000000000" pitchFamily="2" charset="2"/>
              <a:buChar char="q"/>
            </a:pP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 বিভাগ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শাসন বিভাগ কেন প্রয়োজন? </a:t>
            </a:r>
            <a:endParaRPr lang="en-US" sz="5400" b="1" dirty="0" smtClean="0"/>
          </a:p>
        </p:txBody>
      </p:sp>
      <p:pic>
        <p:nvPicPr>
          <p:cNvPr id="4" name="Picture 3" descr="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240" y="1740374"/>
            <a:ext cx="6410960" cy="32718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43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480" y="216693"/>
            <a:ext cx="11623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2502094" y="1994654"/>
            <a:ext cx="5094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সংসদে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কয়টি?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2094" y="4182070"/>
            <a:ext cx="5134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বিচারপতি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2094" y="3088362"/>
            <a:ext cx="5123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বিচার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958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777" y="0"/>
            <a:ext cx="11967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8000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সবাইকে স্বাগতম</a:t>
            </a:r>
            <a:r>
              <a:rPr lang="en-US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57" y="1592632"/>
            <a:ext cx="8302027" cy="444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72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" y="172442"/>
            <a:ext cx="1193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249" y="1050240"/>
            <a:ext cx="5713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 সকারের কয়টি  অঙ্গ রয়েছে?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676" y="1928038"/>
            <a:ext cx="1029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ছয়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763926" y="1928037"/>
            <a:ext cx="1165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পাঁচ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99676" y="2904440"/>
            <a:ext cx="1148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চার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821634" y="2904439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তিন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430258" y="1649503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আইন সভার কাজ-</a:t>
            </a:r>
          </a:p>
          <a:p>
            <a:pPr lvl="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জনমত প্রকাশ করা</a:t>
            </a:r>
          </a:p>
          <a:p>
            <a:pPr lvl="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 জাতীয় বাজেট তৈরী করা</a:t>
            </a:r>
          </a:p>
          <a:p>
            <a:pPr lvl="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 জাতীয় বাজেট  অনুমোদন করা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348528" y="4353535"/>
            <a:ext cx="1486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9586528" y="4353535"/>
            <a:ext cx="2005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9759308" y="5348665"/>
            <a:ext cx="2056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97728" y="5353745"/>
            <a:ext cx="2109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/>
          </a:p>
        </p:txBody>
      </p:sp>
      <p:sp>
        <p:nvSpPr>
          <p:cNvPr id="14" name="Half Frame 13"/>
          <p:cNvSpPr/>
          <p:nvPr/>
        </p:nvSpPr>
        <p:spPr>
          <a:xfrm rot="14014148">
            <a:off x="2890807" y="2607933"/>
            <a:ext cx="402309" cy="688356"/>
          </a:xfrm>
          <a:prstGeom prst="halfFrame">
            <a:avLst>
              <a:gd name="adj1" fmla="val 14708"/>
              <a:gd name="adj2" fmla="val 1635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4014148">
            <a:off x="10132833" y="5011354"/>
            <a:ext cx="402309" cy="688356"/>
          </a:xfrm>
          <a:prstGeom prst="halfFrame">
            <a:avLst>
              <a:gd name="adj1" fmla="val 14708"/>
              <a:gd name="adj2" fmla="val 1635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387574" y="1684470"/>
            <a:ext cx="457200" cy="1071905"/>
          </a:xfrm>
          <a:prstGeom prst="mathMultiply">
            <a:avLst>
              <a:gd name="adj1" fmla="val 169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468929" y="2660873"/>
            <a:ext cx="457200" cy="1071905"/>
          </a:xfrm>
          <a:prstGeom prst="mathMultiply">
            <a:avLst>
              <a:gd name="adj1" fmla="val 169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2821634" y="1684470"/>
            <a:ext cx="457200" cy="1071905"/>
          </a:xfrm>
          <a:prstGeom prst="mathMultiply">
            <a:avLst>
              <a:gd name="adj1" fmla="val 169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6398517" y="5087797"/>
            <a:ext cx="457200" cy="1071905"/>
          </a:xfrm>
          <a:prstGeom prst="mathMultiply">
            <a:avLst>
              <a:gd name="adj1" fmla="val 169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9672887" y="4078450"/>
            <a:ext cx="457200" cy="1071905"/>
          </a:xfrm>
          <a:prstGeom prst="mathMultiply">
            <a:avLst>
              <a:gd name="adj1" fmla="val 169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6439939" y="4147132"/>
            <a:ext cx="457200" cy="1071905"/>
          </a:xfrm>
          <a:prstGeom prst="mathMultiply">
            <a:avLst>
              <a:gd name="adj1" fmla="val 169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1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93520"/>
            <a:ext cx="6924040" cy="35153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040" y="5388094"/>
            <a:ext cx="11826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শাসন বিভাগ কাদের নিয়ে গঠিত হয় ব্যাখ্যা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040" y="148806"/>
            <a:ext cx="11826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1905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T8r7RKTe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9040" y="304799"/>
            <a:ext cx="5507592" cy="59410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062599">
            <a:off x="254000" y="1463040"/>
            <a:ext cx="7254240" cy="3770263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3" y="226421"/>
            <a:ext cx="2547758" cy="32025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1575" y="3838416"/>
            <a:ext cx="577622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শিরীন সুলতানা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>
              <a:defRPr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মিরপুর পাইলট উচ্চ বিদ্যালয় </a:t>
            </a:r>
          </a:p>
          <a:p>
            <a:pPr>
              <a:defRPr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মিরপুর,কুষ্টিয়া।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400" b="1" dirty="0">
                <a:cs typeface="NikoshBAN" panose="02000000000000000000" pitchFamily="2" charset="0"/>
              </a:rPr>
              <a:t>Email: </a:t>
            </a:r>
            <a:r>
              <a:rPr lang="en-US" sz="2400" b="1" dirty="0" smtClean="0">
                <a:cs typeface="NikoshBAN" panose="02000000000000000000" pitchFamily="2" charset="0"/>
              </a:rPr>
              <a:t>shirinmirpur99@gmail.com</a:t>
            </a:r>
            <a:endParaRPr lang="bn-BD" sz="2400" dirty="0"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6825" y="3715306"/>
            <a:ext cx="52243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অষ্টম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৭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৫০মিনিট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20" y="327259"/>
            <a:ext cx="2954955" cy="310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40" y="996839"/>
            <a:ext cx="7093419" cy="4864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40" y="1250839"/>
            <a:ext cx="7093419" cy="4610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40" y="1250839"/>
            <a:ext cx="7366000" cy="4610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08" y="1250839"/>
            <a:ext cx="7608971" cy="4610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52400"/>
            <a:ext cx="1191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850" y="328414"/>
            <a:ext cx="11876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480" y="3244334"/>
            <a:ext cx="11704320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8000" b="1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বাংলাদেশ সরকারের বিভিন্ন অঙ্গ </a:t>
            </a:r>
            <a:endParaRPr lang="en-US" sz="8000" b="1" u="sng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" y="196334"/>
            <a:ext cx="11978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" y="2655054"/>
            <a:ext cx="11871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সরকারের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অঙ্গ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;</a:t>
            </a:r>
          </a:p>
          <a:p>
            <a:pPr marL="685800" indent="-685800">
              <a:buFont typeface="Wingdings" pitchFamily="2" charset="2"/>
              <a:buChar char="Ø"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আইন বিভাগ ও বিচার বিভাগ কিভাবে গঠিত হয় তা ব্যাখ্যা করতে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শাসন বিভাগ কাদের নিয়ে গঠিত হয় তা বিশ্লেষণ করতে পারবে।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0040" y="1240284"/>
            <a:ext cx="901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28713" y="4514850"/>
            <a:ext cx="2500313" cy="11858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বিভাগ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Up Arrow 3"/>
          <p:cNvSpPr/>
          <p:nvPr/>
        </p:nvSpPr>
        <p:spPr>
          <a:xfrm rot="12565774">
            <a:off x="2920749" y="1988764"/>
            <a:ext cx="421465" cy="2309905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08162" y="4543422"/>
            <a:ext cx="2500313" cy="11858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 বিভাগ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51057" y="4529135"/>
            <a:ext cx="2500313" cy="11858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 বিভাগ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 rot="10800000">
            <a:off x="5948040" y="2227291"/>
            <a:ext cx="421465" cy="2057273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9259779">
            <a:off x="8829395" y="2018194"/>
            <a:ext cx="421465" cy="2175255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95040" y="599440"/>
            <a:ext cx="5151120" cy="12801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27513" y="947132"/>
            <a:ext cx="346252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 বিভিন্ন অঙ্গ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5632" y="5042038"/>
            <a:ext cx="11880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সরকারের ৩টি বিভাগের নিজস্ব কাজ ও পরিধি আছে। সকল বিভাগের  সম্মিলিত রূপই হলো সরকার।</a:t>
            </a:r>
            <a:endParaRPr lang="en-US" sz="36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5468948" y="356220"/>
            <a:ext cx="6388347" cy="4221598"/>
            <a:chOff x="4804804" y="433222"/>
            <a:chExt cx="6388347" cy="4221598"/>
          </a:xfrm>
        </p:grpSpPr>
        <p:grpSp>
          <p:nvGrpSpPr>
            <p:cNvPr id="12" name="Group 11"/>
            <p:cNvGrpSpPr/>
            <p:nvPr/>
          </p:nvGrpSpPr>
          <p:grpSpPr>
            <a:xfrm>
              <a:off x="4804804" y="433222"/>
              <a:ext cx="6388347" cy="4221598"/>
              <a:chOff x="3768540" y="393992"/>
              <a:chExt cx="6388347" cy="4221598"/>
            </a:xfrm>
          </p:grpSpPr>
          <p:pic>
            <p:nvPicPr>
              <p:cNvPr id="13" name="Picture 12" descr="sochibaloy_4844_117832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54473">
                <a:off x="5777759" y="2574823"/>
                <a:ext cx="2964042" cy="2040767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4" name="Picture 13" descr="S--8920131231130809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5393" y="393992"/>
                <a:ext cx="2741494" cy="1925326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5" name="Picture 14" descr="image_75084_0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8540" y="393992"/>
                <a:ext cx="2872808" cy="1999855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251131" y="1121716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আইন বিভাগ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75296" y="3207063"/>
                <a:ext cx="17440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শাসন বিভাগ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028749" y="1200351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বিচার বিভাগ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" name="Down Arrow 22"/>
            <p:cNvSpPr/>
            <p:nvPr/>
          </p:nvSpPr>
          <p:spPr>
            <a:xfrm>
              <a:off x="6769685" y="2415945"/>
              <a:ext cx="346510" cy="5005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9305609" y="2405956"/>
              <a:ext cx="336884" cy="5204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7729551" y="1239582"/>
              <a:ext cx="644428" cy="3100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58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480" y="389374"/>
            <a:ext cx="11877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33680" y="2804160"/>
            <a:ext cx="1167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 অঙ্গ কয়টি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361</Words>
  <Application>Microsoft Office PowerPoint</Application>
  <PresentationFormat>Widescreen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55</cp:revision>
  <dcterms:created xsi:type="dcterms:W3CDTF">2021-01-19T13:37:57Z</dcterms:created>
  <dcterms:modified xsi:type="dcterms:W3CDTF">2021-01-20T06:36:36Z</dcterms:modified>
</cp:coreProperties>
</file>