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6" autoAdjust="0"/>
    <p:restoredTop sz="94660"/>
  </p:normalViewPr>
  <p:slideViewPr>
    <p:cSldViewPr>
      <p:cViewPr varScale="1">
        <p:scale>
          <a:sx n="69" d="100"/>
          <a:sy n="69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588F3-9BFB-4B75-B8CC-D232C8F718FA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B1CC6-FFED-4C55-B316-FEE00CA7DF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6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61E92-E217-440D-953E-C9DEB41F7C57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CF66A-FC43-4EE1-A122-1C15AD4C4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61E92-E217-440D-953E-C9DEB41F7C57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CF66A-FC43-4EE1-A122-1C15AD4C4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61E92-E217-440D-953E-C9DEB41F7C57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CF66A-FC43-4EE1-A122-1C15AD4C4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61E92-E217-440D-953E-C9DEB41F7C57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CF66A-FC43-4EE1-A122-1C15AD4C4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61E92-E217-440D-953E-C9DEB41F7C57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CF66A-FC43-4EE1-A122-1C15AD4C4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61E92-E217-440D-953E-C9DEB41F7C57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CF66A-FC43-4EE1-A122-1C15AD4C4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61E92-E217-440D-953E-C9DEB41F7C57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CF66A-FC43-4EE1-A122-1C15AD4C4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61E92-E217-440D-953E-C9DEB41F7C57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CF66A-FC43-4EE1-A122-1C15AD4C4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61E92-E217-440D-953E-C9DEB41F7C57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CF66A-FC43-4EE1-A122-1C15AD4C4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61E92-E217-440D-953E-C9DEB41F7C57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CF66A-FC43-4EE1-A122-1C15AD4C4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61E92-E217-440D-953E-C9DEB41F7C57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CF66A-FC43-4EE1-A122-1C15AD4C4C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3861E92-E217-440D-953E-C9DEB41F7C57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88CF66A-FC43-4EE1-A122-1C15AD4C4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RainingOverWater320x24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7" y="152400"/>
            <a:ext cx="8813203" cy="67056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0200" y="533400"/>
            <a:ext cx="50292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 কে শুভেচ্ছা</a:t>
            </a:r>
            <a:endParaRPr lang="en-US" sz="7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828800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495800"/>
            <a:ext cx="4716073" cy="23622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0200" y="1838980"/>
            <a:ext cx="32766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জন্য ক্রয় (ব্যয়)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0200" y="3911025"/>
            <a:ext cx="32766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ব্যবসার বিক্রয়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(আয়)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7239001" y="2362200"/>
            <a:ext cx="114304" cy="2286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296153" y="4513299"/>
            <a:ext cx="137547" cy="36350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3352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 নয়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2716" y="5638800"/>
            <a:ext cx="267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15625"/>
            <a:ext cx="32766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 ব্যয় বৃদ্ধি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248401" y="3213335"/>
            <a:ext cx="125104" cy="29186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4878351"/>
            <a:ext cx="32766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ব্যবসার আয় বৃদ্ধি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248400" y="5448821"/>
            <a:ext cx="121158" cy="26449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69" y="1166860"/>
            <a:ext cx="3651517" cy="409295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1905000" y="4038600"/>
            <a:ext cx="35052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810000" y="2133600"/>
            <a:ext cx="15240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own Arrow 14"/>
          <p:cNvSpPr/>
          <p:nvPr/>
        </p:nvSpPr>
        <p:spPr>
          <a:xfrm>
            <a:off x="3810000" y="3962400"/>
            <a:ext cx="734704" cy="13946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3423 L -0.00156 0.0212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2474 L -0.00174 0.022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3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3423 L -0.00156 0.0212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77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799" y="4419600"/>
            <a:ext cx="7391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ব্যবসার জন্য গাড়ি ক্রয় (যার মূল্য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50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,০০০ টাকা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4200" y="53588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(দৃশ্যমান)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762000"/>
            <a:ext cx="289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 </a:t>
            </a:r>
            <a:r>
              <a:rPr lang="bn-BD" sz="3200" b="1" u="sng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দৃশ্যমান</a:t>
            </a:r>
            <a:endParaRPr lang="en-US" sz="3200" b="1" u="sng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41" y="1930850"/>
            <a:ext cx="4800600" cy="23809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2669" y="5018782"/>
            <a:ext cx="4533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নগদ টাকা হ্রাস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50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,০০০ টাকা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 বৃদ্ধি     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(গাড়ি)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953000" y="5727412"/>
            <a:ext cx="2057400" cy="0"/>
          </a:xfrm>
          <a:prstGeom prst="straightConnector1">
            <a:avLst/>
          </a:prstGeom>
          <a:ln w="38100">
            <a:solidFill>
              <a:srgbClr val="4ECF3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943600" y="5257800"/>
            <a:ext cx="1066800" cy="299591"/>
          </a:xfrm>
          <a:prstGeom prst="straightConnector1">
            <a:avLst/>
          </a:prstGeom>
          <a:ln w="38100">
            <a:solidFill>
              <a:srgbClr val="4ECF3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953000" y="5727412"/>
            <a:ext cx="3048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43600" y="5242074"/>
            <a:ext cx="256464" cy="9192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066800" y="1066800"/>
            <a:ext cx="2057400" cy="0"/>
          </a:xfrm>
          <a:prstGeom prst="straightConnector1">
            <a:avLst/>
          </a:prstGeom>
          <a:ln w="38100">
            <a:solidFill>
              <a:srgbClr val="4ECF3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447800" y="1066800"/>
            <a:ext cx="3048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73 -0.01549 L 0.1 0.0400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8" y="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0185 L 0.20834 -0.0018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0185 L 0.20834 -0.0018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1" y="4063425"/>
            <a:ext cx="868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ধরি, ১ বছর ব্যবহারের পর বিক্রয় মূল্য=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,৫০,০০০ টাকা।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449580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ক্রয়মূল্য 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০,০০০ টাকা</a:t>
            </a:r>
          </a:p>
          <a:p>
            <a:pPr algn="ctr"/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বিক্রয়মূল্য   ৪,৫০,০০০ টাকা</a:t>
            </a:r>
            <a:endParaRPr lang="en-US" sz="32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অবচয়=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2,00,000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টাকা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60807" y="634425"/>
            <a:ext cx="3714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 </a:t>
            </a:r>
            <a:r>
              <a:rPr lang="bn-BD" sz="3200" b="1" u="sng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অদৃশ্যমান</a:t>
            </a:r>
            <a:endParaRPr lang="en-US" sz="3200" b="1" u="sng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345" y="1371600"/>
            <a:ext cx="45243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rved Right Arrow 5"/>
          <p:cNvSpPr/>
          <p:nvPr/>
        </p:nvSpPr>
        <p:spPr>
          <a:xfrm rot="16200000">
            <a:off x="4819703" y="4324304"/>
            <a:ext cx="495202" cy="3886196"/>
          </a:xfrm>
          <a:prstGeom prst="curved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028953" y="5883823"/>
            <a:ext cx="190499" cy="1816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38800" y="5410200"/>
            <a:ext cx="1904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(অদৃশ্যমান)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38200" y="914400"/>
            <a:ext cx="2057400" cy="0"/>
          </a:xfrm>
          <a:prstGeom prst="straightConnector1">
            <a:avLst/>
          </a:prstGeom>
          <a:ln w="38100">
            <a:solidFill>
              <a:srgbClr val="4ECF3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19200" y="914400"/>
            <a:ext cx="3048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879 C 0.00555 0.00208 0.00764 0.01873 0.01788 0.02289 C 0.02239 0.02683 0.02465 0.03076 0.02986 0.03284 C 0.03524 0.03746 0.04045 0.03746 0.04618 0.04093 C 0.0533 0.04533 0.05955 0.05042 0.06718 0.05273 C 0.07552 0.05527 0.0842 0.0562 0.09253 0.05874 C 0.10486 0.06267 0.11371 0.06522 0.12691 0.0666 C 0.13732 0.07146 0.12673 0.06707 0.14774 0.07077 C 0.16857 0.07447 0.18941 0.07817 0.21041 0.08071 C 0.22552 0.08441 0.22448 0.08441 0.24479 0.08256 C 0.26823 0.07678 0.29236 0.07424 0.31632 0.07262 C 0.33159 0.06799 0.34774 0.06684 0.36267 0.06082 C 0.36736 0.05897 0.37135 0.05458 0.37604 0.05273 C 0.38142 0.05065 0.38732 0.05134 0.39253 0.0488 C 0.39739 0.04648 0.40104 0.04301 0.4059 0.04093 C 0.41198 0.03284 0.42152 0.02844 0.42986 0.02498 C 0.43264 0.02266 0.43611 0.02174 0.43871 0.01896 C 0.4401 0.01734 0.44062 0.01457 0.44184 0.01295 C 0.44305 0.01133 0.44479 0.01041 0.44618 0.00902 C 0.44722 0.00486 0.44826 -0.00301 0.45225 -0.00301 " pathEditMode="relative" rAng="0" ptsTypes="fffffffffffffffffff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04" y="4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0185 L 0.20834 -0.0018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673" y="4572000"/>
            <a:ext cx="3236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ধারে ক্রয়-বিক্রয়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1232" y="4572000"/>
            <a:ext cx="3926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15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দিন পর মূল্য পরিশোধ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673" y="55258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পরিপূর্ণ ১ টি লেনদেন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5875" y="5525869"/>
            <a:ext cx="4701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পরিপূর্ণ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আরেকটি ১ টি লেনদেন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399" y="939225"/>
            <a:ext cx="7848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 প্রতিটি লেনদেন </a:t>
            </a:r>
            <a:r>
              <a:rPr lang="bn-BD" sz="3200" b="1" u="sng" dirty="0" smtClean="0">
                <a:solidFill>
                  <a:srgbClr val="92D050"/>
                </a:solidFill>
              </a:rPr>
              <a:t>স্বয়ংসম্পুর্ণ ও স্বতন্ত্র</a:t>
            </a:r>
            <a:endParaRPr lang="en-US" sz="3200" b="1" u="sng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52600" y="5029200"/>
            <a:ext cx="0" cy="609600"/>
          </a:xfrm>
          <a:prstGeom prst="straightConnector1">
            <a:avLst/>
          </a:prstGeom>
          <a:ln w="38100">
            <a:solidFill>
              <a:srgbClr val="4ECF3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086600" y="5029200"/>
            <a:ext cx="0" cy="649069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18" y="1890713"/>
            <a:ext cx="3822682" cy="2605087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61236"/>
            <a:ext cx="3886200" cy="263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1752600" y="4972050"/>
            <a:ext cx="0" cy="24628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086600" y="5029200"/>
            <a:ext cx="1706" cy="1891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4076700" y="1714500"/>
            <a:ext cx="685800" cy="1588"/>
          </a:xfrm>
          <a:prstGeom prst="straightConnector1">
            <a:avLst/>
          </a:prstGeom>
          <a:ln w="38100">
            <a:solidFill>
              <a:srgbClr val="4ECF3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4144169" y="1875631"/>
            <a:ext cx="55245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08973E-6 L 3.33333E-6 0.0904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365 L 0 0.0862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08973E-6 L 3.33333E-6 0.09042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5029201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কমীর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ছিনতাই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hj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4013043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0800000" flipV="1">
            <a:off x="762000" y="4906834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বার্ষিকীতে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উপহার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ggfgfs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57200"/>
            <a:ext cx="3886200" cy="441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5638800"/>
            <a:ext cx="14478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5638800"/>
            <a:ext cx="9906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urved Right Arrow 7"/>
          <p:cNvSpPr/>
          <p:nvPr/>
        </p:nvSpPr>
        <p:spPr>
          <a:xfrm rot="16200000">
            <a:off x="1123999" y="3752801"/>
            <a:ext cx="1181002" cy="3429000"/>
          </a:xfrm>
          <a:prstGeom prst="curved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52400" y="5181600"/>
            <a:ext cx="190499" cy="1816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rved Right Arrow 9"/>
          <p:cNvSpPr/>
          <p:nvPr/>
        </p:nvSpPr>
        <p:spPr>
          <a:xfrm rot="16200000">
            <a:off x="6343697" y="3943303"/>
            <a:ext cx="495202" cy="3886196"/>
          </a:xfrm>
          <a:prstGeom prst="curved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724400" y="5715000"/>
            <a:ext cx="190499" cy="1816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879 C 0.00555 0.00208 0.00764 0.01873 0.01788 0.02289 C 0.02239 0.02683 0.02465 0.03076 0.02986 0.03284 C 0.03524 0.03746 0.04045 0.03746 0.04618 0.04093 C 0.0533 0.04533 0.05955 0.05042 0.06718 0.05273 C 0.07552 0.05527 0.0842 0.0562 0.09253 0.05874 C 0.10486 0.06267 0.11371 0.06522 0.12691 0.0666 C 0.13732 0.07146 0.12673 0.06707 0.14774 0.07077 C 0.16857 0.07447 0.18941 0.07817 0.21041 0.08071 C 0.22552 0.08441 0.22448 0.08441 0.24479 0.08256 C 0.26823 0.07678 0.29236 0.07424 0.31632 0.07262 C 0.33159 0.06799 0.34774 0.06684 0.36267 0.06082 C 0.36736 0.05897 0.37135 0.05458 0.37604 0.05273 C 0.38142 0.05065 0.38732 0.05134 0.39253 0.0488 C 0.39739 0.04648 0.40104 0.04301 0.4059 0.04093 C 0.41198 0.03284 0.42152 0.02844 0.42986 0.02498 C 0.43264 0.02266 0.43611 0.02174 0.43871 0.01896 C 0.4401 0.01734 0.44062 0.01457 0.44184 0.01295 C 0.44305 0.01133 0.44479 0.01041 0.44618 0.00902 C 0.44722 0.00486 0.44826 -0.00301 0.45225 -0.00301 " pathEditMode="relative" rAng="0" ptsTypes="fffffffffffffffffff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04" y="4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879 C 0.00555 0.00208 0.00764 0.01873 0.01788 0.02289 C 0.02239 0.02683 0.02465 0.03076 0.02986 0.03284 C 0.03524 0.03746 0.04045 0.03746 0.04618 0.04093 C 0.0533 0.04533 0.05955 0.05042 0.06718 0.05273 C 0.07552 0.05527 0.0842 0.0562 0.09253 0.05874 C 0.10486 0.06267 0.11371 0.06522 0.12691 0.0666 C 0.13732 0.07146 0.12673 0.06707 0.14774 0.07077 C 0.16857 0.07447 0.18941 0.07817 0.21041 0.08071 C 0.22552 0.08441 0.22448 0.08441 0.24479 0.08256 C 0.26823 0.07678 0.29236 0.07424 0.31632 0.07262 C 0.33159 0.06799 0.34774 0.06684 0.36267 0.06082 C 0.36736 0.05897 0.37135 0.05458 0.37604 0.05273 C 0.38142 0.05065 0.38732 0.05134 0.39253 0.0488 C 0.39739 0.04648 0.40104 0.04301 0.4059 0.04093 C 0.41198 0.03284 0.42152 0.02844 0.42986 0.02498 C 0.43264 0.02266 0.43611 0.02174 0.43871 0.01896 C 0.4401 0.01734 0.44062 0.01457 0.44184 0.01295 C 0.44305 0.01133 0.44479 0.01041 0.44618 0.00902 C 0.44722 0.00486 0.44826 -0.00301 0.45225 -0.00301 " pathEditMode="relative" rAng="0" ptsTypes="fffffffffffffffffff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04" y="4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7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dv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828800"/>
            <a:ext cx="2808050" cy="3069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9144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লেনদেনই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67000" y="685800"/>
            <a:ext cx="2362200" cy="6095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মুল্যায়ন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838200" y="1524000"/>
            <a:ext cx="7696200" cy="1524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i="0" u="none" strike="noStrike" kern="1200" normalizeH="0" baseline="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 </a:t>
            </a:r>
            <a:r>
              <a:rPr kumimoji="0" lang="en-US" sz="4000" i="0" u="none" strike="noStrike" kern="1200" normalizeH="0" baseline="0" noProof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দল</a:t>
            </a:r>
            <a:endParaRPr kumimoji="0" lang="en-US" sz="4000" i="0" u="none" strike="noStrike" kern="1200" normalizeH="0" baseline="0" noProof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i="0" u="none" strike="noStrike" kern="1200" normalizeH="0" baseline="0" noProof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লেনদেনের</a:t>
            </a:r>
            <a:r>
              <a:rPr kumimoji="0" lang="en-US" sz="4000" i="0" u="none" strike="noStrike" kern="1200" normalizeH="0" baseline="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i="0" u="none" strike="noStrike" kern="1200" normalizeH="0" baseline="0" noProof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তালিকা</a:t>
            </a:r>
            <a:r>
              <a:rPr kumimoji="0" lang="en-US" sz="4000" i="0" u="none" strike="noStrike" kern="1200" normalizeH="0" baseline="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i="0" u="none" strike="noStrike" kern="1200" normalizeH="0" baseline="0" noProof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তৈরী</a:t>
            </a:r>
            <a:r>
              <a:rPr kumimoji="0" lang="en-US" sz="4000" i="0" u="none" strike="noStrike" kern="1200" normalizeH="0" baseline="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i="0" u="none" strike="noStrike" kern="1200" normalizeH="0" baseline="0" noProof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</a:t>
            </a:r>
            <a:r>
              <a:rPr kumimoji="0" lang="en-US" sz="4000" i="0" u="none" strike="noStrike" kern="1200" normalizeH="0" baseline="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।</a:t>
            </a:r>
            <a:endParaRPr kumimoji="0" lang="en-US" sz="4000" i="0" u="none" strike="noStrike" kern="1200" normalizeH="0" baseline="0" noProof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505200"/>
            <a:ext cx="754380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কোনগুলি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191000"/>
            <a:ext cx="6324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/>
              </a:rPr>
              <a:t>      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971800"/>
            <a:ext cx="929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/>
              </a:rPr>
              <a:t> </a:t>
            </a:r>
            <a:endParaRPr lang="en-US" sz="2400" dirty="0">
              <a:latin typeface="NikoshBAN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2819400" y="0"/>
            <a:ext cx="3124200" cy="175260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71800" y="1752600"/>
            <a:ext cx="1447800" cy="2133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19600" y="1752600"/>
            <a:ext cx="1412631" cy="2133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29000" y="2133600"/>
            <a:ext cx="3810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2133600"/>
            <a:ext cx="381000" cy="838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53340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15000"/>
            <a:ext cx="9144000" cy="1323439"/>
          </a:xfrm>
          <a:prstGeom prst="rect">
            <a:avLst/>
          </a:prstGeom>
          <a:solidFill>
            <a:srgbClr val="FF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</a:t>
            </a:r>
            <a:r>
              <a:rPr lang="en-US" sz="8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56071-Flowers-Gif-For-Mothers-Da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8305800" cy="5257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62000" y="2514600"/>
            <a:ext cx="3733800" cy="2438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  <a:cs typeface="NikoshBAN" pitchFamily="2" charset="0"/>
              </a:rPr>
              <a:t>      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  <a:cs typeface="NikoshBAN" pitchFamily="2" charset="0"/>
              </a:rPr>
              <a:t>উপস্হাপনায়</a:t>
            </a:r>
            <a:endParaRPr kumimoji="0" lang="bn-BD" sz="3600" b="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/>
              <a:cs typeface="NikoshBAN" pitchFamily="2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  <a:cs typeface="NikoshBAN" pitchFamily="2" charset="0"/>
              </a:rPr>
              <a:t>বি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  <a:cs typeface="NikoshBAN" pitchFamily="2" charset="0"/>
              </a:rPr>
              <a:t>এম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  <a:cs typeface="NikoshBAN" pitchFamily="2" charset="0"/>
              </a:rPr>
              <a:t>মিজানুর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  <a:cs typeface="NikoshBAN" pitchFamily="2" charset="0"/>
              </a:rPr>
              <a:t>রহমান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  <a:cs typeface="NikoshBAN" pitchFamily="2" charset="0"/>
              </a:rPr>
              <a:t>সহকারি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  <a:cs typeface="NikoshBAN" pitchFamily="2" charset="0"/>
              </a:rPr>
              <a:t>প্রধান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  <a:cs typeface="NikoshBAN" pitchFamily="2" charset="0"/>
              </a:rPr>
              <a:t>শিক্ষক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  <a:cs typeface="NikoshBAN" pitchFamily="2" charset="0"/>
              </a:rPr>
              <a:t>নাগের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  <a:cs typeface="NikoshBAN" pitchFamily="2" charset="0"/>
              </a:rPr>
              <a:t>পাড়া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  <a:cs typeface="NikoshBAN" pitchFamily="2" charset="0"/>
              </a:rPr>
              <a:t>বহুমূখী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  <a:cs typeface="NikoshBAN" pitchFamily="2" charset="0"/>
              </a:rPr>
              <a:t>উচ্চ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  <a:cs typeface="NikoshBAN" pitchFamily="2" charset="0"/>
              </a:rPr>
              <a:t>বিদ্যালয়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590800" y="457200"/>
            <a:ext cx="3886200" cy="7620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পরিচিতি </a:t>
            </a:r>
            <a:endParaRPr lang="en-US" sz="4400" dirty="0"/>
          </a:p>
        </p:txBody>
      </p:sp>
      <p:sp>
        <p:nvSpPr>
          <p:cNvPr id="6" name="Frame 5"/>
          <p:cNvSpPr/>
          <p:nvPr/>
        </p:nvSpPr>
        <p:spPr>
          <a:xfrm>
            <a:off x="762000" y="1524000"/>
            <a:ext cx="3657600" cy="685800"/>
          </a:xfrm>
          <a:prstGeom prst="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accent5"/>
                </a:solidFill>
                <a:latin typeface="Shonar Bangla" pitchFamily="34" charset="0"/>
                <a:cs typeface="Shonar Bangla" pitchFamily="34" charset="0"/>
              </a:rPr>
              <a:t>শিক্ষক পরিচিতি</a:t>
            </a:r>
            <a:endParaRPr lang="en-US" sz="3200" dirty="0">
              <a:solidFill>
                <a:schemeClr val="accent5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5334000" y="1524000"/>
            <a:ext cx="3200400" cy="609600"/>
          </a:xfrm>
          <a:prstGeom prst="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Shonar Bangla" pitchFamily="34" charset="0"/>
                <a:cs typeface="Shonar Bangla" pitchFamily="34" charset="0"/>
              </a:rPr>
              <a:t>পাঠ পরিচিতি 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93673" y="2563091"/>
            <a:ext cx="3962400" cy="2438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শ্রেনী – ৯ম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বিষয় – হিসাব বিজ্ঞান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অধ্যায় – দ্বিতীয়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সময় – ৪৫ মিনিট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jgh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3962400" cy="3505200"/>
          </a:xfrm>
          <a:prstGeom prst="rect">
            <a:avLst/>
          </a:prstGeom>
        </p:spPr>
      </p:pic>
      <p:pic>
        <p:nvPicPr>
          <p:cNvPr id="3" name="Picture 2" descr=";jijk,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000"/>
            <a:ext cx="3962400" cy="2743200"/>
          </a:xfrm>
          <a:prstGeom prst="rect">
            <a:avLst/>
          </a:prstGeom>
        </p:spPr>
      </p:pic>
      <p:pic>
        <p:nvPicPr>
          <p:cNvPr id="4" name="Picture 3" descr="nmtjdfv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52400"/>
            <a:ext cx="4191000" cy="3505200"/>
          </a:xfrm>
          <a:prstGeom prst="rect">
            <a:avLst/>
          </a:prstGeom>
        </p:spPr>
      </p:pic>
      <p:pic>
        <p:nvPicPr>
          <p:cNvPr id="5" name="Picture 4" descr="imageskuiygtl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962400"/>
            <a:ext cx="4114800" cy="2667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295400"/>
            <a:ext cx="7772400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39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239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1"/>
            <a:ext cx="8229600" cy="2438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শেষে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শিক্ষার্থীরা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লেনদেন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বলতে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পারবে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লেনদেনের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প্রকৃতি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ও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বৈশিষ্ট্য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শনাক্ত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করতে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পারবে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হিসাব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সমীকরনে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লেনদেনের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প্রভাব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বিশ্লেষন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করতে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পারবে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2209800" y="685800"/>
            <a:ext cx="4191000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   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শিখনফল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ck Arc 1"/>
          <p:cNvSpPr/>
          <p:nvPr/>
        </p:nvSpPr>
        <p:spPr>
          <a:xfrm>
            <a:off x="2362199" y="1371600"/>
            <a:ext cx="4572001" cy="4705179"/>
          </a:xfrm>
          <a:prstGeom prst="blockArc">
            <a:avLst>
              <a:gd name="adj1" fmla="val 11777186"/>
              <a:gd name="adj2" fmla="val 16094965"/>
              <a:gd name="adj3" fmla="val 463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Block Arc 2"/>
          <p:cNvSpPr/>
          <p:nvPr/>
        </p:nvSpPr>
        <p:spPr>
          <a:xfrm>
            <a:off x="2261593" y="1066800"/>
            <a:ext cx="4769166" cy="4769166"/>
          </a:xfrm>
          <a:prstGeom prst="blockArc">
            <a:avLst>
              <a:gd name="adj1" fmla="val 7854635"/>
              <a:gd name="adj2" fmla="val 11917205"/>
              <a:gd name="adj3" fmla="val 463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Block Arc 3"/>
          <p:cNvSpPr/>
          <p:nvPr/>
        </p:nvSpPr>
        <p:spPr>
          <a:xfrm>
            <a:off x="2105319" y="1274002"/>
            <a:ext cx="4752681" cy="4593398"/>
          </a:xfrm>
          <a:prstGeom prst="blockArc">
            <a:avLst>
              <a:gd name="adj1" fmla="val 3239999"/>
              <a:gd name="adj2" fmla="val 7560016"/>
              <a:gd name="adj3" fmla="val 463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Block Arc 4"/>
          <p:cNvSpPr/>
          <p:nvPr/>
        </p:nvSpPr>
        <p:spPr>
          <a:xfrm>
            <a:off x="2105323" y="1273998"/>
            <a:ext cx="4769166" cy="4769166"/>
          </a:xfrm>
          <a:prstGeom prst="blockArc">
            <a:avLst>
              <a:gd name="adj1" fmla="val 20519991"/>
              <a:gd name="adj2" fmla="val 3240008"/>
              <a:gd name="adj3" fmla="val 463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Block Arc 5"/>
          <p:cNvSpPr/>
          <p:nvPr/>
        </p:nvSpPr>
        <p:spPr>
          <a:xfrm>
            <a:off x="2116125" y="1306432"/>
            <a:ext cx="4769166" cy="4769166"/>
          </a:xfrm>
          <a:prstGeom prst="blockArc">
            <a:avLst>
              <a:gd name="adj1" fmla="val 16351717"/>
              <a:gd name="adj2" fmla="val 20469537"/>
              <a:gd name="adj3" fmla="val 463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oup 6"/>
          <p:cNvGrpSpPr/>
          <p:nvPr/>
        </p:nvGrpSpPr>
        <p:grpSpPr>
          <a:xfrm>
            <a:off x="3650977" y="2777573"/>
            <a:ext cx="1904991" cy="1831420"/>
            <a:chOff x="2286004" y="2207179"/>
            <a:chExt cx="1904991" cy="1831420"/>
          </a:xfrm>
        </p:grpSpPr>
        <p:sp>
          <p:nvSpPr>
            <p:cNvPr id="23" name="Oval 22"/>
            <p:cNvSpPr/>
            <p:nvPr/>
          </p:nvSpPr>
          <p:spPr>
            <a:xfrm>
              <a:off x="2286004" y="2207179"/>
              <a:ext cx="1904991" cy="18314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9"/>
            <p:cNvSpPr/>
            <p:nvPr/>
          </p:nvSpPr>
          <p:spPr>
            <a:xfrm>
              <a:off x="2564984" y="2475384"/>
              <a:ext cx="1347031" cy="12950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err="1" smtClean="0">
                  <a:latin typeface="NikoshBAN" pitchFamily="2" charset="0"/>
                  <a:cs typeface="NikoshBAN" pitchFamily="2" charset="0"/>
                </a:rPr>
                <a:t>লেনদেনের</a:t>
              </a:r>
              <a:r>
                <a:rPr lang="en-US" sz="30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000" kern="1200" dirty="0" err="1" smtClean="0">
                  <a:latin typeface="NikoshBAN" pitchFamily="2" charset="0"/>
                  <a:cs typeface="NikoshBAN" pitchFamily="2" charset="0"/>
                </a:rPr>
                <a:t>প্রকৃতি</a:t>
              </a:r>
              <a:r>
                <a:rPr lang="en-US" sz="3000" kern="12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000" kern="1200" dirty="0" err="1" smtClean="0">
                  <a:latin typeface="NikoshBAN" pitchFamily="2" charset="0"/>
                  <a:cs typeface="NikoshBAN" pitchFamily="2" charset="0"/>
                </a:rPr>
                <a:t>বৈশিষ্ট্য</a:t>
              </a:r>
              <a:endParaRPr lang="en-US" sz="3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89992" y="685800"/>
            <a:ext cx="1626960" cy="1495424"/>
            <a:chOff x="2425019" y="-23596"/>
            <a:chExt cx="1626960" cy="1634426"/>
          </a:xfrm>
        </p:grpSpPr>
        <p:sp>
          <p:nvSpPr>
            <p:cNvPr id="21" name="Oval 20"/>
            <p:cNvSpPr/>
            <p:nvPr/>
          </p:nvSpPr>
          <p:spPr>
            <a:xfrm>
              <a:off x="2425019" y="-23596"/>
              <a:ext cx="1626960" cy="163442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11"/>
            <p:cNvSpPr/>
            <p:nvPr/>
          </p:nvSpPr>
          <p:spPr>
            <a:xfrm>
              <a:off x="2663282" y="215760"/>
              <a:ext cx="1150434" cy="11557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kern="1200" dirty="0" err="1" smtClean="0">
                  <a:latin typeface="NikoshBAN" pitchFamily="2" charset="0"/>
                  <a:cs typeface="NikoshBAN" pitchFamily="2" charset="0"/>
                </a:rPr>
                <a:t>অর্থের</a:t>
              </a:r>
              <a:r>
                <a:rPr lang="en-US" sz="20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kern="1200" dirty="0" err="1" smtClean="0">
                  <a:latin typeface="NikoshBAN" pitchFamily="2" charset="0"/>
                  <a:cs typeface="NikoshBAN" pitchFamily="2" charset="0"/>
                </a:rPr>
                <a:t>অংকে</a:t>
              </a:r>
              <a:r>
                <a:rPr lang="en-US" sz="20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kern="1200" dirty="0" err="1" smtClean="0">
                  <a:latin typeface="NikoshBAN" pitchFamily="2" charset="0"/>
                  <a:cs typeface="NikoshBAN" pitchFamily="2" charset="0"/>
                </a:rPr>
                <a:t>পরিমাপ</a:t>
              </a:r>
              <a:r>
                <a:rPr lang="en-US" sz="20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kern="1200" dirty="0" err="1" smtClean="0">
                  <a:latin typeface="NikoshBAN" pitchFamily="2" charset="0"/>
                  <a:cs typeface="NikoshBAN" pitchFamily="2" charset="0"/>
                </a:rPr>
                <a:t>যোগ্য</a:t>
              </a:r>
              <a:endParaRPr lang="en-US" sz="2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36980" y="2170596"/>
            <a:ext cx="1536389" cy="1536389"/>
            <a:chOff x="4572007" y="1600202"/>
            <a:chExt cx="1536389" cy="1536389"/>
          </a:xfrm>
        </p:grpSpPr>
        <p:sp>
          <p:nvSpPr>
            <p:cNvPr id="19" name="Oval 18"/>
            <p:cNvSpPr/>
            <p:nvPr/>
          </p:nvSpPr>
          <p:spPr>
            <a:xfrm>
              <a:off x="4572007" y="1600202"/>
              <a:ext cx="1536389" cy="153638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13"/>
            <p:cNvSpPr/>
            <p:nvPr/>
          </p:nvSpPr>
          <p:spPr>
            <a:xfrm>
              <a:off x="4797006" y="1825201"/>
              <a:ext cx="1086391" cy="10863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 pitchFamily="2" charset="0"/>
                  <a:cs typeface="NikoshBAN" pitchFamily="2" charset="0"/>
                </a:rPr>
                <a:t>আর্থিক</a:t>
              </a:r>
              <a:r>
                <a:rPr lang="en-US" sz="20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kern="1200" dirty="0" err="1" smtClean="0">
                  <a:latin typeface="NikoshBAN" pitchFamily="2" charset="0"/>
                  <a:cs typeface="NikoshBAN" pitchFamily="2" charset="0"/>
                </a:rPr>
                <a:t>আবস্হার</a:t>
              </a:r>
              <a:r>
                <a:rPr lang="en-US" sz="20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kern="1200" dirty="0" err="1" smtClean="0">
                  <a:latin typeface="NikoshBAN" pitchFamily="2" charset="0"/>
                  <a:cs typeface="NikoshBAN" pitchFamily="2" charset="0"/>
                </a:rPr>
                <a:t>পরিবর্তন</a:t>
              </a:r>
              <a:endParaRPr lang="en-US" sz="2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90820" y="4774812"/>
            <a:ext cx="1536389" cy="1536389"/>
            <a:chOff x="3725847" y="4204418"/>
            <a:chExt cx="1536389" cy="1536389"/>
          </a:xfrm>
        </p:grpSpPr>
        <p:sp>
          <p:nvSpPr>
            <p:cNvPr id="17" name="Oval 16"/>
            <p:cNvSpPr/>
            <p:nvPr/>
          </p:nvSpPr>
          <p:spPr>
            <a:xfrm>
              <a:off x="3725847" y="4204418"/>
              <a:ext cx="1536389" cy="153638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5"/>
            <p:cNvSpPr/>
            <p:nvPr/>
          </p:nvSpPr>
          <p:spPr>
            <a:xfrm>
              <a:off x="3950846" y="4429417"/>
              <a:ext cx="1086391" cy="10863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 pitchFamily="2" charset="0"/>
                  <a:cs typeface="NikoshBAN" pitchFamily="2" charset="0"/>
                </a:rPr>
                <a:t>দ্বৈত</a:t>
              </a:r>
              <a:r>
                <a:rPr lang="en-US" sz="20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kern="1200" dirty="0" err="1" smtClean="0">
                  <a:latin typeface="NikoshBAN" pitchFamily="2" charset="0"/>
                  <a:cs typeface="NikoshBAN" pitchFamily="2" charset="0"/>
                </a:rPr>
                <a:t>স্বত্বা</a:t>
              </a:r>
              <a:endParaRPr lang="en-US" sz="2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352586" y="4774806"/>
            <a:ext cx="1536389" cy="1536389"/>
            <a:chOff x="987613" y="4204412"/>
            <a:chExt cx="1536389" cy="1536389"/>
          </a:xfrm>
        </p:grpSpPr>
        <p:sp>
          <p:nvSpPr>
            <p:cNvPr id="15" name="Oval 14"/>
            <p:cNvSpPr/>
            <p:nvPr/>
          </p:nvSpPr>
          <p:spPr>
            <a:xfrm>
              <a:off x="987613" y="4204412"/>
              <a:ext cx="1536389" cy="153638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7"/>
            <p:cNvSpPr/>
            <p:nvPr/>
          </p:nvSpPr>
          <p:spPr>
            <a:xfrm>
              <a:off x="1212612" y="4429411"/>
              <a:ext cx="1086391" cy="10863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 pitchFamily="2" charset="0"/>
                  <a:cs typeface="NikoshBAN" pitchFamily="2" charset="0"/>
                </a:rPr>
                <a:t>দৃশ্য</a:t>
              </a:r>
              <a:r>
                <a:rPr lang="en-US" sz="20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kern="1200" dirty="0" err="1" smtClean="0">
                  <a:latin typeface="NikoshBAN" pitchFamily="2" charset="0"/>
                  <a:cs typeface="NikoshBAN" pitchFamily="2" charset="0"/>
                </a:rPr>
                <a:t>মানতা</a:t>
              </a:r>
              <a:endParaRPr lang="en-US" sz="2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70630" y="2270781"/>
            <a:ext cx="1536389" cy="1536389"/>
            <a:chOff x="305657" y="1700387"/>
            <a:chExt cx="1536389" cy="1536389"/>
          </a:xfrm>
        </p:grpSpPr>
        <p:sp>
          <p:nvSpPr>
            <p:cNvPr id="13" name="Oval 12"/>
            <p:cNvSpPr/>
            <p:nvPr/>
          </p:nvSpPr>
          <p:spPr>
            <a:xfrm>
              <a:off x="305657" y="1700387"/>
              <a:ext cx="1536389" cy="153638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9"/>
            <p:cNvSpPr/>
            <p:nvPr/>
          </p:nvSpPr>
          <p:spPr>
            <a:xfrm>
              <a:off x="530656" y="1925386"/>
              <a:ext cx="1086391" cy="10863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 pitchFamily="2" charset="0"/>
                  <a:cs typeface="NikoshBAN" pitchFamily="2" charset="0"/>
                </a:rPr>
                <a:t>ঐতিহাসিক</a:t>
              </a:r>
              <a:r>
                <a:rPr lang="en-US" sz="2000" kern="12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000" kern="1200" dirty="0" err="1" smtClean="0">
                  <a:latin typeface="NikoshBAN" pitchFamily="2" charset="0"/>
                  <a:cs typeface="NikoshBAN" pitchFamily="2" charset="0"/>
                </a:rPr>
                <a:t>ঘটনা</a:t>
              </a:r>
              <a:endParaRPr lang="en-US" sz="2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3" name="Up Arrow 32"/>
          <p:cNvSpPr/>
          <p:nvPr/>
        </p:nvSpPr>
        <p:spPr>
          <a:xfrm>
            <a:off x="4495800" y="1905000"/>
            <a:ext cx="304800" cy="1219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Arrow 33"/>
          <p:cNvSpPr/>
          <p:nvPr/>
        </p:nvSpPr>
        <p:spPr>
          <a:xfrm rot="1634430">
            <a:off x="2817999" y="3248578"/>
            <a:ext cx="1283208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21085971">
            <a:off x="5197354" y="3137377"/>
            <a:ext cx="1222320" cy="298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Arrow 35"/>
          <p:cNvSpPr/>
          <p:nvPr/>
        </p:nvSpPr>
        <p:spPr>
          <a:xfrm rot="18017219">
            <a:off x="3165923" y="4625253"/>
            <a:ext cx="1186359" cy="3145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 rot="19240446">
            <a:off x="5439900" y="4152473"/>
            <a:ext cx="321706" cy="13725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666 L -3.33333E-6 -0.266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23682E-6 L 0.13976 -0.056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-0.16096 L 0.09583 0.138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89 -0.13067 L -0.01111 0.058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7 0.03747 L -0.1533 -0.1068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ytrer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1" y="1524000"/>
            <a:ext cx="1524000" cy="2514600"/>
          </a:xfrm>
          <a:prstGeom prst="rect">
            <a:avLst/>
          </a:prstGeom>
        </p:spPr>
      </p:pic>
      <p:pic>
        <p:nvPicPr>
          <p:cNvPr id="3" name="Picture 2" descr="mhg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2819400" cy="2819400"/>
          </a:xfrm>
          <a:prstGeom prst="rect">
            <a:avLst/>
          </a:prstGeom>
        </p:spPr>
      </p:pic>
      <p:pic>
        <p:nvPicPr>
          <p:cNvPr id="4" name="Picture 3" descr="dsdfd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514600"/>
            <a:ext cx="1143000" cy="920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4191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রতন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114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রত্না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4572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প্রদানকারী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419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গ্রহনকারী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5334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3625 -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ord 1"/>
          <p:cNvSpPr/>
          <p:nvPr/>
        </p:nvSpPr>
        <p:spPr>
          <a:xfrm>
            <a:off x="304800" y="685800"/>
            <a:ext cx="3505200" cy="3048000"/>
          </a:xfrm>
          <a:prstGeom prst="chord">
            <a:avLst>
              <a:gd name="adj1" fmla="val 2700000"/>
              <a:gd name="adj2" fmla="val 1639293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ord 2"/>
          <p:cNvSpPr/>
          <p:nvPr/>
        </p:nvSpPr>
        <p:spPr>
          <a:xfrm>
            <a:off x="5638800" y="533400"/>
            <a:ext cx="3048000" cy="2895600"/>
          </a:xfrm>
          <a:prstGeom prst="chor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2133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প্রাপক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রত্না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190500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রতন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1600200"/>
            <a:ext cx="2057400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১000 </a:t>
            </a:r>
            <a:r>
              <a:rPr lang="en-US" sz="2400" dirty="0" err="1" smtClean="0"/>
              <a:t>টাকা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990600" y="3810000"/>
            <a:ext cx="14478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লেন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6172200" y="3733800"/>
            <a:ext cx="1524000" cy="533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দেন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962400" y="3733800"/>
            <a:ext cx="10668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aseline="-25000" dirty="0" smtClean="0"/>
              <a:t>+</a:t>
            </a:r>
            <a:endParaRPr lang="en-US" sz="4400" baseline="-25000" dirty="0"/>
          </a:p>
        </p:txBody>
      </p:sp>
      <p:sp>
        <p:nvSpPr>
          <p:cNvPr id="10" name="Curved Down Arrow 9"/>
          <p:cNvSpPr/>
          <p:nvPr/>
        </p:nvSpPr>
        <p:spPr>
          <a:xfrm>
            <a:off x="3810000" y="914400"/>
            <a:ext cx="1216152" cy="609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Left Arrow 10"/>
          <p:cNvSpPr/>
          <p:nvPr/>
        </p:nvSpPr>
        <p:spPr>
          <a:xfrm rot="5185151">
            <a:off x="3997772" y="2157148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0973" y="4979548"/>
            <a:ext cx="4435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অর্থের অংকে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পরিমাপযোগ্য নয়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 rot="5400000">
            <a:off x="1451435" y="3861769"/>
            <a:ext cx="500025" cy="6823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 rot="5400000">
            <a:off x="6652854" y="3952476"/>
            <a:ext cx="500022" cy="6267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715000"/>
            <a:ext cx="6213197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অতএব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ঘটনা ২টি লেনদেন নয়।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834171" y="4716182"/>
            <a:ext cx="100029" cy="38921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627563" y="4810799"/>
            <a:ext cx="125037" cy="33749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196" y="4979549"/>
            <a:ext cx="4435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অর্থের অংকে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পরিমাপযোগ্য নয়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687" y="3249559"/>
            <a:ext cx="391052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দূর্ঘটনায় আহত হলেন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7269" y="3249558"/>
            <a:ext cx="386449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কাজ করছেন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85180" y="4256138"/>
            <a:ext cx="10668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0103" y="4207852"/>
            <a:ext cx="12954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435503" y="4500240"/>
            <a:ext cx="3949677" cy="26979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407977" y="4546887"/>
            <a:ext cx="1" cy="11664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295758" y="4439281"/>
            <a:ext cx="251538" cy="175875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1999"/>
            <a:ext cx="3612793" cy="23180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211" y="767243"/>
            <a:ext cx="3661189" cy="231681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78816E-7 L 0.00035 0.175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8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5" grpId="0" animBg="1"/>
      <p:bldP spid="15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219</TotalTime>
  <Words>293</Words>
  <Application>Microsoft Office PowerPoint</Application>
  <PresentationFormat>On-screen Show (4:3)</PresentationFormat>
  <Paragraphs>78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Windows User</cp:lastModifiedBy>
  <cp:revision>44</cp:revision>
  <dcterms:created xsi:type="dcterms:W3CDTF">2015-11-17T05:49:38Z</dcterms:created>
  <dcterms:modified xsi:type="dcterms:W3CDTF">2021-01-20T02:55:58Z</dcterms:modified>
</cp:coreProperties>
</file>