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4"/>
  </p:notesMasterIdLst>
  <p:sldIdLst>
    <p:sldId id="299" r:id="rId2"/>
    <p:sldId id="275" r:id="rId3"/>
    <p:sldId id="282" r:id="rId4"/>
    <p:sldId id="278" r:id="rId5"/>
    <p:sldId id="277" r:id="rId6"/>
    <p:sldId id="298" r:id="rId7"/>
    <p:sldId id="306" r:id="rId8"/>
    <p:sldId id="305" r:id="rId9"/>
    <p:sldId id="293" r:id="rId10"/>
    <p:sldId id="315" r:id="rId11"/>
    <p:sldId id="314" r:id="rId12"/>
    <p:sldId id="317" r:id="rId13"/>
    <p:sldId id="318" r:id="rId14"/>
    <p:sldId id="268" r:id="rId15"/>
    <p:sldId id="294" r:id="rId16"/>
    <p:sldId id="310" r:id="rId17"/>
    <p:sldId id="319" r:id="rId18"/>
    <p:sldId id="300" r:id="rId19"/>
    <p:sldId id="290" r:id="rId20"/>
    <p:sldId id="280" r:id="rId21"/>
    <p:sldId id="281" r:id="rId22"/>
    <p:sldId id="30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5A627-A326-4791-BD41-C85FF1D629F4}"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CD070-9B83-4E38-B035-506849CD2534}" type="slidenum">
              <a:rPr lang="en-US" smtClean="0"/>
              <a:t>‹#›</a:t>
            </a:fld>
            <a:endParaRPr lang="en-US"/>
          </a:p>
        </p:txBody>
      </p:sp>
    </p:spTree>
    <p:extLst>
      <p:ext uri="{BB962C8B-B14F-4D97-AF65-F5344CB8AC3E}">
        <p14:creationId xmlns:p14="http://schemas.microsoft.com/office/powerpoint/2010/main" val="408097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ECD070-9B83-4E38-B035-506849CD2534}" type="slidenum">
              <a:rPr lang="en-US" smtClean="0"/>
              <a:t>1</a:t>
            </a:fld>
            <a:endParaRPr lang="en-US"/>
          </a:p>
        </p:txBody>
      </p:sp>
    </p:spTree>
    <p:extLst>
      <p:ext uri="{BB962C8B-B14F-4D97-AF65-F5344CB8AC3E}">
        <p14:creationId xmlns:p14="http://schemas.microsoft.com/office/powerpoint/2010/main" val="263360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2ECED93-A898-4C75-9EC5-7A75E51E8208}" type="datetimeFigureOut">
              <a:rPr lang="en-US" smtClean="0"/>
              <a:t>1/20/2021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91B0B89-A324-4FFA-BD84-15D893E95A0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49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CED93-A898-4C75-9EC5-7A75E51E8208}"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B0B89-A324-4FFA-BD84-15D893E95A0B}" type="slidenum">
              <a:rPr lang="en-US" smtClean="0"/>
              <a:t>‹#›</a:t>
            </a:fld>
            <a:endParaRPr lang="en-US"/>
          </a:p>
        </p:txBody>
      </p:sp>
    </p:spTree>
    <p:extLst>
      <p:ext uri="{BB962C8B-B14F-4D97-AF65-F5344CB8AC3E}">
        <p14:creationId xmlns:p14="http://schemas.microsoft.com/office/powerpoint/2010/main" val="362740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CED93-A898-4C75-9EC5-7A75E51E8208}"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B0B89-A324-4FFA-BD84-15D893E95A0B}" type="slidenum">
              <a:rPr lang="en-US" smtClean="0"/>
              <a:t>‹#›</a:t>
            </a:fld>
            <a:endParaRPr lang="en-US"/>
          </a:p>
        </p:txBody>
      </p:sp>
    </p:spTree>
    <p:extLst>
      <p:ext uri="{BB962C8B-B14F-4D97-AF65-F5344CB8AC3E}">
        <p14:creationId xmlns:p14="http://schemas.microsoft.com/office/powerpoint/2010/main" val="343377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CED93-A898-4C75-9EC5-7A75E51E8208}"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B0B89-A324-4FFA-BD84-15D893E95A0B}" type="slidenum">
              <a:rPr lang="en-US" smtClean="0"/>
              <a:t>‹#›</a:t>
            </a:fld>
            <a:endParaRPr lang="en-US"/>
          </a:p>
        </p:txBody>
      </p:sp>
    </p:spTree>
    <p:extLst>
      <p:ext uri="{BB962C8B-B14F-4D97-AF65-F5344CB8AC3E}">
        <p14:creationId xmlns:p14="http://schemas.microsoft.com/office/powerpoint/2010/main" val="112466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ECED93-A898-4C75-9EC5-7A75E51E8208}"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B0B89-A324-4FFA-BD84-15D893E95A0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5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ECED93-A898-4C75-9EC5-7A75E51E8208}"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B0B89-A324-4FFA-BD84-15D893E95A0B}" type="slidenum">
              <a:rPr lang="en-US" smtClean="0"/>
              <a:t>‹#›</a:t>
            </a:fld>
            <a:endParaRPr lang="en-US"/>
          </a:p>
        </p:txBody>
      </p:sp>
    </p:spTree>
    <p:extLst>
      <p:ext uri="{BB962C8B-B14F-4D97-AF65-F5344CB8AC3E}">
        <p14:creationId xmlns:p14="http://schemas.microsoft.com/office/powerpoint/2010/main" val="4201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ECED93-A898-4C75-9EC5-7A75E51E8208}"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1B0B89-A324-4FFA-BD84-15D893E95A0B}" type="slidenum">
              <a:rPr lang="en-US" smtClean="0"/>
              <a:t>‹#›</a:t>
            </a:fld>
            <a:endParaRPr lang="en-US"/>
          </a:p>
        </p:txBody>
      </p:sp>
    </p:spTree>
    <p:extLst>
      <p:ext uri="{BB962C8B-B14F-4D97-AF65-F5344CB8AC3E}">
        <p14:creationId xmlns:p14="http://schemas.microsoft.com/office/powerpoint/2010/main" val="392012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CED93-A898-4C75-9EC5-7A75E51E8208}"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B0B89-A324-4FFA-BD84-15D893E95A0B}" type="slidenum">
              <a:rPr lang="en-US" smtClean="0"/>
              <a:t>‹#›</a:t>
            </a:fld>
            <a:endParaRPr lang="en-US"/>
          </a:p>
        </p:txBody>
      </p:sp>
    </p:spTree>
    <p:extLst>
      <p:ext uri="{BB962C8B-B14F-4D97-AF65-F5344CB8AC3E}">
        <p14:creationId xmlns:p14="http://schemas.microsoft.com/office/powerpoint/2010/main" val="368259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CED93-A898-4C75-9EC5-7A75E51E8208}"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1B0B89-A324-4FFA-BD84-15D893E95A0B}" type="slidenum">
              <a:rPr lang="en-US" smtClean="0"/>
              <a:t>‹#›</a:t>
            </a:fld>
            <a:endParaRPr lang="en-US"/>
          </a:p>
        </p:txBody>
      </p:sp>
    </p:spTree>
    <p:extLst>
      <p:ext uri="{BB962C8B-B14F-4D97-AF65-F5344CB8AC3E}">
        <p14:creationId xmlns:p14="http://schemas.microsoft.com/office/powerpoint/2010/main" val="261288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ECED93-A898-4C75-9EC5-7A75E51E8208}"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B0B89-A324-4FFA-BD84-15D893E95A0B}" type="slidenum">
              <a:rPr lang="en-US" smtClean="0"/>
              <a:t>‹#›</a:t>
            </a:fld>
            <a:endParaRPr lang="en-US"/>
          </a:p>
        </p:txBody>
      </p:sp>
    </p:spTree>
    <p:extLst>
      <p:ext uri="{BB962C8B-B14F-4D97-AF65-F5344CB8AC3E}">
        <p14:creationId xmlns:p14="http://schemas.microsoft.com/office/powerpoint/2010/main" val="34424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ECED93-A898-4C75-9EC5-7A75E51E8208}"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B0B89-A324-4FFA-BD84-15D893E95A0B}" type="slidenum">
              <a:rPr lang="en-US" smtClean="0"/>
              <a:t>‹#›</a:t>
            </a:fld>
            <a:endParaRPr lang="en-US"/>
          </a:p>
        </p:txBody>
      </p:sp>
    </p:spTree>
    <p:extLst>
      <p:ext uri="{BB962C8B-B14F-4D97-AF65-F5344CB8AC3E}">
        <p14:creationId xmlns:p14="http://schemas.microsoft.com/office/powerpoint/2010/main" val="27361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2ECED93-A898-4C75-9EC5-7A75E51E8208}" type="datetimeFigureOut">
              <a:rPr lang="en-US" smtClean="0"/>
              <a:t>1/20/2021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91B0B89-A324-4FFA-BD84-15D893E95A0B}" type="slidenum">
              <a:rPr lang="en-US" smtClean="0"/>
              <a:t>‹#›</a:t>
            </a:fld>
            <a:endParaRPr lang="en-US"/>
          </a:p>
        </p:txBody>
      </p:sp>
      <p:sp>
        <p:nvSpPr>
          <p:cNvPr id="8" name="Frame 7">
            <a:extLst>
              <a:ext uri="{FF2B5EF4-FFF2-40B4-BE49-F238E27FC236}">
                <a16:creationId xmlns:a16="http://schemas.microsoft.com/office/drawing/2014/main" id="{385553AD-8E72-4E40-8912-53BB63759A49}"/>
              </a:ext>
            </a:extLst>
          </p:cNvPr>
          <p:cNvSpPr/>
          <p:nvPr userDrawn="1"/>
        </p:nvSpPr>
        <p:spPr>
          <a:xfrm>
            <a:off x="0" y="0"/>
            <a:ext cx="12192000" cy="6858000"/>
          </a:xfrm>
          <a:prstGeom prst="frame">
            <a:avLst>
              <a:gd name="adj1" fmla="val 3064"/>
            </a:avLst>
          </a:prstGeom>
          <a:gradFill>
            <a:gsLst>
              <a:gs pos="0">
                <a:schemeClr val="bg2">
                  <a:lumMod val="75000"/>
                </a:schemeClr>
              </a:gs>
              <a:gs pos="59000">
                <a:schemeClr val="tx1"/>
              </a:gs>
              <a:gs pos="100000">
                <a:schemeClr val="tx2"/>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716031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9A332F-2453-4B36-924A-AC6CD5449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53" y="269823"/>
            <a:ext cx="7405140" cy="6385810"/>
          </a:xfrm>
          <a:prstGeom prst="rect">
            <a:avLst/>
          </a:prstGeom>
        </p:spPr>
      </p:pic>
      <p:sp>
        <p:nvSpPr>
          <p:cNvPr id="4" name="Rectangle 3">
            <a:extLst>
              <a:ext uri="{FF2B5EF4-FFF2-40B4-BE49-F238E27FC236}">
                <a16:creationId xmlns:a16="http://schemas.microsoft.com/office/drawing/2014/main" id="{08DA5102-A4A7-4A1E-A6FF-C81333D018F3}"/>
              </a:ext>
            </a:extLst>
          </p:cNvPr>
          <p:cNvSpPr/>
          <p:nvPr/>
        </p:nvSpPr>
        <p:spPr>
          <a:xfrm>
            <a:off x="7974767" y="1862609"/>
            <a:ext cx="3398385" cy="255454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err="1">
                <a:ln/>
                <a:solidFill>
                  <a:schemeClr val="accent3"/>
                </a:solidFill>
                <a:latin typeface="NikoshBAN" panose="02000000000000000000" pitchFamily="2" charset="0"/>
                <a:cs typeface="NikoshBAN" panose="02000000000000000000" pitchFamily="2" charset="0"/>
              </a:rPr>
              <a:t>সবাইকে</a:t>
            </a:r>
            <a:r>
              <a:rPr lang="en-US" sz="8000" b="1" dirty="0">
                <a:ln/>
                <a:solidFill>
                  <a:schemeClr val="accent3"/>
                </a:solidFill>
                <a:latin typeface="NikoshBAN" panose="02000000000000000000" pitchFamily="2" charset="0"/>
                <a:cs typeface="NikoshBAN" panose="02000000000000000000" pitchFamily="2" charset="0"/>
              </a:rPr>
              <a:t> </a:t>
            </a:r>
            <a:r>
              <a:rPr lang="en-US" sz="8000" b="1" dirty="0" err="1">
                <a:ln/>
                <a:solidFill>
                  <a:schemeClr val="accent3"/>
                </a:solidFill>
                <a:latin typeface="NikoshBAN" panose="02000000000000000000" pitchFamily="2" charset="0"/>
                <a:cs typeface="NikoshBAN" panose="02000000000000000000" pitchFamily="2" charset="0"/>
              </a:rPr>
              <a:t>শুভেচ্ছা</a:t>
            </a:r>
            <a:endParaRPr lang="en-US" sz="8000" b="1" dirty="0">
              <a:ln/>
              <a:solidFill>
                <a:schemeClr val="accent3"/>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893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4FBCE5-87B5-4629-A759-EAD9A57A9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666" y="1264924"/>
            <a:ext cx="6552668" cy="3795165"/>
          </a:xfrm>
          <a:prstGeom prst="rect">
            <a:avLst/>
          </a:prstGeom>
          <a:ln w="38100">
            <a:solidFill>
              <a:schemeClr val="tx1"/>
            </a:solidFill>
          </a:ln>
        </p:spPr>
      </p:pic>
      <p:sp>
        <p:nvSpPr>
          <p:cNvPr id="3" name="TextBox 2">
            <a:extLst>
              <a:ext uri="{FF2B5EF4-FFF2-40B4-BE49-F238E27FC236}">
                <a16:creationId xmlns:a16="http://schemas.microsoft.com/office/drawing/2014/main" id="{9FBC8932-F11E-4AA6-86E6-4A9092C8EF14}"/>
              </a:ext>
            </a:extLst>
          </p:cNvPr>
          <p:cNvSpPr txBox="1"/>
          <p:nvPr/>
        </p:nvSpPr>
        <p:spPr>
          <a:xfrm>
            <a:off x="3247292" y="362600"/>
            <a:ext cx="5697415"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তোমরা ছবিটিতে কী দেখতে পাচ্ছ?</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B2AEC748-9D49-4042-B6E4-4AF78C96C8C8}"/>
              </a:ext>
            </a:extLst>
          </p:cNvPr>
          <p:cNvSpPr txBox="1"/>
          <p:nvPr/>
        </p:nvSpPr>
        <p:spPr>
          <a:xfrm>
            <a:off x="479686" y="5317500"/>
            <a:ext cx="10897849" cy="1200329"/>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 বঙ্গবন্ধু শেখ মুজিবুর রহমান 7 </a:t>
            </a:r>
            <a:r>
              <a:rPr lang="en-US" sz="3600" dirty="0" err="1">
                <a:latin typeface="NikoshBAN" panose="02000000000000000000" pitchFamily="2" charset="0"/>
                <a:cs typeface="NikoshBAN" panose="02000000000000000000" pitchFamily="2" charset="0"/>
              </a:rPr>
              <a:t>বছর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বয়সে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গিমাডাঙ্গা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প্রাইমারি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স্কুলে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শিক্ষাজীবন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করেন</a:t>
            </a:r>
            <a:r>
              <a:rPr lang="bn-IN" sz="3600" dirty="0">
                <a:latin typeface="NikoshBAN" panose="02000000000000000000" pitchFamily="2" charset="0"/>
                <a:cs typeface="NikoshBAN" panose="02000000000000000000" pitchFamily="2" charset="0"/>
              </a:rPr>
              <a:t>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73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96FF59-A3B2-4E5B-AF70-762453B6A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403" y="1124697"/>
            <a:ext cx="6515192" cy="4077036"/>
          </a:xfrm>
          <a:prstGeom prst="rect">
            <a:avLst/>
          </a:prstGeom>
          <a:ln w="38100">
            <a:solidFill>
              <a:schemeClr val="tx1"/>
            </a:solidFill>
          </a:ln>
        </p:spPr>
      </p:pic>
      <p:sp>
        <p:nvSpPr>
          <p:cNvPr id="3" name="TextBox 2">
            <a:extLst>
              <a:ext uri="{FF2B5EF4-FFF2-40B4-BE49-F238E27FC236}">
                <a16:creationId xmlns:a16="http://schemas.microsoft.com/office/drawing/2014/main" id="{3659FCD1-E0DC-4031-9B49-E12C34355E26}"/>
              </a:ext>
            </a:extLst>
          </p:cNvPr>
          <p:cNvSpPr txBox="1"/>
          <p:nvPr/>
        </p:nvSpPr>
        <p:spPr>
          <a:xfrm>
            <a:off x="3247292" y="362600"/>
            <a:ext cx="5697415"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তোমরা ছবিটিতে কী দেখতে পাচ্ছ?</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8B65469-EB45-42FD-A837-6A89E9BAC6EA}"/>
              </a:ext>
            </a:extLst>
          </p:cNvPr>
          <p:cNvSpPr txBox="1"/>
          <p:nvPr/>
        </p:nvSpPr>
        <p:spPr>
          <a:xfrm>
            <a:off x="479686" y="5317500"/>
            <a:ext cx="10897849" cy="1200329"/>
          </a:xfrm>
          <a:prstGeom prst="rect">
            <a:avLst/>
          </a:prstGeom>
          <a:noFill/>
          <a:ln w="19050">
            <a:solidFill>
              <a:schemeClr val="tx1"/>
            </a:solidFill>
          </a:ln>
        </p:spPr>
        <p:txBody>
          <a:bodyPr wrap="square" rtlCol="0">
            <a:spAutoFit/>
          </a:bodyPr>
          <a:lstStyle/>
          <a:p>
            <a:pPr algn="ct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গিমাডাঙ্গা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প্রাইমারি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স্কুলে</a:t>
            </a:r>
            <a:r>
              <a:rPr lang="bn-IN" sz="3600" dirty="0">
                <a:latin typeface="NikoshBAN" panose="02000000000000000000" pitchFamily="2" charset="0"/>
                <a:cs typeface="NikoshBAN" panose="02000000000000000000" pitchFamily="2" charset="0"/>
              </a:rPr>
              <a:t>র দুই বছর পর তিনি গোপালগঞ্জ পাবলিক স্কুলে ভর্তি হন । তিনি মাধ্যমিক শিক্ষা লাভ করেন গোপালগঞ্জ মিশন হাই স্কুল থেকে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95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3FFAEE-3F69-45DA-B990-552A0D1C2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582" y="1259464"/>
            <a:ext cx="6268833" cy="3807502"/>
          </a:xfrm>
          <a:prstGeom prst="rect">
            <a:avLst/>
          </a:prstGeom>
          <a:ln w="38100">
            <a:solidFill>
              <a:schemeClr val="tx1"/>
            </a:solidFill>
          </a:ln>
        </p:spPr>
      </p:pic>
      <p:sp>
        <p:nvSpPr>
          <p:cNvPr id="3" name="TextBox 2">
            <a:extLst>
              <a:ext uri="{FF2B5EF4-FFF2-40B4-BE49-F238E27FC236}">
                <a16:creationId xmlns:a16="http://schemas.microsoft.com/office/drawing/2014/main" id="{18D92BC1-91FD-49F9-AAB3-8D4D0DFDCF4A}"/>
              </a:ext>
            </a:extLst>
          </p:cNvPr>
          <p:cNvSpPr txBox="1"/>
          <p:nvPr/>
        </p:nvSpPr>
        <p:spPr>
          <a:xfrm>
            <a:off x="3247292" y="362600"/>
            <a:ext cx="5697415"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তোমরা ছবিটিতে কী দেখতে পাচ্ছ?</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1CDD1E5-2DE5-4F51-B56D-FD498492E629}"/>
              </a:ext>
            </a:extLst>
          </p:cNvPr>
          <p:cNvSpPr txBox="1"/>
          <p:nvPr/>
        </p:nvSpPr>
        <p:spPr>
          <a:xfrm>
            <a:off x="1621435" y="5463625"/>
            <a:ext cx="9158989"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তিনি কলকাতার ইসলামিয়া কলেজ থেকে বিএ পাস করেন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455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931A02-BCFB-414D-B157-B692B1BE4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805" y="1190768"/>
            <a:ext cx="5960387" cy="3944894"/>
          </a:xfrm>
          <a:prstGeom prst="rect">
            <a:avLst/>
          </a:prstGeom>
          <a:ln w="38100">
            <a:solidFill>
              <a:schemeClr val="tx1"/>
            </a:solidFill>
          </a:ln>
        </p:spPr>
      </p:pic>
      <p:sp>
        <p:nvSpPr>
          <p:cNvPr id="3" name="TextBox 2">
            <a:extLst>
              <a:ext uri="{FF2B5EF4-FFF2-40B4-BE49-F238E27FC236}">
                <a16:creationId xmlns:a16="http://schemas.microsoft.com/office/drawing/2014/main" id="{EAA661D0-6540-46C8-84D9-6427000BF624}"/>
              </a:ext>
            </a:extLst>
          </p:cNvPr>
          <p:cNvSpPr txBox="1"/>
          <p:nvPr/>
        </p:nvSpPr>
        <p:spPr>
          <a:xfrm>
            <a:off x="3247292" y="362600"/>
            <a:ext cx="5697415"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তোমরা ছবিটিতে কী দেখতে পাচ্ছ?</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E1B19883-85C6-480F-A43E-9F4CC526F897}"/>
              </a:ext>
            </a:extLst>
          </p:cNvPr>
          <p:cNvSpPr txBox="1"/>
          <p:nvPr/>
        </p:nvSpPr>
        <p:spPr>
          <a:xfrm>
            <a:off x="479686" y="5317500"/>
            <a:ext cx="10897849" cy="1200329"/>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 বঙ্গবন্ধু শেখ মুজিবুর রহমান কলকাতার ইসলামিয়া  কলেজ থেকে বিএ পাস করে ঢাকা বিশ্ববিদ্যালয়ে আইন বিভাগে ভর্তি হন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444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B31894-A2C2-4060-A6CC-FF7B9A522130}"/>
              </a:ext>
            </a:extLst>
          </p:cNvPr>
          <p:cNvSpPr/>
          <p:nvPr/>
        </p:nvSpPr>
        <p:spPr>
          <a:xfrm>
            <a:off x="4233837" y="917310"/>
            <a:ext cx="2929008"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জোড়ায়</a:t>
            </a:r>
            <a:r>
              <a:rPr lang="bn-IN"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কাজ</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0DD66AC9-D169-4C4A-81DB-AA794F3DE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736" y="573680"/>
            <a:ext cx="2119744" cy="1610590"/>
          </a:xfrm>
          <a:prstGeom prst="rect">
            <a:avLst/>
          </a:prstGeom>
          <a:ln w="38100">
            <a:solidFill>
              <a:srgbClr val="FF0000"/>
            </a:solidFill>
          </a:ln>
          <a:scene3d>
            <a:camera prst="isometricOffAxis2Left"/>
            <a:lightRig rig="threePt" dir="t"/>
          </a:scene3d>
        </p:spPr>
      </p:pic>
      <p:sp>
        <p:nvSpPr>
          <p:cNvPr id="5" name="TextBox 4">
            <a:extLst>
              <a:ext uri="{FF2B5EF4-FFF2-40B4-BE49-F238E27FC236}">
                <a16:creationId xmlns:a16="http://schemas.microsoft.com/office/drawing/2014/main" id="{B9529069-8E6D-4867-946C-6FDE6903AF83}"/>
              </a:ext>
            </a:extLst>
          </p:cNvPr>
          <p:cNvSpPr txBox="1"/>
          <p:nvPr/>
        </p:nvSpPr>
        <p:spPr>
          <a:xfrm>
            <a:off x="2198251" y="3075057"/>
            <a:ext cx="7485396" cy="707886"/>
          </a:xfrm>
          <a:prstGeom prst="rect">
            <a:avLst/>
          </a:prstGeom>
          <a:noFill/>
          <a:ln w="38100">
            <a:solidFill>
              <a:srgbClr val="FF3E5F"/>
            </a:solidFill>
          </a:ln>
        </p:spPr>
        <p:txBody>
          <a:bodyPr wrap="square" rtlCol="0">
            <a:spAutoFit/>
          </a:bodyPr>
          <a:lstStyle/>
          <a:p>
            <a:pPr algn="ctr"/>
            <a:r>
              <a:rPr lang="bn-IN" sz="4000" dirty="0">
                <a:solidFill>
                  <a:schemeClr val="tx1">
                    <a:lumMod val="95000"/>
                    <a:lumOff val="5000"/>
                  </a:schemeClr>
                </a:solidFill>
                <a:latin typeface="NikoshBAN" panose="02000000000000000000" pitchFamily="2" charset="0"/>
                <a:cs typeface="NikoshBAN" panose="02000000000000000000" pitchFamily="2" charset="0"/>
              </a:rPr>
              <a:t>বঙ্গবন্ধুর শিক্ষাজীবন নিয়ে ৪ টি বাক্য লিখ । </a:t>
            </a:r>
            <a:endParaRPr lang="en-US" sz="40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739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4000"/>
                                        <p:tgtEl>
                                          <p:spTgt spid="5"/>
                                        </p:tgtEl>
                                      </p:cBhvr>
                                    </p:animEffect>
                                    <p:anim calcmode="lin" valueType="num">
                                      <p:cBhvr>
                                        <p:cTn id="20" dur="4000" fill="hold"/>
                                        <p:tgtEl>
                                          <p:spTgt spid="5"/>
                                        </p:tgtEl>
                                        <p:attrNameLst>
                                          <p:attrName>ppt_x</p:attrName>
                                        </p:attrNameLst>
                                      </p:cBhvr>
                                      <p:tavLst>
                                        <p:tav tm="0">
                                          <p:val>
                                            <p:strVal val="#ppt_x"/>
                                          </p:val>
                                        </p:tav>
                                        <p:tav tm="100000">
                                          <p:val>
                                            <p:strVal val="#ppt_x"/>
                                          </p:val>
                                        </p:tav>
                                      </p:tavLst>
                                    </p:anim>
                                    <p:anim calcmode="lin" valueType="num">
                                      <p:cBhvr>
                                        <p:cTn id="21" dur="4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9868A6-5B85-4539-B037-5C3BF16603D9}"/>
              </a:ext>
            </a:extLst>
          </p:cNvPr>
          <p:cNvSpPr txBox="1"/>
          <p:nvPr/>
        </p:nvSpPr>
        <p:spPr>
          <a:xfrm>
            <a:off x="3247292" y="414054"/>
            <a:ext cx="5697415"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তোমরা ছবিতে কাকে দেখতে পাচ্ছ?</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2FF24788-35CA-43F9-A096-EE3306A231CF}"/>
              </a:ext>
            </a:extLst>
          </p:cNvPr>
          <p:cNvSpPr txBox="1"/>
          <p:nvPr/>
        </p:nvSpPr>
        <p:spPr>
          <a:xfrm>
            <a:off x="347271" y="4958370"/>
            <a:ext cx="11497456" cy="1569660"/>
          </a:xfrm>
          <a:prstGeom prst="rect">
            <a:avLst/>
          </a:prstGeom>
          <a:noFill/>
          <a:ln w="19050">
            <a:solidFill>
              <a:schemeClr val="tx1"/>
            </a:solidFill>
          </a:ln>
        </p:spPr>
        <p:txBody>
          <a:bodyPr wrap="square" rtlCol="0">
            <a:spAutoFit/>
          </a:bodyPr>
          <a:lstStyle/>
          <a:p>
            <a:r>
              <a:rPr lang="bn-IN" sz="3200" dirty="0">
                <a:latin typeface="NikoshBAN" panose="02000000000000000000" pitchFamily="2" charset="0"/>
                <a:cs typeface="NikoshBAN" panose="02000000000000000000" pitchFamily="2" charset="0"/>
              </a:rPr>
              <a:t>বঙ্গবন্ধু বাঙ্গালির বিভিন্ন অধিকার আদায়ের আন্দোলনে অংশগ্রহণ করেন । এসব আন্দোলনে নেতৃত্ব দেওয়ার কারণে তাঁকে বহুবার কারাবন্দি হতে হয় । কিন্তু আন্দোলন সংগ্রামে তিনি ছিলেন অবিচল । </a:t>
            </a:r>
            <a:endParaRPr lang="en-US" sz="32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B4C0B392-DFD0-4894-A830-35AE2E139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472" y="1296495"/>
            <a:ext cx="2883236" cy="3392045"/>
          </a:xfrm>
          <a:prstGeom prst="rect">
            <a:avLst/>
          </a:prstGeom>
          <a:ln w="28575">
            <a:solidFill>
              <a:schemeClr val="tx1"/>
            </a:solidFill>
          </a:ln>
        </p:spPr>
      </p:pic>
      <p:sp>
        <p:nvSpPr>
          <p:cNvPr id="6" name="Rectangle 5">
            <a:extLst>
              <a:ext uri="{FF2B5EF4-FFF2-40B4-BE49-F238E27FC236}">
                <a16:creationId xmlns:a16="http://schemas.microsoft.com/office/drawing/2014/main" id="{346BB06F-4A7B-4A65-820F-A3AB5C7CA475}"/>
              </a:ext>
            </a:extLst>
          </p:cNvPr>
          <p:cNvSpPr/>
          <p:nvPr/>
        </p:nvSpPr>
        <p:spPr>
          <a:xfrm>
            <a:off x="7122826" y="2804267"/>
            <a:ext cx="4721902" cy="646331"/>
          </a:xfrm>
          <a:prstGeom prst="rect">
            <a:avLst/>
          </a:prstGeom>
        </p:spPr>
        <p:txBody>
          <a:bodyPr wrap="square">
            <a:spAutoFit/>
          </a:bodyPr>
          <a:lstStyle/>
          <a:p>
            <a:pPr algn="ctr"/>
            <a:r>
              <a:rPr lang="bn-IN" sz="3600" dirty="0">
                <a:latin typeface="NikoshBAN" panose="02000000000000000000" pitchFamily="2" charset="0"/>
                <a:cs typeface="NikoshBAN" panose="02000000000000000000" pitchFamily="2" charset="0"/>
              </a:rPr>
              <a:t>বঙ্গবন্ধু শেখ মুজিবুর রহমান</a:t>
            </a:r>
            <a:endParaRPr lang="en-US" sz="3600" dirty="0"/>
          </a:p>
        </p:txBody>
      </p:sp>
    </p:spTree>
    <p:extLst>
      <p:ext uri="{BB962C8B-B14F-4D97-AF65-F5344CB8AC3E}">
        <p14:creationId xmlns:p14="http://schemas.microsoft.com/office/powerpoint/2010/main" val="21625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D3AD2E-7BAD-4800-A0D4-D72B27791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374" y="1262342"/>
            <a:ext cx="6284046" cy="4074156"/>
          </a:xfrm>
          <a:prstGeom prst="rect">
            <a:avLst/>
          </a:prstGeom>
        </p:spPr>
      </p:pic>
      <p:sp>
        <p:nvSpPr>
          <p:cNvPr id="3" name="TextBox 2">
            <a:extLst>
              <a:ext uri="{FF2B5EF4-FFF2-40B4-BE49-F238E27FC236}">
                <a16:creationId xmlns:a16="http://schemas.microsoft.com/office/drawing/2014/main" id="{F67E4D99-14C1-41C9-ADC2-3D0649FFAB81}"/>
              </a:ext>
            </a:extLst>
          </p:cNvPr>
          <p:cNvSpPr txBox="1"/>
          <p:nvPr/>
        </p:nvSpPr>
        <p:spPr>
          <a:xfrm>
            <a:off x="3247292" y="329970"/>
            <a:ext cx="5697415"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তোমরা ছবিটিতে কী দেখতে পাচ্ছ?</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E5836B94-2C14-4BE3-9F35-6B9900183E54}"/>
              </a:ext>
            </a:extLst>
          </p:cNvPr>
          <p:cNvSpPr txBox="1"/>
          <p:nvPr/>
        </p:nvSpPr>
        <p:spPr>
          <a:xfrm>
            <a:off x="1231690" y="5678024"/>
            <a:ext cx="9501267" cy="584775"/>
          </a:xfrm>
          <a:prstGeom prst="rect">
            <a:avLst/>
          </a:prstGeom>
          <a:noFill/>
          <a:ln w="19050">
            <a:solidFill>
              <a:schemeClr val="tx1"/>
            </a:solidFill>
          </a:ln>
        </p:spPr>
        <p:txBody>
          <a:bodyPr wrap="square" rtlCol="0">
            <a:spAutoFit/>
          </a:bodyPr>
          <a:lstStyle/>
          <a:p>
            <a:pPr algn="ctr"/>
            <a:r>
              <a:rPr lang="bn-IN" sz="3200" dirty="0">
                <a:latin typeface="NikoshBAN" panose="02000000000000000000" pitchFamily="2" charset="0"/>
                <a:cs typeface="NikoshBAN" panose="02000000000000000000" pitchFamily="2" charset="0"/>
              </a:rPr>
              <a:t>১৯৬৬ সালে তিনি পূর্ববাংলার জনগণের মুক্তির সনদ ছয় দফা পেশ করেন ।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59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0DC36F-067E-41CA-90A2-9BB078BDCD4B}"/>
              </a:ext>
            </a:extLst>
          </p:cNvPr>
          <p:cNvPicPr>
            <a:picLocks noChangeAspect="1"/>
          </p:cNvPicPr>
          <p:nvPr/>
        </p:nvPicPr>
        <p:blipFill rotWithShape="1">
          <a:blip r:embed="rId2">
            <a:extLst>
              <a:ext uri="{28A0092B-C50C-407E-A947-70E740481C1C}">
                <a14:useLocalDpi xmlns:a14="http://schemas.microsoft.com/office/drawing/2010/main" val="0"/>
              </a:ext>
            </a:extLst>
          </a:blip>
          <a:srcRect l="6712" t="51825" r="9113" b="21855"/>
          <a:stretch/>
        </p:blipFill>
        <p:spPr>
          <a:xfrm>
            <a:off x="1992606" y="1196108"/>
            <a:ext cx="7979431" cy="3727120"/>
          </a:xfrm>
          <a:prstGeom prst="rect">
            <a:avLst/>
          </a:prstGeom>
        </p:spPr>
      </p:pic>
      <p:sp>
        <p:nvSpPr>
          <p:cNvPr id="3" name="TextBox 2">
            <a:extLst>
              <a:ext uri="{FF2B5EF4-FFF2-40B4-BE49-F238E27FC236}">
                <a16:creationId xmlns:a16="http://schemas.microsoft.com/office/drawing/2014/main" id="{A57F6339-D0E5-421A-94E8-70DAB637FBAF}"/>
              </a:ext>
            </a:extLst>
          </p:cNvPr>
          <p:cNvSpPr txBox="1"/>
          <p:nvPr/>
        </p:nvSpPr>
        <p:spPr>
          <a:xfrm>
            <a:off x="3133615" y="389930"/>
            <a:ext cx="5697415"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তোমরা ছবিটিতে কী দেখতে পাচ্ছ?</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E6D79331-52F9-4EA9-BA17-4882E79A9AC9}"/>
              </a:ext>
            </a:extLst>
          </p:cNvPr>
          <p:cNvSpPr txBox="1"/>
          <p:nvPr/>
        </p:nvSpPr>
        <p:spPr>
          <a:xfrm>
            <a:off x="347272" y="5083075"/>
            <a:ext cx="11497456" cy="1384995"/>
          </a:xfrm>
          <a:prstGeom prst="rect">
            <a:avLst/>
          </a:prstGeom>
          <a:noFill/>
          <a:ln w="19050">
            <a:solidFill>
              <a:schemeClr val="tx1"/>
            </a:solidFill>
          </a:ln>
        </p:spPr>
        <p:txBody>
          <a:bodyPr wrap="square" rtlCol="0">
            <a:spAutoFit/>
          </a:bodyPr>
          <a:lstStyle/>
          <a:p>
            <a:r>
              <a:rPr lang="bn-IN" sz="2800" dirty="0">
                <a:latin typeface="NikoshBAN" panose="02000000000000000000" pitchFamily="2" charset="0"/>
                <a:cs typeface="NikoshBAN" panose="02000000000000000000" pitchFamily="2" charset="0"/>
              </a:rPr>
              <a:t>১৯৭০ সালের নির্বাচনে তাঁর দল আওয়ামী লীগ বিপুল ভোটে জয় লাভ করে ।নির্বাচনের ফলাফল অনুযায়ী বঙ্গবন্ধুর নেতৃত্বে পাকিস্তানের সরকার গঠন করার কথা ছিল ।কিন্তু পাকিস্তানের শাসকরা নানা ষড়যন্ত্র শুরু করে ।তাদের ষড়যন্ত্রের কারণে বঙ্গবন্ধুর নেতৃত্বে সরকার গঠন করা সম্ভব হয়নি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75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FADAD3-B5A7-465D-B44B-484CDEE28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6549" y="514710"/>
            <a:ext cx="1768252" cy="1271077"/>
          </a:xfrm>
          <a:prstGeom prst="rect">
            <a:avLst/>
          </a:prstGeom>
          <a:ln w="57150">
            <a:solidFill>
              <a:srgbClr val="FF0000"/>
            </a:solidFill>
          </a:ln>
          <a:scene3d>
            <a:camera prst="perspectiveFront"/>
            <a:lightRig rig="threePt" dir="t"/>
          </a:scene3d>
        </p:spPr>
      </p:pic>
      <p:sp>
        <p:nvSpPr>
          <p:cNvPr id="5" name="TextBox 4">
            <a:extLst>
              <a:ext uri="{FF2B5EF4-FFF2-40B4-BE49-F238E27FC236}">
                <a16:creationId xmlns:a16="http://schemas.microsoft.com/office/drawing/2014/main" id="{B1D172E7-E9CE-4B21-98DB-FC8DAC0E5907}"/>
              </a:ext>
            </a:extLst>
          </p:cNvPr>
          <p:cNvSpPr txBox="1"/>
          <p:nvPr/>
        </p:nvSpPr>
        <p:spPr>
          <a:xfrm>
            <a:off x="2939980" y="585458"/>
            <a:ext cx="6572026" cy="1200329"/>
          </a:xfrm>
          <a:prstGeom prst="rect">
            <a:avLst/>
          </a:prstGeom>
          <a:solidFill>
            <a:schemeClr val="bg1"/>
          </a:solidFill>
          <a:ln w="3810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লাল, সবুজ ও হলুদ ৩</a:t>
            </a:r>
            <a:r>
              <a:rPr lang="en-US" sz="3600" dirty="0" err="1">
                <a:latin typeface="NikoshBAN" panose="02000000000000000000" pitchFamily="2" charset="0"/>
                <a:cs typeface="NikoshBAN" panose="02000000000000000000" pitchFamily="2" charset="0"/>
              </a:rPr>
              <a:t>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বিভক্ত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তালিকাটি পূরণ কর </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BE30631C-D215-4A91-A547-EBB39D1AE6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185" y="452176"/>
            <a:ext cx="1768252" cy="1271077"/>
          </a:xfrm>
          <a:prstGeom prst="rect">
            <a:avLst/>
          </a:prstGeom>
          <a:ln w="57150">
            <a:solidFill>
              <a:srgbClr val="FF0000"/>
            </a:solidFill>
          </a:ln>
          <a:scene3d>
            <a:camera prst="perspectiveFront"/>
            <a:lightRig rig="threePt" dir="t"/>
          </a:scene3d>
        </p:spPr>
      </p:pic>
      <p:graphicFrame>
        <p:nvGraphicFramePr>
          <p:cNvPr id="9" name="Table 9">
            <a:extLst>
              <a:ext uri="{FF2B5EF4-FFF2-40B4-BE49-F238E27FC236}">
                <a16:creationId xmlns:a16="http://schemas.microsoft.com/office/drawing/2014/main" id="{1243E717-67DE-42EF-B1F0-4AA5A6D865DE}"/>
              </a:ext>
            </a:extLst>
          </p:cNvPr>
          <p:cNvGraphicFramePr>
            <a:graphicFrameLocks noGrp="1"/>
          </p:cNvGraphicFramePr>
          <p:nvPr>
            <p:extLst>
              <p:ext uri="{D42A27DB-BD31-4B8C-83A1-F6EECF244321}">
                <p14:modId xmlns:p14="http://schemas.microsoft.com/office/powerpoint/2010/main" val="2240958686"/>
              </p:ext>
            </p:extLst>
          </p:nvPr>
        </p:nvGraphicFramePr>
        <p:xfrm>
          <a:off x="1420326" y="2909082"/>
          <a:ext cx="9611334" cy="3614090"/>
        </p:xfrm>
        <a:graphic>
          <a:graphicData uri="http://schemas.openxmlformats.org/drawingml/2006/table">
            <a:tbl>
              <a:tblPr firstRow="1" bandRow="1">
                <a:tableStyleId>{5C22544A-7EE6-4342-B048-85BDC9FD1C3A}</a:tableStyleId>
              </a:tblPr>
              <a:tblGrid>
                <a:gridCol w="2131242">
                  <a:extLst>
                    <a:ext uri="{9D8B030D-6E8A-4147-A177-3AD203B41FA5}">
                      <a16:colId xmlns:a16="http://schemas.microsoft.com/office/drawing/2014/main" val="4922168"/>
                    </a:ext>
                  </a:extLst>
                </a:gridCol>
                <a:gridCol w="7480092">
                  <a:extLst>
                    <a:ext uri="{9D8B030D-6E8A-4147-A177-3AD203B41FA5}">
                      <a16:colId xmlns:a16="http://schemas.microsoft.com/office/drawing/2014/main" val="1497338660"/>
                    </a:ext>
                  </a:extLst>
                </a:gridCol>
              </a:tblGrid>
              <a:tr h="722818">
                <a:tc>
                  <a:txBody>
                    <a:bodyPr/>
                    <a:lstStyle/>
                    <a:p>
                      <a:pPr algn="ctr"/>
                      <a:r>
                        <a:rPr lang="bn-IN" sz="2400" dirty="0">
                          <a:solidFill>
                            <a:schemeClr val="tx1"/>
                          </a:solidFill>
                          <a:latin typeface="NikoshBAN" panose="02000000000000000000" pitchFamily="2" charset="0"/>
                          <a:cs typeface="NikoshBAN" panose="02000000000000000000" pitchFamily="2" charset="0"/>
                        </a:rPr>
                        <a:t>১৯২০</a:t>
                      </a:r>
                      <a:endParaRPr lang="en-US" sz="2400" dirty="0">
                        <a:solidFill>
                          <a:schemeClr val="tx1"/>
                        </a:solidFill>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4162719995"/>
                  </a:ext>
                </a:extLst>
              </a:tr>
              <a:tr h="722818">
                <a:tc>
                  <a:txBody>
                    <a:bodyPr/>
                    <a:lstStyle/>
                    <a:p>
                      <a:pPr algn="ctr"/>
                      <a:r>
                        <a:rPr lang="bn-IN" sz="2400" b="1" dirty="0">
                          <a:solidFill>
                            <a:schemeClr val="tx1"/>
                          </a:solidFill>
                          <a:latin typeface="NikoshBAN" panose="02000000000000000000" pitchFamily="2" charset="0"/>
                          <a:cs typeface="NikoshBAN" panose="02000000000000000000" pitchFamily="2" charset="0"/>
                        </a:rPr>
                        <a:t>১৯২৭</a:t>
                      </a:r>
                      <a:endParaRPr lang="en-US" sz="2400" b="1" dirty="0">
                        <a:solidFill>
                          <a:schemeClr val="tx1"/>
                        </a:solidFill>
                        <a:latin typeface="NikoshBAN" panose="02000000000000000000" pitchFamily="2" charset="0"/>
                        <a:cs typeface="NikoshBAN" panose="02000000000000000000" pitchFamily="2" charset="0"/>
                      </a:endParaRPr>
                    </a:p>
                  </a:txBody>
                  <a:tcPr>
                    <a:solidFill>
                      <a:schemeClr val="accent4">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40792290"/>
                  </a:ext>
                </a:extLst>
              </a:tr>
              <a:tr h="722818">
                <a:tc>
                  <a:txBody>
                    <a:bodyPr/>
                    <a:lstStyle/>
                    <a:p>
                      <a:pPr algn="ctr"/>
                      <a:r>
                        <a:rPr lang="bn-IN" sz="2400" b="1" dirty="0">
                          <a:solidFill>
                            <a:schemeClr val="tx1"/>
                          </a:solidFill>
                          <a:latin typeface="NikoshBAN" panose="02000000000000000000" pitchFamily="2" charset="0"/>
                          <a:cs typeface="NikoshBAN" panose="02000000000000000000" pitchFamily="2" charset="0"/>
                        </a:rPr>
                        <a:t>১৯২৯</a:t>
                      </a:r>
                      <a:endParaRPr lang="en-US" sz="2400" b="1" dirty="0">
                        <a:solidFill>
                          <a:schemeClr val="tx1"/>
                        </a:solidFill>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284313457"/>
                  </a:ext>
                </a:extLst>
              </a:tr>
              <a:tr h="722818">
                <a:tc>
                  <a:txBody>
                    <a:bodyPr/>
                    <a:lstStyle/>
                    <a:p>
                      <a:pPr algn="ctr"/>
                      <a:r>
                        <a:rPr lang="bn-IN" sz="2400" b="1" dirty="0">
                          <a:solidFill>
                            <a:schemeClr val="tx1"/>
                          </a:solidFill>
                          <a:latin typeface="NikoshBAN" panose="02000000000000000000" pitchFamily="2" charset="0"/>
                          <a:cs typeface="NikoshBAN" panose="02000000000000000000" pitchFamily="2" charset="0"/>
                        </a:rPr>
                        <a:t>১৯৬৬</a:t>
                      </a:r>
                      <a:endParaRPr lang="en-US" sz="2400" b="1" dirty="0">
                        <a:solidFill>
                          <a:schemeClr val="tx1"/>
                        </a:solidFill>
                        <a:latin typeface="NikoshBAN" panose="02000000000000000000" pitchFamily="2" charset="0"/>
                        <a:cs typeface="NikoshBAN" panose="02000000000000000000" pitchFamily="2" charset="0"/>
                      </a:endParaRPr>
                    </a:p>
                  </a:txBody>
                  <a:tcPr>
                    <a:solidFill>
                      <a:schemeClr val="accent4">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3955943626"/>
                  </a:ext>
                </a:extLst>
              </a:tr>
              <a:tr h="722818">
                <a:tc>
                  <a:txBody>
                    <a:bodyPr/>
                    <a:lstStyle/>
                    <a:p>
                      <a:pPr algn="ctr"/>
                      <a:r>
                        <a:rPr lang="bn-IN" sz="2400" b="1" dirty="0">
                          <a:solidFill>
                            <a:schemeClr val="tx1"/>
                          </a:solidFill>
                          <a:latin typeface="NikoshBAN" panose="02000000000000000000" pitchFamily="2" charset="0"/>
                          <a:cs typeface="NikoshBAN" panose="02000000000000000000" pitchFamily="2" charset="0"/>
                        </a:rPr>
                        <a:t>১৯৭০</a:t>
                      </a:r>
                      <a:endParaRPr lang="en-US" sz="2400" b="1" dirty="0">
                        <a:solidFill>
                          <a:schemeClr val="tx1"/>
                        </a:solidFill>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32945898"/>
                  </a:ext>
                </a:extLst>
              </a:tr>
            </a:tbl>
          </a:graphicData>
        </a:graphic>
      </p:graphicFrame>
      <p:sp>
        <p:nvSpPr>
          <p:cNvPr id="11" name="TextBox 10">
            <a:extLst>
              <a:ext uri="{FF2B5EF4-FFF2-40B4-BE49-F238E27FC236}">
                <a16:creationId xmlns:a16="http://schemas.microsoft.com/office/drawing/2014/main" id="{670F82E1-9E40-4DDE-86C4-9CB8C9C28670}"/>
              </a:ext>
            </a:extLst>
          </p:cNvPr>
          <p:cNvSpPr txBox="1"/>
          <p:nvPr/>
        </p:nvSpPr>
        <p:spPr>
          <a:xfrm>
            <a:off x="1420326" y="2024269"/>
            <a:ext cx="6157210" cy="646331"/>
          </a:xfrm>
          <a:prstGeom prst="rect">
            <a:avLst/>
          </a:prstGeom>
          <a:solidFill>
            <a:schemeClr val="bg1"/>
          </a:solidFill>
          <a:ln w="3810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সনের পাশে উল্লেখযোগ্য ঘটনাগুলো লেখঃ</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80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4044FA-018F-4339-94C3-DB69CD7EF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351" y="738154"/>
            <a:ext cx="6451788" cy="3863826"/>
          </a:xfrm>
          <a:prstGeom prst="rect">
            <a:avLst/>
          </a:prstGeom>
          <a:ln w="76200">
            <a:solidFill>
              <a:srgbClr val="FF3E5F"/>
            </a:solidFill>
          </a:ln>
          <a:scene3d>
            <a:camera prst="orthographicFront"/>
            <a:lightRig rig="threePt" dir="t"/>
          </a:scene3d>
          <a:sp3d>
            <a:bevelT prst="convex"/>
          </a:sp3d>
        </p:spPr>
      </p:pic>
      <p:sp>
        <p:nvSpPr>
          <p:cNvPr id="4" name="TextBox 3">
            <a:extLst>
              <a:ext uri="{FF2B5EF4-FFF2-40B4-BE49-F238E27FC236}">
                <a16:creationId xmlns:a16="http://schemas.microsoft.com/office/drawing/2014/main" id="{A3D395D4-6F5A-4C03-9C9C-1706C47FDE74}"/>
              </a:ext>
            </a:extLst>
          </p:cNvPr>
          <p:cNvSpPr txBox="1"/>
          <p:nvPr/>
        </p:nvSpPr>
        <p:spPr>
          <a:xfrm>
            <a:off x="2555822" y="4976289"/>
            <a:ext cx="7877331" cy="707886"/>
          </a:xfrm>
          <a:prstGeom prst="rect">
            <a:avLst/>
          </a:prstGeom>
          <a:noFill/>
          <a:ln w="38100">
            <a:solidFill>
              <a:schemeClr val="accent2">
                <a:lumMod val="75000"/>
              </a:schemeClr>
            </a:solidFill>
          </a:ln>
        </p:spPr>
        <p:txBody>
          <a:bodyPr wrap="square" rtlCol="0">
            <a:spAutoFit/>
          </a:bodyPr>
          <a:lstStyle/>
          <a:p>
            <a:pPr algn="ctr"/>
            <a:r>
              <a:rPr lang="bn-IN" sz="4000" dirty="0">
                <a:solidFill>
                  <a:srgbClr val="002060"/>
                </a:solidFill>
                <a:latin typeface="NikoshBAN" panose="02000000000000000000" pitchFamily="2" charset="0"/>
                <a:cs typeface="NikoshBAN" panose="02000000000000000000" pitchFamily="2" charset="0"/>
              </a:rPr>
              <a:t>পাঠ্যবইয়ের ৫৮ পৃষ্ঠা খোল এবং নিরবে পড়</a:t>
            </a:r>
            <a:endParaRPr lang="en-US" sz="4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341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83B4F2-2BAF-47D9-B4F4-D66E605EDA53}"/>
              </a:ext>
            </a:extLst>
          </p:cNvPr>
          <p:cNvGrpSpPr/>
          <p:nvPr/>
        </p:nvGrpSpPr>
        <p:grpSpPr>
          <a:xfrm>
            <a:off x="4613561" y="290945"/>
            <a:ext cx="2964873" cy="1454728"/>
            <a:chOff x="4668980" y="360218"/>
            <a:chExt cx="2964873" cy="1454728"/>
          </a:xfrm>
        </p:grpSpPr>
        <p:sp>
          <p:nvSpPr>
            <p:cNvPr id="3" name="12-Point Star 2">
              <a:extLst>
                <a:ext uri="{FF2B5EF4-FFF2-40B4-BE49-F238E27FC236}">
                  <a16:creationId xmlns:a16="http://schemas.microsoft.com/office/drawing/2014/main" id="{9AC6B8E7-2FDE-4C7E-81ED-6FDEEA7F8252}"/>
                </a:ext>
              </a:extLst>
            </p:cNvPr>
            <p:cNvSpPr/>
            <p:nvPr/>
          </p:nvSpPr>
          <p:spPr>
            <a:xfrm>
              <a:off x="4668980" y="360218"/>
              <a:ext cx="2964873" cy="1454728"/>
            </a:xfrm>
            <a:prstGeom prst="star12">
              <a:avLst/>
            </a:prstGeom>
            <a:solidFill>
              <a:schemeClr val="accent5">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angle 3">
              <a:extLst>
                <a:ext uri="{FF2B5EF4-FFF2-40B4-BE49-F238E27FC236}">
                  <a16:creationId xmlns:a16="http://schemas.microsoft.com/office/drawing/2014/main" id="{DC2D0C6C-DAE4-4255-B60C-D2DB4D8B0167}"/>
                </a:ext>
              </a:extLst>
            </p:cNvPr>
            <p:cNvSpPr/>
            <p:nvPr/>
          </p:nvSpPr>
          <p:spPr>
            <a:xfrm>
              <a:off x="5381014" y="733639"/>
              <a:ext cx="1540807" cy="707886"/>
            </a:xfrm>
            <a:prstGeom prst="rect">
              <a:avLst/>
            </a:prstGeom>
            <a:noFill/>
          </p:spPr>
          <p:txBody>
            <a:bodyPr wrap="none" lIns="91440" tIns="45720" rIns="91440" bIns="45720">
              <a:spAutoFit/>
            </a:bodyPr>
            <a:lstStyle/>
            <a:p>
              <a:pPr algn="ctr"/>
              <a:r>
                <a:rPr lang="en-US" sz="4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পরিচিতি</a:t>
              </a:r>
              <a:endPar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grpSp>
      <p:sp>
        <p:nvSpPr>
          <p:cNvPr id="5" name="TextBox 4">
            <a:extLst>
              <a:ext uri="{FF2B5EF4-FFF2-40B4-BE49-F238E27FC236}">
                <a16:creationId xmlns:a16="http://schemas.microsoft.com/office/drawing/2014/main" id="{87715DC7-CC4A-4C75-B93A-80BE1162399C}"/>
              </a:ext>
            </a:extLst>
          </p:cNvPr>
          <p:cNvSpPr txBox="1"/>
          <p:nvPr/>
        </p:nvSpPr>
        <p:spPr>
          <a:xfrm>
            <a:off x="1254457" y="1880665"/>
            <a:ext cx="2945757" cy="461665"/>
          </a:xfrm>
          <a:prstGeom prst="rect">
            <a:avLst/>
          </a:prstGeom>
          <a:solidFill>
            <a:schemeClr val="accent3">
              <a:lumMod val="20000"/>
              <a:lumOff val="80000"/>
            </a:schemeClr>
          </a:solidFill>
          <a:ln w="38100">
            <a:solidFill>
              <a:srgbClr val="0070C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400" b="1" dirty="0">
                <a:solidFill>
                  <a:srgbClr val="0070C0"/>
                </a:solidFill>
                <a:latin typeface="NikoshBAN" panose="02000000000000000000" pitchFamily="2" charset="0"/>
                <a:cs typeface="NikoshBAN" panose="02000000000000000000" pitchFamily="2" charset="0"/>
              </a:rPr>
              <a:t>শিক্ষক পরিচিতি</a:t>
            </a:r>
            <a:endParaRPr lang="en-US" sz="2400" b="1" dirty="0">
              <a:solidFill>
                <a:srgbClr val="0070C0"/>
              </a:solidFill>
              <a:latin typeface="NikoshBAN" panose="02000000000000000000" pitchFamily="2" charset="0"/>
              <a:cs typeface="NikoshBAN" panose="02000000000000000000" pitchFamily="2" charset="0"/>
            </a:endParaRPr>
          </a:p>
        </p:txBody>
      </p:sp>
      <p:grpSp>
        <p:nvGrpSpPr>
          <p:cNvPr id="6" name="Group 5">
            <a:extLst>
              <a:ext uri="{FF2B5EF4-FFF2-40B4-BE49-F238E27FC236}">
                <a16:creationId xmlns:a16="http://schemas.microsoft.com/office/drawing/2014/main" id="{39926AC4-0267-4FF2-B06A-D77518F0CACF}"/>
              </a:ext>
            </a:extLst>
          </p:cNvPr>
          <p:cNvGrpSpPr/>
          <p:nvPr/>
        </p:nvGrpSpPr>
        <p:grpSpPr>
          <a:xfrm>
            <a:off x="324846" y="2646104"/>
            <a:ext cx="4416045" cy="3639413"/>
            <a:chOff x="318655" y="2757055"/>
            <a:chExt cx="4508177" cy="3639413"/>
          </a:xfrm>
        </p:grpSpPr>
        <p:sp>
          <p:nvSpPr>
            <p:cNvPr id="7" name="Vertical Scroll 7">
              <a:extLst>
                <a:ext uri="{FF2B5EF4-FFF2-40B4-BE49-F238E27FC236}">
                  <a16:creationId xmlns:a16="http://schemas.microsoft.com/office/drawing/2014/main" id="{638A2558-F229-4265-BF46-2E27D4FBDB1F}"/>
                </a:ext>
              </a:extLst>
            </p:cNvPr>
            <p:cNvSpPr/>
            <p:nvPr/>
          </p:nvSpPr>
          <p:spPr>
            <a:xfrm>
              <a:off x="318655" y="2757055"/>
              <a:ext cx="4508177" cy="3639413"/>
            </a:xfrm>
            <a:prstGeom prst="verticalScroll">
              <a:avLst/>
            </a:prstGeom>
            <a:solidFill>
              <a:schemeClr val="accent1">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5">
              <a:extLst>
                <a:ext uri="{FF2B5EF4-FFF2-40B4-BE49-F238E27FC236}">
                  <a16:creationId xmlns:a16="http://schemas.microsoft.com/office/drawing/2014/main" id="{43654A4F-C845-4066-A69F-6BACCBE1389F}"/>
                </a:ext>
              </a:extLst>
            </p:cNvPr>
            <p:cNvSpPr txBox="1"/>
            <p:nvPr/>
          </p:nvSpPr>
          <p:spPr>
            <a:xfrm>
              <a:off x="1078685" y="3478103"/>
              <a:ext cx="2988116" cy="2308324"/>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a:solidFill>
                    <a:srgbClr val="0070C0"/>
                  </a:solidFill>
                  <a:latin typeface="NikoshBAN" panose="02000000000000000000" pitchFamily="2" charset="0"/>
                  <a:cs typeface="NikoshBAN" panose="02000000000000000000" pitchFamily="2" charset="0"/>
                </a:rPr>
                <a:t>সুমনা পাল</a:t>
              </a:r>
            </a:p>
            <a:p>
              <a:r>
                <a:rPr lang="bn-IN" sz="3600" dirty="0">
                  <a:solidFill>
                    <a:srgbClr val="0070C0"/>
                  </a:solidFill>
                  <a:latin typeface="NikoshBAN" panose="02000000000000000000" pitchFamily="2" charset="0"/>
                  <a:cs typeface="NikoshBAN" panose="02000000000000000000" pitchFamily="2" charset="0"/>
                </a:rPr>
                <a:t>প্রধান শিক্ষক</a:t>
              </a:r>
            </a:p>
            <a:p>
              <a:r>
                <a:rPr lang="bn-IN" sz="3600" dirty="0">
                  <a:solidFill>
                    <a:srgbClr val="0070C0"/>
                  </a:solidFill>
                  <a:latin typeface="NikoshBAN" panose="02000000000000000000" pitchFamily="2" charset="0"/>
                  <a:cs typeface="NikoshBAN" panose="02000000000000000000" pitchFamily="2" charset="0"/>
                </a:rPr>
                <a:t>ভাটিকৃষ্ণনগর সপ্রাবি</a:t>
              </a:r>
            </a:p>
            <a:p>
              <a:r>
                <a:rPr lang="bn-IN" sz="3600" dirty="0">
                  <a:solidFill>
                    <a:srgbClr val="0070C0"/>
                  </a:solidFill>
                  <a:latin typeface="NikoshBAN" panose="02000000000000000000" pitchFamily="2" charset="0"/>
                  <a:cs typeface="NikoshBAN" panose="02000000000000000000" pitchFamily="2" charset="0"/>
                </a:rPr>
                <a:t>ভৈরব,কিশোরগঞ্জ।</a:t>
              </a:r>
              <a:endParaRPr lang="en-US" sz="3600" dirty="0">
                <a:solidFill>
                  <a:srgbClr val="0070C0"/>
                </a:solidFill>
                <a:latin typeface="NikoshBAN" panose="02000000000000000000" pitchFamily="2" charset="0"/>
                <a:cs typeface="NikoshBAN" panose="02000000000000000000" pitchFamily="2" charset="0"/>
              </a:endParaRPr>
            </a:p>
          </p:txBody>
        </p:sp>
      </p:grpSp>
      <p:sp>
        <p:nvSpPr>
          <p:cNvPr id="9" name="TextBox 8">
            <a:extLst>
              <a:ext uri="{FF2B5EF4-FFF2-40B4-BE49-F238E27FC236}">
                <a16:creationId xmlns:a16="http://schemas.microsoft.com/office/drawing/2014/main" id="{36F900C9-CD60-4E11-9DB3-22845B00AFC8}"/>
              </a:ext>
            </a:extLst>
          </p:cNvPr>
          <p:cNvSpPr txBox="1"/>
          <p:nvPr/>
        </p:nvSpPr>
        <p:spPr>
          <a:xfrm>
            <a:off x="7991788" y="1782467"/>
            <a:ext cx="3200845" cy="523220"/>
          </a:xfrm>
          <a:prstGeom prst="rect">
            <a:avLst/>
          </a:prstGeom>
          <a:solidFill>
            <a:schemeClr val="accent1">
              <a:lumMod val="20000"/>
              <a:lumOff val="80000"/>
            </a:schemeClr>
          </a:solidFill>
          <a:ln w="38100">
            <a:solidFill>
              <a:srgbClr val="92D050"/>
            </a:solid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a:solidFill>
                  <a:srgbClr val="0070C0"/>
                </a:solidFill>
                <a:latin typeface="NikoshBAN" panose="02000000000000000000" pitchFamily="2" charset="0"/>
                <a:cs typeface="NikoshBAN" panose="02000000000000000000" pitchFamily="2" charset="0"/>
              </a:rPr>
              <a:t>পাঠ পরিচিতি</a:t>
            </a:r>
            <a:endParaRPr lang="en-US" sz="2800" b="1" dirty="0">
              <a:solidFill>
                <a:srgbClr val="0070C0"/>
              </a:solidFill>
              <a:latin typeface="NikoshBAN" panose="02000000000000000000" pitchFamily="2" charset="0"/>
              <a:cs typeface="NikoshBAN" panose="02000000000000000000" pitchFamily="2" charset="0"/>
            </a:endParaRPr>
          </a:p>
        </p:txBody>
      </p:sp>
      <p:sp>
        <p:nvSpPr>
          <p:cNvPr id="11" name="Vertical Scroll 11">
            <a:extLst>
              <a:ext uri="{FF2B5EF4-FFF2-40B4-BE49-F238E27FC236}">
                <a16:creationId xmlns:a16="http://schemas.microsoft.com/office/drawing/2014/main" id="{E2FABD72-BA59-4CCA-B13C-4BD13938303A}"/>
              </a:ext>
            </a:extLst>
          </p:cNvPr>
          <p:cNvSpPr/>
          <p:nvPr/>
        </p:nvSpPr>
        <p:spPr>
          <a:xfrm>
            <a:off x="7451103" y="2461378"/>
            <a:ext cx="4240777" cy="3904305"/>
          </a:xfrm>
          <a:prstGeom prst="verticalScroll">
            <a:avLst/>
          </a:prstGeom>
          <a:solidFill>
            <a:schemeClr val="accent5">
              <a:lumMod val="20000"/>
              <a:lumOff val="80000"/>
            </a:schemeClr>
          </a:solidFill>
          <a:ln w="28575">
            <a:solidFill>
              <a:srgbClr val="00B050"/>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9">
            <a:extLst>
              <a:ext uri="{FF2B5EF4-FFF2-40B4-BE49-F238E27FC236}">
                <a16:creationId xmlns:a16="http://schemas.microsoft.com/office/drawing/2014/main" id="{06ED3814-22F2-40AD-B238-72A3D62AA742}"/>
              </a:ext>
            </a:extLst>
          </p:cNvPr>
          <p:cNvSpPr txBox="1"/>
          <p:nvPr/>
        </p:nvSpPr>
        <p:spPr>
          <a:xfrm>
            <a:off x="7991788" y="2981944"/>
            <a:ext cx="3340336" cy="3539430"/>
          </a:xfrm>
          <a:prstGeom prst="rect">
            <a:avLst/>
          </a:prstGeom>
          <a:noFill/>
          <a:ln w="38100">
            <a:noFill/>
          </a:ln>
          <a:effectLst>
            <a:outerShdw blurRad="44450" dist="27940" dir="5400000" algn="ctr">
              <a:srgbClr val="000000">
                <a:alpha val="32000"/>
              </a:srgbClr>
            </a:outerShdw>
          </a:effectLst>
          <a:scene3d>
            <a:camera prst="orthographicFront"/>
            <a:lightRig rig="threePt" dir="t"/>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a:solidFill>
                  <a:srgbClr val="00B050"/>
                </a:solidFill>
                <a:latin typeface="NikoshBAN" panose="02000000000000000000" pitchFamily="2" charset="0"/>
                <a:cs typeface="NikoshBAN" panose="02000000000000000000" pitchFamily="2" charset="0"/>
              </a:rPr>
              <a:t>শ্রেণিঃ ৩য়</a:t>
            </a:r>
          </a:p>
          <a:p>
            <a:r>
              <a:rPr lang="bn-IN" sz="2800" dirty="0">
                <a:solidFill>
                  <a:srgbClr val="00B050"/>
                </a:solidFill>
                <a:latin typeface="NikoshBAN" panose="02000000000000000000" pitchFamily="2" charset="0"/>
                <a:cs typeface="NikoshBAN" panose="02000000000000000000" pitchFamily="2" charset="0"/>
              </a:rPr>
              <a:t>বিষয়ঃ বাংলাদেশ ও বিশ্বপরিচয়</a:t>
            </a:r>
          </a:p>
          <a:p>
            <a:r>
              <a:rPr lang="bn-IN" sz="2800" dirty="0">
                <a:solidFill>
                  <a:srgbClr val="00B050"/>
                </a:solidFill>
                <a:latin typeface="NikoshBAN" panose="02000000000000000000" pitchFamily="2" charset="0"/>
                <a:cs typeface="NikoshBAN" panose="02000000000000000000" pitchFamily="2" charset="0"/>
              </a:rPr>
              <a:t>অধ্যায়ঃ আমাদের জাতির পিতা</a:t>
            </a:r>
          </a:p>
          <a:p>
            <a:r>
              <a:rPr lang="bn-IN" sz="2800" dirty="0">
                <a:solidFill>
                  <a:srgbClr val="00B050"/>
                </a:solidFill>
                <a:latin typeface="NikoshBAN" panose="02000000000000000000" pitchFamily="2" charset="0"/>
                <a:cs typeface="NikoshBAN" panose="02000000000000000000" pitchFamily="2" charset="0"/>
              </a:rPr>
              <a:t>পাঠ্যাংশঃবঙ্গবন্ধু......সম্ভব হয়নি ।</a:t>
            </a:r>
          </a:p>
          <a:p>
            <a:r>
              <a:rPr lang="bn-IN" sz="2800" dirty="0">
                <a:solidFill>
                  <a:srgbClr val="00B050"/>
                </a:solidFill>
                <a:latin typeface="NikoshBAN" panose="02000000000000000000" pitchFamily="2" charset="0"/>
                <a:cs typeface="NikoshBAN" panose="02000000000000000000" pitchFamily="2" charset="0"/>
              </a:rPr>
              <a:t>সময়ঃ ৩৫ মিনিট</a:t>
            </a:r>
            <a:endParaRPr lang="en-US" sz="2800" dirty="0">
              <a:solidFill>
                <a:srgbClr val="00B050"/>
              </a:solidFill>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DA9DB420-910F-4CBB-81CC-8417B8DDF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239" y="2757055"/>
            <a:ext cx="1691516" cy="3010777"/>
          </a:xfrm>
          <a:prstGeom prst="rect">
            <a:avLst/>
          </a:prstGeom>
        </p:spPr>
      </p:pic>
      <p:pic>
        <p:nvPicPr>
          <p:cNvPr id="15" name="Picture 14">
            <a:extLst>
              <a:ext uri="{FF2B5EF4-FFF2-40B4-BE49-F238E27FC236}">
                <a16:creationId xmlns:a16="http://schemas.microsoft.com/office/drawing/2014/main" id="{9D44C438-633B-492A-97AB-CA018C747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857" y="283395"/>
            <a:ext cx="1556260" cy="1523082"/>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68515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B6F2E2-5AA2-4D2F-90A1-09645804D11E}"/>
              </a:ext>
            </a:extLst>
          </p:cNvPr>
          <p:cNvSpPr/>
          <p:nvPr/>
        </p:nvSpPr>
        <p:spPr>
          <a:xfrm>
            <a:off x="4692445" y="714813"/>
            <a:ext cx="2327563" cy="1015663"/>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a:ln w="6600">
                  <a:solidFill>
                    <a:schemeClr val="accent2"/>
                  </a:solidFill>
                  <a:prstDash val="solid"/>
                </a:ln>
                <a:solidFill>
                  <a:srgbClr val="92D050"/>
                </a:solidFill>
                <a:effectLst>
                  <a:outerShdw dist="38100" dir="2700000" algn="tl" rotWithShape="0">
                    <a:schemeClr val="accent2"/>
                  </a:outerShdw>
                </a:effectLst>
                <a:latin typeface="NikoshBAN" panose="02000000000000000000" pitchFamily="2" charset="0"/>
                <a:cs typeface="NikoshBAN" panose="02000000000000000000" pitchFamily="2" charset="0"/>
              </a:rPr>
              <a:t>মূল্যায়ন</a:t>
            </a:r>
            <a:endParaRPr lang="en-US" sz="6000" b="1" cap="none" spc="0" dirty="0">
              <a:ln w="6600">
                <a:solidFill>
                  <a:schemeClr val="accent2"/>
                </a:solidFill>
                <a:prstDash val="solid"/>
              </a:ln>
              <a:solidFill>
                <a:srgbClr val="92D05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E1F0E59B-EBCD-471D-B5F2-7F53B1D50FA1}"/>
              </a:ext>
            </a:extLst>
          </p:cNvPr>
          <p:cNvSpPr/>
          <p:nvPr/>
        </p:nvSpPr>
        <p:spPr>
          <a:xfrm>
            <a:off x="8765682" y="1407311"/>
            <a:ext cx="2327563" cy="646331"/>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b="1" dirty="0">
                <a:ln w="6600">
                  <a:solidFill>
                    <a:schemeClr val="accent2"/>
                  </a:solidFill>
                  <a:prstDash val="solid"/>
                </a:ln>
                <a:solidFill>
                  <a:srgbClr val="00B0F0"/>
                </a:solidFill>
                <a:effectLst>
                  <a:outerShdw dist="38100" dir="2700000" algn="tl" rotWithShape="0">
                    <a:schemeClr val="accent2"/>
                  </a:outerShdw>
                </a:effectLst>
                <a:latin typeface="NikoshBAN" panose="02000000000000000000" pitchFamily="2" charset="0"/>
                <a:cs typeface="NikoshBAN" panose="02000000000000000000" pitchFamily="2" charset="0"/>
              </a:rPr>
              <a:t>সময়- ৫মিনিট</a:t>
            </a:r>
            <a:endParaRPr lang="en-US" sz="3600" b="1" cap="none" spc="0" dirty="0">
              <a:ln w="6600">
                <a:solidFill>
                  <a:schemeClr val="accent2"/>
                </a:solidFill>
                <a:prstDash val="solid"/>
              </a:ln>
              <a:solidFill>
                <a:srgbClr val="00B0F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5DE32659-D6B8-41B3-829E-E960D12EAA53}"/>
              </a:ext>
            </a:extLst>
          </p:cNvPr>
          <p:cNvGrpSpPr/>
          <p:nvPr/>
        </p:nvGrpSpPr>
        <p:grpSpPr>
          <a:xfrm>
            <a:off x="705465" y="2937077"/>
            <a:ext cx="10751573" cy="1200329"/>
            <a:chOff x="1017639" y="3064557"/>
            <a:chExt cx="10751573" cy="1200329"/>
          </a:xfrm>
        </p:grpSpPr>
        <p:sp>
          <p:nvSpPr>
            <p:cNvPr id="5" name="TextBox 2">
              <a:extLst>
                <a:ext uri="{FF2B5EF4-FFF2-40B4-BE49-F238E27FC236}">
                  <a16:creationId xmlns:a16="http://schemas.microsoft.com/office/drawing/2014/main" id="{2EBF4220-BC11-45AF-B14C-4C67CD99EE38}"/>
                </a:ext>
              </a:extLst>
            </p:cNvPr>
            <p:cNvSpPr txBox="1"/>
            <p:nvPr/>
          </p:nvSpPr>
          <p:spPr>
            <a:xfrm>
              <a:off x="1017639" y="3064557"/>
              <a:ext cx="10751573" cy="1200329"/>
            </a:xfrm>
            <a:prstGeom prst="rect">
              <a:avLst/>
            </a:prstGeom>
            <a:ln w="3810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bn-IN" sz="3600" b="1" dirty="0">
                  <a:solidFill>
                    <a:schemeClr val="tx1">
                      <a:lumMod val="95000"/>
                      <a:lumOff val="5000"/>
                    </a:schemeClr>
                  </a:solidFill>
                  <a:latin typeface="NikoshBAN" pitchFamily="2" charset="0"/>
                  <a:cs typeface="NikoshBAN" pitchFamily="2" charset="0"/>
                </a:rPr>
                <a:t>     বঙ্গবন্ধু কবে জন্মগ্রহণ করেন ? </a:t>
              </a:r>
            </a:p>
            <a:p>
              <a:pPr>
                <a:defRPr/>
              </a:pPr>
              <a:r>
                <a:rPr lang="bn-IN" sz="3600" b="1" dirty="0">
                  <a:solidFill>
                    <a:schemeClr val="tx1">
                      <a:lumMod val="95000"/>
                      <a:lumOff val="5000"/>
                    </a:schemeClr>
                  </a:solidFill>
                  <a:latin typeface="NikoshBAN" pitchFamily="2" charset="0"/>
                  <a:cs typeface="NikoshBAN" pitchFamily="2" charset="0"/>
                </a:rPr>
                <a:t>     বঙ্গবন্ধুর শিক্ষাজীবন সম্পর্কে ৩ টি বাক্য লিখ</a:t>
              </a:r>
              <a:r>
                <a:rPr lang="en-US" sz="3600" b="1" dirty="0">
                  <a:solidFill>
                    <a:schemeClr val="tx1">
                      <a:lumMod val="95000"/>
                      <a:lumOff val="5000"/>
                    </a:schemeClr>
                  </a:solidFill>
                  <a:latin typeface="NikoshBAN" pitchFamily="2" charset="0"/>
                  <a:cs typeface="NikoshBAN" pitchFamily="2" charset="0"/>
                </a:rPr>
                <a:t> </a:t>
              </a:r>
              <a:r>
                <a:rPr lang="bn-IN" sz="3600" b="1" dirty="0">
                  <a:solidFill>
                    <a:schemeClr val="tx1">
                      <a:lumMod val="95000"/>
                      <a:lumOff val="5000"/>
                    </a:schemeClr>
                  </a:solidFill>
                  <a:latin typeface="NikoshBAN" pitchFamily="2" charset="0"/>
                  <a:cs typeface="NikoshBAN" pitchFamily="2" charset="0"/>
                </a:rPr>
                <a:t> ।</a:t>
              </a:r>
              <a:endParaRPr lang="en-US" sz="3600" b="1" dirty="0">
                <a:solidFill>
                  <a:schemeClr val="tx1">
                    <a:lumMod val="95000"/>
                    <a:lumOff val="5000"/>
                  </a:schemeClr>
                </a:solidFill>
                <a:latin typeface="NikoshBAN" pitchFamily="2" charset="0"/>
                <a:cs typeface="NikoshBAN" pitchFamily="2" charset="0"/>
              </a:endParaRPr>
            </a:p>
          </p:txBody>
        </p:sp>
        <p:sp>
          <p:nvSpPr>
            <p:cNvPr id="6" name="Flowchart: Multidocument 5">
              <a:extLst>
                <a:ext uri="{FF2B5EF4-FFF2-40B4-BE49-F238E27FC236}">
                  <a16:creationId xmlns:a16="http://schemas.microsoft.com/office/drawing/2014/main" id="{B31CBCB3-214B-4207-A974-3416E06A4847}"/>
                </a:ext>
              </a:extLst>
            </p:cNvPr>
            <p:cNvSpPr/>
            <p:nvPr/>
          </p:nvSpPr>
          <p:spPr>
            <a:xfrm>
              <a:off x="1135626" y="3764618"/>
              <a:ext cx="383458" cy="265471"/>
            </a:xfrm>
            <a:prstGeom prst="flowChartMultidocument">
              <a:avLst/>
            </a:prstGeom>
            <a:solidFill>
              <a:schemeClr val="accent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95000"/>
                    <a:lumOff val="5000"/>
                  </a:schemeClr>
                </a:solidFill>
              </a:endParaRPr>
            </a:p>
          </p:txBody>
        </p:sp>
        <p:sp>
          <p:nvSpPr>
            <p:cNvPr id="7" name="Flowchart: Multidocument 6">
              <a:extLst>
                <a:ext uri="{FF2B5EF4-FFF2-40B4-BE49-F238E27FC236}">
                  <a16:creationId xmlns:a16="http://schemas.microsoft.com/office/drawing/2014/main" id="{8C105CE7-36CC-4D09-8FEE-0BD773CE5163}"/>
                </a:ext>
              </a:extLst>
            </p:cNvPr>
            <p:cNvSpPr/>
            <p:nvPr/>
          </p:nvSpPr>
          <p:spPr>
            <a:xfrm>
              <a:off x="1135626" y="3264351"/>
              <a:ext cx="383458" cy="265471"/>
            </a:xfrm>
            <a:prstGeom prst="flowChartMultidocument">
              <a:avLst/>
            </a:prstGeom>
            <a:solidFill>
              <a:schemeClr val="accent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95000"/>
                    <a:lumOff val="5000"/>
                  </a:schemeClr>
                </a:solidFill>
              </a:endParaRPr>
            </a:p>
          </p:txBody>
        </p:sp>
      </p:grpSp>
    </p:spTree>
    <p:extLst>
      <p:ext uri="{BB962C8B-B14F-4D97-AF65-F5344CB8AC3E}">
        <p14:creationId xmlns:p14="http://schemas.microsoft.com/office/powerpoint/2010/main" val="9317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4000"/>
                                        <p:tgtEl>
                                          <p:spTgt spid="4"/>
                                        </p:tgtEl>
                                      </p:cBhvr>
                                    </p:animEffect>
                                    <p:anim calcmode="lin" valueType="num">
                                      <p:cBhvr>
                                        <p:cTn id="15" dur="4000" fill="hold"/>
                                        <p:tgtEl>
                                          <p:spTgt spid="4"/>
                                        </p:tgtEl>
                                        <p:attrNameLst>
                                          <p:attrName>ppt_x</p:attrName>
                                        </p:attrNameLst>
                                      </p:cBhvr>
                                      <p:tavLst>
                                        <p:tav tm="0">
                                          <p:val>
                                            <p:strVal val="#ppt_x"/>
                                          </p:val>
                                        </p:tav>
                                        <p:tav tm="100000">
                                          <p:val>
                                            <p:strVal val="#ppt_x"/>
                                          </p:val>
                                        </p:tav>
                                      </p:tavLst>
                                    </p:anim>
                                    <p:anim calcmode="lin" valueType="num">
                                      <p:cBhvr>
                                        <p:cTn id="16" dur="4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EEABBB-7EA4-427E-9D6C-FCE62520C7C8}"/>
              </a:ext>
            </a:extLst>
          </p:cNvPr>
          <p:cNvPicPr>
            <a:picLocks noChangeAspect="1"/>
          </p:cNvPicPr>
          <p:nvPr/>
        </p:nvPicPr>
        <p:blipFill rotWithShape="1">
          <a:blip r:embed="rId2">
            <a:extLst>
              <a:ext uri="{28A0092B-C50C-407E-A947-70E740481C1C}">
                <a14:useLocalDpi xmlns:a14="http://schemas.microsoft.com/office/drawing/2010/main" val="0"/>
              </a:ext>
            </a:extLst>
          </a:blip>
          <a:srcRect l="5757" t="17880" r="6364" b="16666"/>
          <a:stretch/>
        </p:blipFill>
        <p:spPr>
          <a:xfrm>
            <a:off x="8150609" y="745622"/>
            <a:ext cx="3352800" cy="2355272"/>
          </a:xfrm>
          <a:prstGeom prst="rect">
            <a:avLst/>
          </a:prstGeom>
          <a:ln w="38100">
            <a:solidFill>
              <a:srgbClr val="FF0000"/>
            </a:solidFill>
          </a:ln>
        </p:spPr>
      </p:pic>
      <p:sp>
        <p:nvSpPr>
          <p:cNvPr id="3" name="Rectangle 2">
            <a:extLst>
              <a:ext uri="{FF2B5EF4-FFF2-40B4-BE49-F238E27FC236}">
                <a16:creationId xmlns:a16="http://schemas.microsoft.com/office/drawing/2014/main" id="{71E4D578-AA85-43AA-9C58-34ECB3F3A4BC}"/>
              </a:ext>
            </a:extLst>
          </p:cNvPr>
          <p:cNvSpPr/>
          <p:nvPr/>
        </p:nvSpPr>
        <p:spPr>
          <a:xfrm>
            <a:off x="4023736" y="745622"/>
            <a:ext cx="2462534" cy="923330"/>
          </a:xfrm>
          <a:prstGeom prst="rect">
            <a:avLst/>
          </a:prstGeom>
          <a:solidFill>
            <a:schemeClr val="accent2">
              <a:lumMod val="50000"/>
            </a:schemeClr>
          </a:solidFill>
          <a:ln w="38100">
            <a:solidFill>
              <a:srgbClr val="002060"/>
            </a:solidFill>
          </a:ln>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b="1" dirty="0">
                <a:ln w="12700" cmpd="sng">
                  <a:solidFill>
                    <a:schemeClr val="accent4"/>
                  </a:solidFill>
                  <a:prstDash val="solid"/>
                </a:ln>
                <a:solidFill>
                  <a:srgbClr val="FFABEC"/>
                </a:solidFill>
                <a:latin typeface="NikoshBAN" panose="02000000000000000000" pitchFamily="2" charset="0"/>
                <a:cs typeface="NikoshBAN" panose="02000000000000000000" pitchFamily="2" charset="0"/>
              </a:rPr>
              <a:t>বাড়িরকাজ</a:t>
            </a:r>
            <a:endParaRPr lang="en-US" sz="5400" b="1" dirty="0">
              <a:ln w="12700" cmpd="sng">
                <a:solidFill>
                  <a:schemeClr val="accent4"/>
                </a:solidFill>
                <a:prstDash val="solid"/>
              </a:ln>
              <a:solidFill>
                <a:srgbClr val="FFABEC"/>
              </a:solidFill>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13030930-E706-4D92-91A3-7A98D89C8EFF}"/>
              </a:ext>
            </a:extLst>
          </p:cNvPr>
          <p:cNvGrpSpPr/>
          <p:nvPr/>
        </p:nvGrpSpPr>
        <p:grpSpPr>
          <a:xfrm>
            <a:off x="720213" y="3619188"/>
            <a:ext cx="10751573" cy="1200329"/>
            <a:chOff x="1032387" y="3049808"/>
            <a:chExt cx="10751573" cy="1200329"/>
          </a:xfrm>
        </p:grpSpPr>
        <p:sp>
          <p:nvSpPr>
            <p:cNvPr id="5" name="TextBox 2">
              <a:extLst>
                <a:ext uri="{FF2B5EF4-FFF2-40B4-BE49-F238E27FC236}">
                  <a16:creationId xmlns:a16="http://schemas.microsoft.com/office/drawing/2014/main" id="{67629118-A588-4377-A72E-F4B5A1D7A9E4}"/>
                </a:ext>
              </a:extLst>
            </p:cNvPr>
            <p:cNvSpPr txBox="1"/>
            <p:nvPr/>
          </p:nvSpPr>
          <p:spPr>
            <a:xfrm>
              <a:off x="1032387" y="3049808"/>
              <a:ext cx="10751573" cy="1200329"/>
            </a:xfrm>
            <a:prstGeom prst="rect">
              <a:avLst/>
            </a:prstGeom>
            <a:ln w="3810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bn-IN" sz="3600" b="1" dirty="0">
                  <a:solidFill>
                    <a:schemeClr val="tx1">
                      <a:lumMod val="95000"/>
                      <a:lumOff val="5000"/>
                    </a:schemeClr>
                  </a:solidFill>
                  <a:latin typeface="NikoshBAN" pitchFamily="2" charset="0"/>
                  <a:cs typeface="NikoshBAN" pitchFamily="2" charset="0"/>
                </a:rPr>
                <a:t>     বাংলাদেশের স্বাধীনতা অর্জনে জাতির পিতার অবদান লিখে আনবে ।</a:t>
              </a:r>
            </a:p>
            <a:p>
              <a:pPr>
                <a:defRPr/>
              </a:pPr>
              <a:r>
                <a:rPr lang="bn-IN" sz="3600" b="1" dirty="0">
                  <a:solidFill>
                    <a:schemeClr val="tx1">
                      <a:lumMod val="95000"/>
                      <a:lumOff val="5000"/>
                    </a:schemeClr>
                  </a:solidFill>
                  <a:latin typeface="NikoshBAN" pitchFamily="2" charset="0"/>
                  <a:cs typeface="NikoshBAN" pitchFamily="2" charset="0"/>
                </a:rPr>
                <a:t> </a:t>
              </a:r>
              <a:endParaRPr lang="en-US" sz="3600" b="1" dirty="0">
                <a:solidFill>
                  <a:schemeClr val="tx1">
                    <a:lumMod val="95000"/>
                    <a:lumOff val="5000"/>
                  </a:schemeClr>
                </a:solidFill>
                <a:latin typeface="NikoshBAN" pitchFamily="2" charset="0"/>
                <a:cs typeface="NikoshBAN" pitchFamily="2" charset="0"/>
              </a:endParaRPr>
            </a:p>
          </p:txBody>
        </p:sp>
        <p:sp>
          <p:nvSpPr>
            <p:cNvPr id="7" name="Flowchart: Multidocument 6">
              <a:extLst>
                <a:ext uri="{FF2B5EF4-FFF2-40B4-BE49-F238E27FC236}">
                  <a16:creationId xmlns:a16="http://schemas.microsoft.com/office/drawing/2014/main" id="{6ACBAD6F-3809-4A4D-92B0-B90D7201175F}"/>
                </a:ext>
              </a:extLst>
            </p:cNvPr>
            <p:cNvSpPr/>
            <p:nvPr/>
          </p:nvSpPr>
          <p:spPr>
            <a:xfrm>
              <a:off x="1135626" y="3264351"/>
              <a:ext cx="383458" cy="265471"/>
            </a:xfrm>
            <a:prstGeom prst="flowChartMultidocument">
              <a:avLst/>
            </a:prstGeom>
            <a:solidFill>
              <a:schemeClr val="accent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95000"/>
                    <a:lumOff val="5000"/>
                  </a:schemeClr>
                </a:solidFill>
              </a:endParaRPr>
            </a:p>
          </p:txBody>
        </p:sp>
      </p:grpSp>
    </p:spTree>
    <p:extLst>
      <p:ext uri="{BB962C8B-B14F-4D97-AF65-F5344CB8AC3E}">
        <p14:creationId xmlns:p14="http://schemas.microsoft.com/office/powerpoint/2010/main" val="21529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4000"/>
                                        <p:tgtEl>
                                          <p:spTgt spid="4"/>
                                        </p:tgtEl>
                                      </p:cBhvr>
                                    </p:animEffect>
                                    <p:anim calcmode="lin" valueType="num">
                                      <p:cBhvr>
                                        <p:cTn id="20" dur="4000" fill="hold"/>
                                        <p:tgtEl>
                                          <p:spTgt spid="4"/>
                                        </p:tgtEl>
                                        <p:attrNameLst>
                                          <p:attrName>ppt_x</p:attrName>
                                        </p:attrNameLst>
                                      </p:cBhvr>
                                      <p:tavLst>
                                        <p:tav tm="0">
                                          <p:val>
                                            <p:strVal val="#ppt_x"/>
                                          </p:val>
                                        </p:tav>
                                        <p:tav tm="100000">
                                          <p:val>
                                            <p:strVal val="#ppt_x"/>
                                          </p:val>
                                        </p:tav>
                                      </p:tavLst>
                                    </p:anim>
                                    <p:anim calcmode="lin" valueType="num">
                                      <p:cBhvr>
                                        <p:cTn id="21" dur="4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A99A1-4051-44EF-B28E-5D4DDF1A3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63" y="239843"/>
            <a:ext cx="6071016" cy="6415790"/>
          </a:xfrm>
          <a:prstGeom prst="rect">
            <a:avLst/>
          </a:prstGeom>
          <a:ln w="38100">
            <a:solidFill>
              <a:schemeClr val="tx1"/>
            </a:solidFill>
          </a:ln>
        </p:spPr>
      </p:pic>
      <p:sp>
        <p:nvSpPr>
          <p:cNvPr id="4" name="Rectangle 3">
            <a:extLst>
              <a:ext uri="{FF2B5EF4-FFF2-40B4-BE49-F238E27FC236}">
                <a16:creationId xmlns:a16="http://schemas.microsoft.com/office/drawing/2014/main" id="{BC559401-CA9A-4AAE-8060-F094F4C76CE0}"/>
              </a:ext>
            </a:extLst>
          </p:cNvPr>
          <p:cNvSpPr/>
          <p:nvPr/>
        </p:nvSpPr>
        <p:spPr>
          <a:xfrm>
            <a:off x="6390806" y="2319729"/>
            <a:ext cx="5591331" cy="1323439"/>
          </a:xfrm>
          <a:prstGeom prst="rect">
            <a:avLst/>
          </a:prstGeom>
          <a:noFill/>
        </p:spPr>
        <p:txBody>
          <a:bodyPr wrap="square" lIns="91440" tIns="45720" rIns="91440" bIns="45720">
            <a:spAutoFit/>
          </a:bodyPr>
          <a:lstStyle/>
          <a:p>
            <a:pPr algn="ctr"/>
            <a:r>
              <a:rPr lang="en-US" sz="8000" b="1" dirty="0" err="1">
                <a:ln w="22225">
                  <a:solidFill>
                    <a:schemeClr val="accent4">
                      <a:lumMod val="20000"/>
                      <a:lumOff val="80000"/>
                    </a:schemeClr>
                  </a:solidFill>
                  <a:prstDash val="solid"/>
                </a:ln>
                <a:latin typeface="NikoshBAN" panose="02000000000000000000" pitchFamily="2" charset="0"/>
                <a:cs typeface="NikoshBAN" panose="02000000000000000000" pitchFamily="2" charset="0"/>
              </a:rPr>
              <a:t>সবাইকে</a:t>
            </a:r>
            <a:r>
              <a:rPr lang="en-US" sz="8000" b="1" dirty="0">
                <a:ln w="22225">
                  <a:solidFill>
                    <a:schemeClr val="accent4">
                      <a:lumMod val="20000"/>
                      <a:lumOff val="80000"/>
                    </a:schemeClr>
                  </a:solidFill>
                  <a:prstDash val="solid"/>
                </a:ln>
                <a:latin typeface="NikoshBAN" panose="02000000000000000000" pitchFamily="2" charset="0"/>
                <a:cs typeface="NikoshBAN" panose="02000000000000000000" pitchFamily="2" charset="0"/>
              </a:rPr>
              <a:t> </a:t>
            </a:r>
            <a:r>
              <a:rPr lang="bn-IN" sz="8000" b="1" dirty="0">
                <a:ln w="22225">
                  <a:solidFill>
                    <a:schemeClr val="accent4">
                      <a:lumMod val="20000"/>
                      <a:lumOff val="80000"/>
                    </a:schemeClr>
                  </a:solidFill>
                  <a:prstDash val="solid"/>
                </a:ln>
                <a:latin typeface="NikoshBAN" panose="02000000000000000000" pitchFamily="2" charset="0"/>
                <a:cs typeface="NikoshBAN" panose="02000000000000000000" pitchFamily="2" charset="0"/>
              </a:rPr>
              <a:t>ধন্যবাদ</a:t>
            </a:r>
            <a:endParaRPr lang="en-US" sz="8000" b="1" cap="none" spc="0" dirty="0">
              <a:ln w="22225">
                <a:solidFill>
                  <a:schemeClr val="accent4">
                    <a:lumMod val="20000"/>
                    <a:lumOff val="80000"/>
                  </a:schemeClr>
                </a:solidFill>
                <a:prstDash val="solid"/>
              </a:ln>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7818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F09FFE-633C-48BF-A612-3FA4E9339263}"/>
              </a:ext>
            </a:extLst>
          </p:cNvPr>
          <p:cNvSpPr txBox="1"/>
          <p:nvPr/>
        </p:nvSpPr>
        <p:spPr>
          <a:xfrm>
            <a:off x="3474969" y="3105834"/>
            <a:ext cx="5699011" cy="646331"/>
          </a:xfrm>
          <a:prstGeom prst="rect">
            <a:avLst/>
          </a:prstGeom>
          <a:solidFill>
            <a:schemeClr val="bg1"/>
          </a:solidFill>
          <a:ln w="38100">
            <a:solidFill>
              <a:schemeClr val="tx1"/>
            </a:solidFill>
          </a:ln>
        </p:spPr>
        <p:txBody>
          <a:bodyPr wrap="square" rtlCol="0">
            <a:spAutoFit/>
          </a:bodyPr>
          <a:lstStyle/>
          <a:p>
            <a:pPr algn="ctr"/>
            <a:r>
              <a:rPr lang="bn-IN" sz="3600" dirty="0">
                <a:solidFill>
                  <a:srgbClr val="002060"/>
                </a:solidFill>
                <a:latin typeface="NikoshBAN" panose="02000000000000000000" pitchFamily="2" charset="0"/>
                <a:cs typeface="NikoshBAN" panose="02000000000000000000" pitchFamily="2" charset="0"/>
              </a:rPr>
              <a:t>বাংলাদেশের জাতির পিতার নাম বল   </a:t>
            </a:r>
          </a:p>
        </p:txBody>
      </p:sp>
      <p:sp>
        <p:nvSpPr>
          <p:cNvPr id="4" name="Rectangle 3">
            <a:extLst>
              <a:ext uri="{FF2B5EF4-FFF2-40B4-BE49-F238E27FC236}">
                <a16:creationId xmlns:a16="http://schemas.microsoft.com/office/drawing/2014/main" id="{A642A333-A754-4E9D-9774-31D71D8EA136}"/>
              </a:ext>
            </a:extLst>
          </p:cNvPr>
          <p:cNvSpPr/>
          <p:nvPr/>
        </p:nvSpPr>
        <p:spPr>
          <a:xfrm>
            <a:off x="4832674" y="662477"/>
            <a:ext cx="252665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একক কাজ</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000EC334-B5E2-4FA0-BEEF-C72B1D948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1929" y="437679"/>
            <a:ext cx="1953490" cy="1700212"/>
          </a:xfrm>
          <a:prstGeom prst="rect">
            <a:avLst/>
          </a:prstGeom>
          <a:ln w="38100">
            <a:solidFill>
              <a:srgbClr val="FF0000"/>
            </a:solidFill>
          </a:ln>
          <a:scene3d>
            <a:camera prst="perspectiveHeroicExtremeLeftFacing"/>
            <a:lightRig rig="threePt" dir="t"/>
          </a:scene3d>
        </p:spPr>
      </p:pic>
    </p:spTree>
    <p:extLst>
      <p:ext uri="{BB962C8B-B14F-4D97-AF65-F5344CB8AC3E}">
        <p14:creationId xmlns:p14="http://schemas.microsoft.com/office/powerpoint/2010/main" val="316977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90ECE-7D6D-4E35-A85F-0A7F83322604}"/>
              </a:ext>
            </a:extLst>
          </p:cNvPr>
          <p:cNvSpPr/>
          <p:nvPr/>
        </p:nvSpPr>
        <p:spPr>
          <a:xfrm>
            <a:off x="4194665" y="1533680"/>
            <a:ext cx="4413388" cy="1323439"/>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আজকের</a:t>
            </a: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8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পাঠ</a:t>
            </a:r>
            <a:endPar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E073B10E-75AC-4A2C-9163-5851A5576976}"/>
              </a:ext>
            </a:extLst>
          </p:cNvPr>
          <p:cNvSpPr txBox="1"/>
          <p:nvPr/>
        </p:nvSpPr>
        <p:spPr>
          <a:xfrm>
            <a:off x="3813463" y="3406866"/>
            <a:ext cx="5175792" cy="923330"/>
          </a:xfrm>
          <a:prstGeom prst="rect">
            <a:avLst/>
          </a:prstGeom>
          <a:solidFill>
            <a:schemeClr val="accent1">
              <a:lumMod val="20000"/>
              <a:lumOff val="80000"/>
            </a:schemeClr>
          </a:solidFill>
          <a:ln w="57150">
            <a:solidFill>
              <a:srgbClr val="0070C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err="1">
                <a:latin typeface="NikoshBAN" panose="02000000000000000000" pitchFamily="2" charset="0"/>
                <a:cs typeface="NikoshBAN" panose="02000000000000000000" pitchFamily="2" charset="0"/>
              </a:rPr>
              <a:t>আমাদের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জাতির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পিতা</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89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21521-7ADA-4AFC-AF90-5702E3CFFD11}"/>
              </a:ext>
            </a:extLst>
          </p:cNvPr>
          <p:cNvSpPr txBox="1"/>
          <p:nvPr/>
        </p:nvSpPr>
        <p:spPr>
          <a:xfrm>
            <a:off x="457200" y="2155374"/>
            <a:ext cx="741218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dirty="0" err="1">
                <a:latin typeface="NikoshBAN" panose="02000000000000000000" pitchFamily="2" charset="0"/>
                <a:cs typeface="NikoshBAN" panose="02000000000000000000" pitchFamily="2" charset="0"/>
              </a:rPr>
              <a:t>এই</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পাঠ</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শেষে</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শিক্ষার্থীরা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শিখবেঃ</a:t>
            </a:r>
            <a:endParaRPr lang="en-US" sz="4400"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2E71A92F-6926-4988-AEBA-C6234DFEFD3E}"/>
              </a:ext>
            </a:extLst>
          </p:cNvPr>
          <p:cNvSpPr/>
          <p:nvPr/>
        </p:nvSpPr>
        <p:spPr>
          <a:xfrm>
            <a:off x="4924043" y="873525"/>
            <a:ext cx="2343911" cy="1015663"/>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2E5A3273-2219-40A8-B091-CA4126AF6761}"/>
              </a:ext>
            </a:extLst>
          </p:cNvPr>
          <p:cNvSpPr txBox="1"/>
          <p:nvPr/>
        </p:nvSpPr>
        <p:spPr>
          <a:xfrm>
            <a:off x="457200" y="3024746"/>
            <a:ext cx="10778835" cy="2308324"/>
          </a:xfrm>
          <a:prstGeom prst="rect">
            <a:avLst/>
          </a:prstGeom>
          <a:noFill/>
          <a:ln w="38100">
            <a:solidFill>
              <a:srgbClr val="0070C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১</a:t>
            </a:r>
            <a:r>
              <a:rPr lang="bn-IN" sz="3600" dirty="0">
                <a:latin typeface="NikoshBAN" panose="02000000000000000000" pitchFamily="2" charset="0"/>
                <a:cs typeface="NikoshBAN" panose="02000000000000000000" pitchFamily="2" charset="0"/>
              </a:rPr>
              <a:t>৪</a:t>
            </a:r>
            <a:r>
              <a:rPr lang="en-US" sz="3600" dirty="0">
                <a:latin typeface="NikoshBAN" panose="02000000000000000000" pitchFamily="2" charset="0"/>
                <a:cs typeface="NikoshBAN" panose="02000000000000000000" pitchFamily="2" charset="0"/>
              </a:rPr>
              <a:t>.১.১</a:t>
            </a:r>
            <a:r>
              <a:rPr lang="bn-BD" sz="3600" dirty="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বাংলাদেশের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পিতার</a:t>
            </a:r>
            <a:r>
              <a:rPr lang="en-US" sz="3600" dirty="0">
                <a:latin typeface="NikoshBAN" panose="02000000000000000000" pitchFamily="2" charset="0"/>
                <a:cs typeface="NikoshBAN" panose="02000000000000000000" pitchFamily="2" charset="0"/>
              </a:rPr>
              <a:t> ন</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ম </a:t>
            </a:r>
            <a:r>
              <a:rPr lang="bn-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ল</a:t>
            </a:r>
            <a:r>
              <a:rPr lang="bn-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 পারবে ।</a:t>
            </a:r>
          </a:p>
          <a:p>
            <a:r>
              <a:rPr lang="bn-IN" sz="3600" dirty="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১</a:t>
            </a:r>
            <a:r>
              <a:rPr lang="bn-IN" sz="3600" dirty="0">
                <a:latin typeface="NikoshBAN" panose="02000000000000000000" pitchFamily="2" charset="0"/>
                <a:cs typeface="NikoshBAN" panose="02000000000000000000" pitchFamily="2" charset="0"/>
              </a:rPr>
              <a:t>৪.</a:t>
            </a:r>
            <a:r>
              <a:rPr lang="en-US" sz="3600" dirty="0">
                <a:latin typeface="NikoshBAN" panose="02000000000000000000" pitchFamily="2" charset="0"/>
                <a:cs typeface="NikoshBAN" panose="02000000000000000000" pitchFamily="2" charset="0"/>
              </a:rPr>
              <a:t>১.২: </a:t>
            </a:r>
            <a:r>
              <a:rPr lang="en-US" sz="3600" dirty="0" err="1">
                <a:latin typeface="NikoshBAN" panose="02000000000000000000" pitchFamily="2" charset="0"/>
                <a:cs typeface="NikoshBAN" panose="02000000000000000000" pitchFamily="2" charset="0"/>
              </a:rPr>
              <a:t>জাতির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জীবনী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সংক্</a:t>
            </a:r>
            <a:r>
              <a:rPr lang="bn-IN" sz="3600" dirty="0">
                <a:latin typeface="NikoshBAN" panose="02000000000000000000" pitchFamily="2" charset="0"/>
                <a:cs typeface="NikoshBAN" panose="02000000000000000000" pitchFamily="2" charset="0"/>
              </a:rPr>
              <a:t>ষ</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ল</a:t>
            </a:r>
            <a:r>
              <a:rPr lang="bn-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 ১</a:t>
            </a:r>
            <a:r>
              <a:rPr lang="en-US" sz="3600" dirty="0">
                <a:latin typeface="NikoshBAN" panose="02000000000000000000" pitchFamily="2" charset="0"/>
                <a:cs typeface="NikoshBAN" panose="02000000000000000000" pitchFamily="2" charset="0"/>
              </a:rPr>
              <a:t>৪</a:t>
            </a:r>
            <a:r>
              <a:rPr lang="bn-IN" sz="3600" dirty="0">
                <a:latin typeface="NikoshBAN" panose="02000000000000000000" pitchFamily="2" charset="0"/>
                <a:cs typeface="NikoshBAN" panose="02000000000000000000" pitchFamily="2" charset="0"/>
              </a:rPr>
              <a:t>.</a:t>
            </a:r>
            <a:r>
              <a:rPr lang="en-US" sz="3600">
                <a:latin typeface="NikoshBAN" panose="02000000000000000000" pitchFamily="2" charset="0"/>
                <a:cs typeface="NikoshBAN" panose="02000000000000000000" pitchFamily="2" charset="0"/>
              </a:rPr>
              <a:t>১.</a:t>
            </a:r>
            <a:r>
              <a:rPr lang="en-US" sz="3600" dirty="0">
                <a:latin typeface="NikoshBAN" panose="02000000000000000000" pitchFamily="2" charset="0"/>
                <a:cs typeface="NikoshBAN" panose="02000000000000000000" pitchFamily="2" charset="0"/>
              </a:rPr>
              <a:t>৩</a:t>
            </a:r>
            <a:r>
              <a:rPr lang="en-US" sz="360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বাংলাদে</a:t>
            </a:r>
            <a:r>
              <a:rPr lang="bn-IN" sz="3600" dirty="0">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ব</a:t>
            </a:r>
            <a:r>
              <a:rPr lang="en-US" sz="3600" dirty="0" err="1">
                <a:latin typeface="NikoshBAN" panose="02000000000000000000" pitchFamily="2" charset="0"/>
                <a:cs typeface="NikoshBAN" panose="02000000000000000000" pitchFamily="2" charset="0"/>
              </a:rPr>
              <a:t>াধীনতা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অর্জনে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উল্লে</a:t>
            </a:r>
            <a:r>
              <a:rPr lang="bn-IN" sz="3600" dirty="0">
                <a:latin typeface="NikoshBAN" panose="02000000000000000000" pitchFamily="2" charset="0"/>
                <a:cs typeface="NikoshBAN" panose="02000000000000000000" pitchFamily="2" charset="0"/>
              </a:rPr>
              <a:t>খ</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র</a:t>
            </a:r>
            <a:r>
              <a:rPr lang="bn-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endParaRPr lang="bn-IN"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880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39DD1E-2490-44E9-A4B4-4B05252E9E40}"/>
              </a:ext>
            </a:extLst>
          </p:cNvPr>
          <p:cNvSpPr txBox="1"/>
          <p:nvPr/>
        </p:nvSpPr>
        <p:spPr>
          <a:xfrm>
            <a:off x="1918740" y="611870"/>
            <a:ext cx="8034728"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তোমরা ছবিতে </a:t>
            </a:r>
            <a:r>
              <a:rPr lang="en-US" sz="3600" dirty="0" err="1">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বাড়িটি</a:t>
            </a:r>
            <a:r>
              <a:rPr lang="bn-IN" sz="3600" dirty="0">
                <a:latin typeface="NikoshBAN" panose="02000000000000000000" pitchFamily="2" charset="0"/>
                <a:cs typeface="NikoshBAN" panose="02000000000000000000" pitchFamily="2" charset="0"/>
              </a:rPr>
              <a:t> দেখতে পাচ্ছ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bn-IN" sz="36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9660977-FFE3-4785-96ED-A2BA2CFDA707}"/>
              </a:ext>
            </a:extLst>
          </p:cNvPr>
          <p:cNvSpPr txBox="1"/>
          <p:nvPr/>
        </p:nvSpPr>
        <p:spPr>
          <a:xfrm>
            <a:off x="354766" y="5170841"/>
            <a:ext cx="11482466" cy="954107"/>
          </a:xfrm>
          <a:prstGeom prst="rect">
            <a:avLst/>
          </a:prstGeom>
          <a:noFill/>
          <a:ln w="19050">
            <a:solidFill>
              <a:schemeClr val="tx1"/>
            </a:solidFill>
          </a:ln>
        </p:spPr>
        <p:txBody>
          <a:bodyPr wrap="square" rtlCol="0">
            <a:spAutoFit/>
          </a:bodyPr>
          <a:lstStyle/>
          <a:p>
            <a:pPr algn="ctr"/>
            <a:r>
              <a:rPr lang="en-US" sz="2800" dirty="0">
                <a:latin typeface="NikoshBAN" panose="02000000000000000000" pitchFamily="2" charset="0"/>
                <a:cs typeface="NikoshBAN" panose="02000000000000000000" pitchFamily="2" charset="0"/>
              </a:rPr>
              <a:t>১৯২০ </a:t>
            </a:r>
            <a:r>
              <a:rPr lang="en-US" sz="2800" dirty="0" err="1">
                <a:latin typeface="NikoshBAN" panose="02000000000000000000" pitchFamily="2" charset="0"/>
                <a:cs typeface="NikoshBAN" panose="02000000000000000000" pitchFamily="2" charset="0"/>
              </a:rPr>
              <a:t>সালের</a:t>
            </a:r>
            <a:r>
              <a:rPr lang="en-US" sz="2800" dirty="0">
                <a:latin typeface="NikoshBAN" panose="02000000000000000000" pitchFamily="2" charset="0"/>
                <a:cs typeface="NikoshBAN" panose="02000000000000000000" pitchFamily="2" charset="0"/>
              </a:rPr>
              <a:t> ১৭ই </a:t>
            </a:r>
            <a:r>
              <a:rPr lang="en-US" sz="2800" dirty="0" err="1">
                <a:latin typeface="NikoshBAN" panose="02000000000000000000" pitchFamily="2" charset="0"/>
                <a:cs typeface="NikoshBAN" panose="02000000000000000000" pitchFamily="2" charset="0"/>
              </a:rPr>
              <a:t>মার্চ</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গোপালগঞ্জ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টুঙ্গিপাড়া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গ্রামের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পারিবারে</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বঙ্গবন্ধু শেখ মুজিবুর রহমান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 তার ডাক নাম খোকা ।  </a:t>
            </a:r>
            <a:endParaRPr lang="en-US" sz="2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5FF48F91-E757-4196-85B4-9EC02B6131C6}"/>
              </a:ext>
            </a:extLst>
          </p:cNvPr>
          <p:cNvSpPr txBox="1"/>
          <p:nvPr/>
        </p:nvSpPr>
        <p:spPr>
          <a:xfrm>
            <a:off x="9263921" y="3057722"/>
            <a:ext cx="2218545" cy="646331"/>
          </a:xfrm>
          <a:prstGeom prst="rect">
            <a:avLst/>
          </a:prstGeom>
          <a:noFill/>
          <a:ln w="19050">
            <a:solidFill>
              <a:schemeClr val="tx1"/>
            </a:solidFill>
          </a:ln>
        </p:spPr>
        <p:txBody>
          <a:bodyPr wrap="square" rtlCol="0">
            <a:spAutoFit/>
          </a:bodyPr>
          <a:lstStyle/>
          <a:p>
            <a:pPr algn="ctr"/>
            <a:r>
              <a:rPr lang="en-US" sz="3600" dirty="0" err="1">
                <a:latin typeface="NikoshBAN" panose="02000000000000000000" pitchFamily="2" charset="0"/>
                <a:cs typeface="NikoshBAN" panose="02000000000000000000" pitchFamily="2" charset="0"/>
              </a:rPr>
              <a:t>খোকার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বাড়ি</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816C45A-74C0-4330-90E0-B33A50D1B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558" y="1489194"/>
            <a:ext cx="5094882" cy="3137056"/>
          </a:xfrm>
          <a:prstGeom prst="rect">
            <a:avLst/>
          </a:prstGeom>
          <a:ln w="38100">
            <a:solidFill>
              <a:schemeClr val="tx1"/>
            </a:solidFill>
          </a:ln>
        </p:spPr>
      </p:pic>
    </p:spTree>
    <p:extLst>
      <p:ext uri="{BB962C8B-B14F-4D97-AF65-F5344CB8AC3E}">
        <p14:creationId xmlns:p14="http://schemas.microsoft.com/office/powerpoint/2010/main" val="10932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D32C48-7DFF-43B9-8022-63B28ED4D185}"/>
              </a:ext>
            </a:extLst>
          </p:cNvPr>
          <p:cNvPicPr>
            <a:picLocks noChangeAspect="1"/>
          </p:cNvPicPr>
          <p:nvPr/>
        </p:nvPicPr>
        <p:blipFill rotWithShape="1">
          <a:blip r:embed="rId2">
            <a:extLst>
              <a:ext uri="{28A0092B-C50C-407E-A947-70E740481C1C}">
                <a14:useLocalDpi xmlns:a14="http://schemas.microsoft.com/office/drawing/2010/main" val="0"/>
              </a:ext>
            </a:extLst>
          </a:blip>
          <a:srcRect l="46589" t="27792" r="7509"/>
          <a:stretch/>
        </p:blipFill>
        <p:spPr>
          <a:xfrm>
            <a:off x="4841823" y="1186264"/>
            <a:ext cx="3117954" cy="3842737"/>
          </a:xfrm>
          <a:prstGeom prst="rect">
            <a:avLst/>
          </a:prstGeom>
        </p:spPr>
      </p:pic>
      <p:sp>
        <p:nvSpPr>
          <p:cNvPr id="4" name="TextBox 3">
            <a:extLst>
              <a:ext uri="{FF2B5EF4-FFF2-40B4-BE49-F238E27FC236}">
                <a16:creationId xmlns:a16="http://schemas.microsoft.com/office/drawing/2014/main" id="{B7BB1330-8A0D-43B0-B91C-7DE1755D5DCC}"/>
              </a:ext>
            </a:extLst>
          </p:cNvPr>
          <p:cNvSpPr txBox="1"/>
          <p:nvPr/>
        </p:nvSpPr>
        <p:spPr>
          <a:xfrm>
            <a:off x="3186659" y="390282"/>
            <a:ext cx="6428282"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বলতো, তোমরা ছবিতে কাকে দেখতে পাচ্ছ ?</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626B2F89-C3E7-40D7-995B-3C32BCAA12A4}"/>
              </a:ext>
            </a:extLst>
          </p:cNvPr>
          <p:cNvSpPr txBox="1"/>
          <p:nvPr/>
        </p:nvSpPr>
        <p:spPr>
          <a:xfrm>
            <a:off x="4042349" y="5348570"/>
            <a:ext cx="4322164"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পিতা শেখ লুৎফর রহমান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0857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0" fill="hold"/>
                                        <p:tgtEl>
                                          <p:spTgt spid="5"/>
                                        </p:tgtEl>
                                        <p:attrNameLst>
                                          <p:attrName>ppt_x</p:attrName>
                                        </p:attrNameLst>
                                      </p:cBhvr>
                                      <p:tavLst>
                                        <p:tav tm="0">
                                          <p:val>
                                            <p:strVal val="0-#ppt_w/2"/>
                                          </p:val>
                                        </p:tav>
                                        <p:tav tm="100000">
                                          <p:val>
                                            <p:strVal val="#ppt_x"/>
                                          </p:val>
                                        </p:tav>
                                      </p:tavLst>
                                    </p:anim>
                                    <p:anim calcmode="lin" valueType="num">
                                      <p:cBhvr additive="base">
                                        <p:cTn id="14" dur="2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E2CDE-A8E1-496F-8957-EF27B7282E2E}"/>
              </a:ext>
            </a:extLst>
          </p:cNvPr>
          <p:cNvSpPr txBox="1"/>
          <p:nvPr/>
        </p:nvSpPr>
        <p:spPr>
          <a:xfrm>
            <a:off x="976859" y="483256"/>
            <a:ext cx="10238282"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তোমরা ছবিতে যে তিনজনকে দেখতে পাচ্ছ, বলতো তাঁদের পরিচয় ?</a:t>
            </a:r>
            <a:endParaRPr lang="en-US" sz="36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BEB22685-D19B-4BF6-8389-0DB43C56E4CF}"/>
              </a:ext>
            </a:extLst>
          </p:cNvPr>
          <p:cNvPicPr>
            <a:picLocks noChangeAspect="1"/>
          </p:cNvPicPr>
          <p:nvPr/>
        </p:nvPicPr>
        <p:blipFill rotWithShape="1">
          <a:blip r:embed="rId2">
            <a:extLst>
              <a:ext uri="{28A0092B-C50C-407E-A947-70E740481C1C}">
                <a14:useLocalDpi xmlns:a14="http://schemas.microsoft.com/office/drawing/2010/main" val="0"/>
              </a:ext>
            </a:extLst>
          </a:blip>
          <a:srcRect l="-361" t="1" r="361" b="13135"/>
          <a:stretch/>
        </p:blipFill>
        <p:spPr>
          <a:xfrm>
            <a:off x="4365653" y="1427403"/>
            <a:ext cx="3460693" cy="3603084"/>
          </a:xfrm>
          <a:prstGeom prst="rect">
            <a:avLst/>
          </a:prstGeom>
          <a:ln w="38100">
            <a:solidFill>
              <a:schemeClr val="tx1"/>
            </a:solidFill>
          </a:ln>
        </p:spPr>
      </p:pic>
      <p:sp>
        <p:nvSpPr>
          <p:cNvPr id="10" name="TextBox 9">
            <a:extLst>
              <a:ext uri="{FF2B5EF4-FFF2-40B4-BE49-F238E27FC236}">
                <a16:creationId xmlns:a16="http://schemas.microsoft.com/office/drawing/2014/main" id="{797BB1F9-0942-4AA2-8665-6885470A05AB}"/>
              </a:ext>
            </a:extLst>
          </p:cNvPr>
          <p:cNvSpPr txBox="1"/>
          <p:nvPr/>
        </p:nvSpPr>
        <p:spPr>
          <a:xfrm>
            <a:off x="344774" y="5328303"/>
            <a:ext cx="11512446"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পিতা শেখ লুৎফর রহমান ,মাতা সায়েরা খাতুন এবং বঙ্গবন্ধু শেখ মুজিবুর রহমান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398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0" fill="hold"/>
                                        <p:tgtEl>
                                          <p:spTgt spid="10"/>
                                        </p:tgtEl>
                                        <p:attrNameLst>
                                          <p:attrName>ppt_x</p:attrName>
                                        </p:attrNameLst>
                                      </p:cBhvr>
                                      <p:tavLst>
                                        <p:tav tm="0">
                                          <p:val>
                                            <p:strVal val="0-#ppt_w/2"/>
                                          </p:val>
                                        </p:tav>
                                        <p:tav tm="100000">
                                          <p:val>
                                            <p:strVal val="#ppt_x"/>
                                          </p:val>
                                        </p:tav>
                                      </p:tavLst>
                                    </p:anim>
                                    <p:anim calcmode="lin" valueType="num">
                                      <p:cBhvr additive="base">
                                        <p:cTn id="14"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908377-4F06-4A3B-8457-A2E1EF232D47}"/>
              </a:ext>
            </a:extLst>
          </p:cNvPr>
          <p:cNvSpPr txBox="1"/>
          <p:nvPr/>
        </p:nvSpPr>
        <p:spPr>
          <a:xfrm>
            <a:off x="3482426" y="361182"/>
            <a:ext cx="5697415"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তোমরা ছবিতে কাকে দেখতে পাচ্ছ?</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3B67B1D2-F122-4395-8509-442F61755AFA}"/>
              </a:ext>
            </a:extLst>
          </p:cNvPr>
          <p:cNvSpPr txBox="1"/>
          <p:nvPr/>
        </p:nvSpPr>
        <p:spPr>
          <a:xfrm>
            <a:off x="2281315" y="5687293"/>
            <a:ext cx="7629369" cy="646331"/>
          </a:xfrm>
          <a:prstGeom prst="rect">
            <a:avLst/>
          </a:prstGeom>
          <a:noFill/>
          <a:ln w="19050">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 বঙ্গবন্ধু শেখ মুজিবুর রহমান আমাদের জাতির পিতা । </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6E84285B-9F65-46B0-84F6-046B4641A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735" y="1331477"/>
            <a:ext cx="3216796" cy="4074609"/>
          </a:xfrm>
          <a:prstGeom prst="rect">
            <a:avLst/>
          </a:prstGeom>
          <a:ln w="28575">
            <a:solidFill>
              <a:schemeClr val="tx1"/>
            </a:solidFill>
          </a:ln>
        </p:spPr>
      </p:pic>
      <p:sp>
        <p:nvSpPr>
          <p:cNvPr id="2" name="Rectangle 1">
            <a:extLst>
              <a:ext uri="{FF2B5EF4-FFF2-40B4-BE49-F238E27FC236}">
                <a16:creationId xmlns:a16="http://schemas.microsoft.com/office/drawing/2014/main" id="{E3859325-A767-4E7C-B3CA-25699F502DE1}"/>
              </a:ext>
            </a:extLst>
          </p:cNvPr>
          <p:cNvSpPr/>
          <p:nvPr/>
        </p:nvSpPr>
        <p:spPr>
          <a:xfrm>
            <a:off x="7939532" y="2813446"/>
            <a:ext cx="4051109" cy="646331"/>
          </a:xfrm>
          <a:prstGeom prst="rect">
            <a:avLst/>
          </a:prstGeom>
        </p:spPr>
        <p:txBody>
          <a:bodyPr wrap="none">
            <a:spAutoFit/>
          </a:bodyPr>
          <a:lstStyle/>
          <a:p>
            <a:r>
              <a:rPr lang="bn-IN" sz="3600" dirty="0">
                <a:latin typeface="NikoshBAN" panose="02000000000000000000" pitchFamily="2" charset="0"/>
                <a:cs typeface="NikoshBAN" panose="02000000000000000000" pitchFamily="2" charset="0"/>
              </a:rPr>
              <a:t>বঙ্গবন্ধু শেখ মুজিবুর রহমান</a:t>
            </a:r>
            <a:endParaRPr lang="en-US" sz="3600" dirty="0"/>
          </a:p>
        </p:txBody>
      </p:sp>
    </p:spTree>
    <p:extLst>
      <p:ext uri="{BB962C8B-B14F-4D97-AF65-F5344CB8AC3E}">
        <p14:creationId xmlns:p14="http://schemas.microsoft.com/office/powerpoint/2010/main" val="37316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theme/theme1.xml><?xml version="1.0" encoding="utf-8"?>
<a:theme xmlns:a="http://schemas.openxmlformats.org/drawingml/2006/main" name="Theme3">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Theme3" id="{B3F37461-7035-4B45-A69B-7D2E769DF38F}" vid="{A0138DEC-B36D-4A4A-992F-F34FD2A55D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Theme3</Template>
  <TotalTime>1576</TotalTime>
  <Words>477</Words>
  <Application>Microsoft Office PowerPoint</Application>
  <PresentationFormat>Widescreen</PresentationFormat>
  <Paragraphs>66</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Corbel</vt:lpstr>
      <vt:lpstr>NikoshBAN</vt:lpstr>
      <vt:lpstr>Theme3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434</cp:revision>
  <dcterms:created xsi:type="dcterms:W3CDTF">2020-02-27T15:15:23Z</dcterms:created>
  <dcterms:modified xsi:type="dcterms:W3CDTF">2021-01-20T16:24:46Z</dcterms:modified>
</cp:coreProperties>
</file>