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85" r:id="rId4"/>
    <p:sldId id="272" r:id="rId5"/>
    <p:sldId id="257" r:id="rId6"/>
    <p:sldId id="265" r:id="rId7"/>
    <p:sldId id="258" r:id="rId8"/>
    <p:sldId id="268" r:id="rId9"/>
    <p:sldId id="259" r:id="rId10"/>
    <p:sldId id="269" r:id="rId11"/>
    <p:sldId id="261" r:id="rId12"/>
    <p:sldId id="274" r:id="rId13"/>
    <p:sldId id="262" r:id="rId14"/>
    <p:sldId id="275" r:id="rId15"/>
    <p:sldId id="280" r:id="rId16"/>
    <p:sldId id="277" r:id="rId17"/>
    <p:sldId id="278" r:id="rId18"/>
    <p:sldId id="279" r:id="rId19"/>
    <p:sldId id="281" r:id="rId20"/>
    <p:sldId id="282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00"/>
    <a:srgbClr val="F4B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D478-3FDA-4864-9272-CF54D0EFF9E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9B41C5-2837-4231-9711-2694B78B0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D478-3FDA-4864-9272-CF54D0EFF9E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41C5-2837-4231-9711-2694B78B0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D478-3FDA-4864-9272-CF54D0EFF9E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41C5-2837-4231-9711-2694B78B0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D478-3FDA-4864-9272-CF54D0EFF9E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9B41C5-2837-4231-9711-2694B78B0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D478-3FDA-4864-9272-CF54D0EFF9E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41C5-2837-4231-9711-2694B78B05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D478-3FDA-4864-9272-CF54D0EFF9E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41C5-2837-4231-9711-2694B78B0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D478-3FDA-4864-9272-CF54D0EFF9E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9B41C5-2837-4231-9711-2694B78B05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D478-3FDA-4864-9272-CF54D0EFF9E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41C5-2837-4231-9711-2694B78B0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D478-3FDA-4864-9272-CF54D0EFF9E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41C5-2837-4231-9711-2694B78B0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D478-3FDA-4864-9272-CF54D0EFF9E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41C5-2837-4231-9711-2694B78B0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D478-3FDA-4864-9272-CF54D0EFF9E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41C5-2837-4231-9711-2694B78B05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1DD478-3FDA-4864-9272-CF54D0EFF9E8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9B41C5-2837-4231-9711-2694B78B05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2362200" cy="1470025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Lesson 25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257800"/>
            <a:ext cx="4343400" cy="1219200"/>
          </a:xfrm>
        </p:spPr>
        <p:txBody>
          <a:bodyPr>
            <a:noAutofit/>
          </a:bodyPr>
          <a:lstStyle/>
          <a:p>
            <a:r>
              <a:rPr lang="en-US" sz="3200" b="1" i="1" dirty="0">
                <a:solidFill>
                  <a:schemeClr val="tx1"/>
                </a:solidFill>
                <a:latin typeface="Algerian" pitchFamily="82" charset="0"/>
              </a:rPr>
              <a:t>We Live </a:t>
            </a:r>
            <a:r>
              <a:rPr lang="en-US" sz="3200" b="1" i="1" dirty="0" smtClean="0">
                <a:solidFill>
                  <a:schemeClr val="tx1"/>
                </a:solidFill>
                <a:latin typeface="Algerian" pitchFamily="82" charset="0"/>
              </a:rPr>
              <a:t>in </a:t>
            </a:r>
            <a:r>
              <a:rPr lang="en-US" sz="3200" b="1" i="1" dirty="0">
                <a:solidFill>
                  <a:schemeClr val="tx1"/>
                </a:solidFill>
                <a:latin typeface="Algerian" pitchFamily="82" charset="0"/>
              </a:rPr>
              <a:t>a </a:t>
            </a:r>
            <a:endParaRPr lang="en-US" sz="3200" b="1" i="1" dirty="0" smtClean="0">
              <a:solidFill>
                <a:schemeClr val="tx1"/>
              </a:solidFill>
              <a:latin typeface="Algerian" pitchFamily="82" charset="0"/>
            </a:endParaRPr>
          </a:p>
          <a:p>
            <a:r>
              <a:rPr lang="en-US" sz="3200" b="1" i="1" dirty="0" smtClean="0">
                <a:solidFill>
                  <a:schemeClr val="tx1"/>
                </a:solidFill>
                <a:latin typeface="Algerian" pitchFamily="82" charset="0"/>
              </a:rPr>
              <a:t>      </a:t>
            </a:r>
            <a:r>
              <a:rPr lang="en-US" sz="3200" b="1" i="1" dirty="0" smtClean="0">
                <a:solidFill>
                  <a:srgbClr val="FF0000"/>
                </a:solidFill>
                <a:latin typeface="Algerian" pitchFamily="82" charset="0"/>
              </a:rPr>
              <a:t>g</a:t>
            </a:r>
            <a:r>
              <a:rPr lang="en-US" sz="3200" b="1" i="1" dirty="0" smtClean="0">
                <a:solidFill>
                  <a:srgbClr val="0070C0"/>
                </a:solidFill>
                <a:latin typeface="Algerian" pitchFamily="82" charset="0"/>
              </a:rPr>
              <a:t>l</a:t>
            </a:r>
            <a:r>
              <a:rPr lang="en-US" sz="3200" b="1" i="1" dirty="0" smtClean="0">
                <a:solidFill>
                  <a:srgbClr val="00B050"/>
                </a:solidFill>
                <a:latin typeface="Algerian" pitchFamily="82" charset="0"/>
              </a:rPr>
              <a:t>o</a:t>
            </a:r>
            <a:r>
              <a:rPr lang="en-US" sz="3200" b="1" i="1" dirty="0" smtClean="0">
                <a:solidFill>
                  <a:srgbClr val="FFC000"/>
                </a:solidFill>
                <a:latin typeface="Algerian" pitchFamily="82" charset="0"/>
              </a:rPr>
              <a:t>b</a:t>
            </a:r>
            <a:r>
              <a:rPr lang="en-US" sz="3200" b="1" i="1" dirty="0" smtClean="0">
                <a:solidFill>
                  <a:srgbClr val="7030A0"/>
                </a:solidFill>
                <a:latin typeface="Algerian" pitchFamily="82" charset="0"/>
              </a:rPr>
              <a:t>a</a:t>
            </a:r>
            <a:r>
              <a:rPr lang="en-US" sz="3200" b="1" i="1" dirty="0" smtClean="0">
                <a:solidFill>
                  <a:srgbClr val="002060"/>
                </a:solidFill>
                <a:latin typeface="Algerian" pitchFamily="82" charset="0"/>
              </a:rPr>
              <a:t>l</a:t>
            </a:r>
            <a:r>
              <a:rPr lang="en-US" sz="3200" b="1" i="1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latin typeface="Algerian" pitchFamily="82" charset="0"/>
              </a:rPr>
              <a:t>village</a:t>
            </a:r>
            <a:endParaRPr lang="en-US" sz="3200" i="1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itchFamily="82" charset="0"/>
              </a:rPr>
              <a:t>Words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2578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0070C0"/>
                </a:solidFill>
                <a:latin typeface="Comic Sans MS" pitchFamily="66" charset="0"/>
              </a:rPr>
              <a:t>Singapore	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(country name)</a:t>
            </a:r>
            <a:r>
              <a:rPr lang="en-US" sz="3000" dirty="0" smtClean="0">
                <a:solidFill>
                  <a:srgbClr val="0070C0"/>
                </a:solidFill>
                <a:latin typeface="Comic Sans MS" pitchFamily="66" charset="0"/>
              </a:rPr>
              <a:t>	 </a:t>
            </a:r>
            <a:r>
              <a:rPr lang="as-IN" sz="3000" dirty="0" smtClean="0">
                <a:solidFill>
                  <a:srgbClr val="0070C0"/>
                </a:solidFill>
                <a:latin typeface="Comic Sans MS" pitchFamily="66" charset="0"/>
              </a:rPr>
              <a:t>সিঙ্গাপুর</a:t>
            </a:r>
            <a:endParaRPr lang="en-US" sz="12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Parents		= </a:t>
            </a:r>
            <a:r>
              <a:rPr lang="en-US" sz="2800" b="1" dirty="0" err="1" smtClean="0">
                <a:solidFill>
                  <a:schemeClr val="tx1"/>
                </a:solidFill>
              </a:rPr>
              <a:t>peərənt</a:t>
            </a:r>
            <a:r>
              <a:rPr lang="en-US" sz="3000" dirty="0" smtClean="0">
                <a:solidFill>
                  <a:srgbClr val="7030A0"/>
                </a:solidFill>
                <a:latin typeface="Comic Sans MS" pitchFamily="66" charset="0"/>
              </a:rPr>
              <a:t>		</a:t>
            </a: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= </a:t>
            </a:r>
            <a:r>
              <a:rPr lang="as-IN" sz="3000" dirty="0" smtClean="0">
                <a:solidFill>
                  <a:srgbClr val="FF0000"/>
                </a:solidFill>
                <a:latin typeface="Comic Sans MS" pitchFamily="66" charset="0"/>
              </a:rPr>
              <a:t>মাতাপিতা</a:t>
            </a:r>
            <a:endParaRPr lang="en-US" sz="3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00B050"/>
                </a:solidFill>
                <a:latin typeface="Comic Sans MS" pitchFamily="66" charset="0"/>
              </a:rPr>
              <a:t>Denmark	</a:t>
            </a:r>
            <a:r>
              <a:rPr lang="en-US" sz="2800" dirty="0" smtClean="0">
                <a:solidFill>
                  <a:srgbClr val="00B050"/>
                </a:solidFill>
                <a:latin typeface="Comic Sans MS" pitchFamily="66" charset="0"/>
              </a:rPr>
              <a:t>(country name)	</a:t>
            </a:r>
            <a:r>
              <a:rPr lang="as-IN" sz="3000" dirty="0" smtClean="0">
                <a:solidFill>
                  <a:srgbClr val="00B050"/>
                </a:solidFill>
                <a:latin typeface="Comic Sans MS" pitchFamily="66" charset="0"/>
              </a:rPr>
              <a:t>ডেন্মার্ক্</a:t>
            </a:r>
            <a:endParaRPr lang="en-US" sz="1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7030A0"/>
                </a:solidFill>
                <a:latin typeface="Comic Sans MS" pitchFamily="66" charset="0"/>
              </a:rPr>
              <a:t>Education	=</a:t>
            </a: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edʒuˈkeɪʃn</a:t>
            </a: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3000" dirty="0" smtClean="0">
                <a:solidFill>
                  <a:srgbClr val="7030A0"/>
                </a:solidFill>
                <a:latin typeface="Comic Sans MS" pitchFamily="66" charset="0"/>
              </a:rPr>
              <a:t>=</a:t>
            </a:r>
            <a:r>
              <a:rPr lang="as-IN" sz="3000" dirty="0" smtClean="0">
                <a:latin typeface="Comic Sans MS" pitchFamily="66" charset="0"/>
              </a:rPr>
              <a:t> </a:t>
            </a:r>
            <a:r>
              <a:rPr lang="as-IN" sz="3000" dirty="0" smtClean="0">
                <a:solidFill>
                  <a:srgbClr val="7030A0"/>
                </a:solidFill>
                <a:latin typeface="Comic Sans MS" pitchFamily="66" charset="0"/>
              </a:rPr>
              <a:t>শিক্ষা</a:t>
            </a:r>
            <a:r>
              <a:rPr lang="en-US" sz="3000" dirty="0" smtClean="0">
                <a:solidFill>
                  <a:srgbClr val="7030A0"/>
                </a:solidFill>
                <a:latin typeface="Comic Sans MS" pitchFamily="66" charset="0"/>
              </a:rPr>
              <a:t>, 									</a:t>
            </a:r>
            <a:r>
              <a:rPr lang="as-IN" sz="3000" dirty="0" smtClean="0">
                <a:solidFill>
                  <a:srgbClr val="7030A0"/>
                </a:solidFill>
                <a:latin typeface="Comic Sans MS" pitchFamily="66" charset="0"/>
              </a:rPr>
              <a:t>পড়াশোনা</a:t>
            </a:r>
            <a:endParaRPr lang="en-US" sz="3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Graduation	= </a:t>
            </a:r>
            <a:r>
              <a:rPr lang="en-US" sz="2800" b="1" dirty="0" err="1" smtClean="0">
                <a:solidFill>
                  <a:schemeClr val="tx1"/>
                </a:solidFill>
              </a:rPr>
              <a:t>ɡrædʒuˈeɪʃn</a:t>
            </a: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</a:rPr>
              <a:t>	=</a:t>
            </a:r>
            <a:r>
              <a:rPr lang="as-IN" sz="3000" dirty="0" smtClean="0">
                <a:latin typeface="Comic Sans MS" pitchFamily="66" charset="0"/>
              </a:rPr>
              <a:t> </a:t>
            </a:r>
            <a:r>
              <a:rPr lang="as-IN" sz="3000" dirty="0" smtClean="0">
                <a:solidFill>
                  <a:srgbClr val="FF0000"/>
                </a:solidFill>
                <a:latin typeface="Comic Sans MS" pitchFamily="66" charset="0"/>
              </a:rPr>
              <a:t>স্নাতকত্ব লাভ</a:t>
            </a:r>
            <a:endParaRPr lang="en-US" sz="3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0070C0"/>
                </a:solidFill>
                <a:latin typeface="Comic Sans MS" pitchFamily="66" charset="0"/>
              </a:rPr>
              <a:t>University	= </a:t>
            </a:r>
            <a:r>
              <a:rPr lang="en-US" sz="2800" b="1" dirty="0" err="1" smtClean="0">
                <a:solidFill>
                  <a:schemeClr val="tx1"/>
                </a:solidFill>
              </a:rPr>
              <a:t>juːnɪˈvɜːsəti</a:t>
            </a: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en-US" sz="3000" dirty="0" smtClean="0">
                <a:solidFill>
                  <a:srgbClr val="0070C0"/>
                </a:solidFill>
                <a:latin typeface="Comic Sans MS" pitchFamily="66" charset="0"/>
              </a:rPr>
              <a:t>=</a:t>
            </a:r>
            <a:r>
              <a:rPr lang="as-IN" sz="3000" dirty="0" smtClean="0">
                <a:latin typeface="Comic Sans MS" pitchFamily="66" charset="0"/>
              </a:rPr>
              <a:t> </a:t>
            </a:r>
            <a:r>
              <a:rPr lang="as-IN" sz="3000" dirty="0" smtClean="0">
                <a:solidFill>
                  <a:srgbClr val="0070C0"/>
                </a:solidFill>
                <a:latin typeface="Comic Sans MS" pitchFamily="66" charset="0"/>
              </a:rPr>
              <a:t>বিশ্ববিদ্যালয়</a:t>
            </a:r>
            <a:endParaRPr lang="en-US" sz="30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00B050"/>
                </a:solidFill>
                <a:latin typeface="Comic Sans MS" pitchFamily="66" charset="0"/>
              </a:rPr>
              <a:t>Degree		= </a:t>
            </a:r>
            <a:r>
              <a:rPr lang="en-US" sz="2800" b="1" dirty="0" err="1" smtClean="0">
                <a:solidFill>
                  <a:schemeClr val="tx1"/>
                </a:solidFill>
              </a:rPr>
              <a:t>dɪˈɡri</a:t>
            </a:r>
            <a:r>
              <a:rPr lang="en-US" sz="2800" b="1" dirty="0" smtClean="0">
                <a:solidFill>
                  <a:schemeClr val="tx1"/>
                </a:solidFill>
              </a:rPr>
              <a:t>ː</a:t>
            </a:r>
            <a:r>
              <a:rPr lang="en-US" sz="3000" dirty="0" smtClean="0">
                <a:solidFill>
                  <a:srgbClr val="00B050"/>
                </a:solidFill>
                <a:latin typeface="Comic Sans MS" pitchFamily="66" charset="0"/>
              </a:rPr>
              <a:t>		= </a:t>
            </a:r>
            <a:r>
              <a:rPr lang="as-IN" sz="2800" dirty="0" smtClean="0">
                <a:solidFill>
                  <a:srgbClr val="00B050"/>
                </a:solidFill>
              </a:rPr>
              <a:t>উপাধি</a:t>
            </a:r>
            <a:endParaRPr lang="en-US" sz="3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5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6096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itchFamily="82" charset="0"/>
              </a:rPr>
              <a:t>LETTER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9144000" cy="32766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  <a:r>
              <a:rPr lang="en-US" b="1" i="1" dirty="0" err="1" smtClean="0">
                <a:latin typeface="Comic Sans MS" pitchFamily="66" charset="0"/>
              </a:rPr>
              <a:t>Gurmit</a:t>
            </a:r>
            <a:r>
              <a:rPr lang="en-US" b="1" i="1" dirty="0" smtClean="0">
                <a:latin typeface="Comic Sans MS" pitchFamily="66" charset="0"/>
              </a:rPr>
              <a:t> came to Congo to work for a </a:t>
            </a:r>
            <a:r>
              <a:rPr lang="en-US" b="1" i="1" dirty="0" smtClean="0">
                <a:solidFill>
                  <a:srgbClr val="00B050"/>
                </a:solidFill>
                <a:latin typeface="Comic Sans MS" pitchFamily="66" charset="0"/>
              </a:rPr>
              <a:t>voluntary</a:t>
            </a:r>
            <a:r>
              <a:rPr lang="en-US" b="1" i="1" dirty="0" smtClean="0">
                <a:latin typeface="Comic Sans MS" pitchFamily="66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Comic Sans MS" pitchFamily="66" charset="0"/>
              </a:rPr>
              <a:t>organization</a:t>
            </a:r>
            <a:r>
              <a:rPr lang="en-US" b="1" i="1" dirty="0" smtClean="0">
                <a:latin typeface="Comic Sans MS" pitchFamily="66" charset="0"/>
              </a:rPr>
              <a:t>. His main job is to look after children’s education in a </a:t>
            </a:r>
            <a:r>
              <a:rPr lang="en-US" b="1" i="1" dirty="0" smtClean="0">
                <a:solidFill>
                  <a:srgbClr val="00B0F0"/>
                </a:solidFill>
                <a:latin typeface="Comic Sans MS" pitchFamily="66" charset="0"/>
              </a:rPr>
              <a:t>community</a:t>
            </a:r>
            <a:r>
              <a:rPr lang="en-US" b="1" i="1" dirty="0" smtClean="0">
                <a:latin typeface="Comic Sans MS" pitchFamily="66" charset="0"/>
              </a:rPr>
              <a:t> school. He </a:t>
            </a:r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belongs</a:t>
            </a:r>
            <a:r>
              <a:rPr lang="en-US" b="1" i="1" dirty="0" smtClean="0">
                <a:latin typeface="Comic Sans MS" pitchFamily="66" charset="0"/>
              </a:rPr>
              <a:t> to a </a:t>
            </a:r>
            <a:r>
              <a:rPr lang="en-US" b="1" i="1" dirty="0" smtClean="0">
                <a:solidFill>
                  <a:srgbClr val="7030A0"/>
                </a:solidFill>
                <a:latin typeface="Comic Sans MS" pitchFamily="66" charset="0"/>
              </a:rPr>
              <a:t>group </a:t>
            </a:r>
            <a:r>
              <a:rPr lang="en-US" b="1" i="1" dirty="0" smtClean="0">
                <a:latin typeface="Comic Sans MS" pitchFamily="66" charset="0"/>
              </a:rPr>
              <a:t>of ten </a:t>
            </a:r>
            <a:r>
              <a:rPr lang="en-US" b="1" i="1" dirty="0" smtClean="0">
                <a:solidFill>
                  <a:srgbClr val="FFC000"/>
                </a:solidFill>
                <a:latin typeface="Comic Sans MS" pitchFamily="66" charset="0"/>
              </a:rPr>
              <a:t>workers</a:t>
            </a:r>
            <a:r>
              <a:rPr lang="en-US" b="1" i="1" dirty="0" smtClean="0">
                <a:latin typeface="Comic Sans MS" pitchFamily="66" charset="0"/>
              </a:rPr>
              <a:t>. They all came from different countries.</a:t>
            </a:r>
          </a:p>
          <a:p>
            <a:endParaRPr lang="en-US" dirty="0"/>
          </a:p>
        </p:txBody>
      </p:sp>
      <p:pic>
        <p:nvPicPr>
          <p:cNvPr id="8194" name="Picture 2" descr="Image result for photos of VOLUNTARY 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2857500" cy="2667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8196" name="Picture 4" descr="Image result for photos of VOLUNTARY 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838200"/>
            <a:ext cx="3276600" cy="268605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pic>
        <p:nvPicPr>
          <p:cNvPr id="8198" name="Picture 6" descr="Image result for photos of VOLUNTARY WO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838200"/>
            <a:ext cx="2743200" cy="26670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3999"/>
          </a:xfr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Voluntary	 = </a:t>
            </a:r>
            <a:r>
              <a:rPr lang="en-US" b="1" dirty="0" err="1" smtClean="0">
                <a:solidFill>
                  <a:schemeClr val="tx1"/>
                </a:solidFill>
              </a:rPr>
              <a:t>vɒləntri</a:t>
            </a:r>
            <a:r>
              <a:rPr lang="en-US" b="1" dirty="0" smtClean="0">
                <a:solidFill>
                  <a:schemeClr val="tx1"/>
                </a:solidFill>
              </a:rPr>
              <a:t>		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	= </a:t>
            </a:r>
            <a:r>
              <a:rPr lang="as-IN" dirty="0" smtClean="0">
                <a:solidFill>
                  <a:srgbClr val="00B050"/>
                </a:solidFill>
                <a:latin typeface="Comic Sans MS" pitchFamily="66" charset="0"/>
              </a:rPr>
              <a:t>স্বেচ্ছাসেবী</a:t>
            </a:r>
            <a:endParaRPr lang="en-US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Organization = </a:t>
            </a:r>
            <a:r>
              <a:rPr lang="en-US" b="1" dirty="0" err="1" smtClean="0">
                <a:solidFill>
                  <a:schemeClr val="tx1"/>
                </a:solidFill>
              </a:rPr>
              <a:t>ɔːɡənaɪˈzeɪʃn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 	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=</a:t>
            </a:r>
            <a:r>
              <a:rPr lang="as-IN" dirty="0" smtClean="0">
                <a:latin typeface="Comic Sans MS" pitchFamily="66" charset="0"/>
              </a:rPr>
              <a:t> </a:t>
            </a:r>
            <a:r>
              <a:rPr lang="as-IN" dirty="0" smtClean="0">
                <a:solidFill>
                  <a:srgbClr val="FF0000"/>
                </a:solidFill>
                <a:latin typeface="Comic Sans MS" pitchFamily="66" charset="0"/>
              </a:rPr>
              <a:t>সংস্থা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Community	 = </a:t>
            </a:r>
            <a:r>
              <a:rPr lang="en-US" b="1" dirty="0" err="1" smtClean="0">
                <a:solidFill>
                  <a:schemeClr val="tx1"/>
                </a:solidFill>
              </a:rPr>
              <a:t>kəˈmjuːnəti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		= </a:t>
            </a:r>
            <a:r>
              <a:rPr lang="as-IN" dirty="0" smtClean="0">
                <a:solidFill>
                  <a:srgbClr val="00B0F0"/>
                </a:solidFill>
                <a:latin typeface="Comic Sans MS" pitchFamily="66" charset="0"/>
              </a:rPr>
              <a:t>সম্প্রদায়</a:t>
            </a:r>
            <a:endParaRPr lang="en-US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itchFamily="82" charset="0"/>
              </a:rPr>
              <a:t>Words Focus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itchFamily="82" charset="0"/>
              </a:rPr>
              <a:t>LETTER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91000"/>
            <a:ext cx="9144000" cy="266700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latin typeface="Comic Sans MS" pitchFamily="66" charset="0"/>
              </a:rPr>
              <a:t>He is a nice </a:t>
            </a:r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fellow</a:t>
            </a:r>
            <a:r>
              <a:rPr lang="en-US" i="1" dirty="0" smtClean="0">
                <a:latin typeface="Comic Sans MS" pitchFamily="66" charset="0"/>
              </a:rPr>
              <a:t> and a good friend of ours. We call him ‘</a:t>
            </a:r>
            <a:r>
              <a:rPr lang="en-US" i="1" dirty="0" err="1" smtClean="0">
                <a:latin typeface="Comic Sans MS" pitchFamily="66" charset="0"/>
              </a:rPr>
              <a:t>Mr</a:t>
            </a:r>
            <a:r>
              <a:rPr lang="en-US" i="1" dirty="0" smtClean="0">
                <a:latin typeface="Comic Sans MS" pitchFamily="66" charset="0"/>
              </a:rPr>
              <a:t> </a:t>
            </a:r>
            <a:r>
              <a:rPr lang="en-US" i="1" dirty="0" smtClean="0">
                <a:solidFill>
                  <a:srgbClr val="00B0F0"/>
                </a:solidFill>
                <a:latin typeface="Comic Sans MS" pitchFamily="66" charset="0"/>
              </a:rPr>
              <a:t>Global</a:t>
            </a:r>
            <a:r>
              <a:rPr lang="en-US" i="1" dirty="0" smtClean="0">
                <a:latin typeface="Comic Sans MS" pitchFamily="66" charset="0"/>
              </a:rPr>
              <a:t> </a:t>
            </a:r>
            <a:r>
              <a:rPr lang="en-US" i="1" dirty="0" smtClean="0">
                <a:solidFill>
                  <a:srgbClr val="7030A0"/>
                </a:solidFill>
                <a:latin typeface="Comic Sans MS" pitchFamily="66" charset="0"/>
              </a:rPr>
              <a:t>Citizen</a:t>
            </a:r>
            <a:r>
              <a:rPr lang="en-US" i="1" dirty="0" smtClean="0">
                <a:latin typeface="Comic Sans MS" pitchFamily="66" charset="0"/>
              </a:rPr>
              <a:t>’. I’m writing below the </a:t>
            </a:r>
            <a:r>
              <a:rPr lang="en-US" i="1" dirty="0" smtClean="0">
                <a:solidFill>
                  <a:srgbClr val="00B050"/>
                </a:solidFill>
                <a:latin typeface="Comic Sans MS" pitchFamily="66" charset="0"/>
              </a:rPr>
              <a:t>conversation</a:t>
            </a:r>
            <a:r>
              <a:rPr lang="en-US" i="1" dirty="0" smtClean="0">
                <a:latin typeface="Comic Sans MS" pitchFamily="66" charset="0"/>
              </a:rPr>
              <a:t> I had with him the other day.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age result for photos of global citizen"/>
          <p:cNvPicPr/>
          <p:nvPr/>
        </p:nvPicPr>
        <p:blipFill>
          <a:blip r:embed="rId2">
            <a:lum bright="-5000"/>
          </a:blip>
          <a:srcRect/>
          <a:stretch>
            <a:fillRect/>
          </a:stretch>
        </p:blipFill>
        <p:spPr bwMode="auto">
          <a:xfrm>
            <a:off x="0" y="762000"/>
            <a:ext cx="9144000" cy="3314700"/>
          </a:xfrm>
          <a:prstGeom prst="rect">
            <a:avLst/>
          </a:prstGeom>
          <a:noFill/>
          <a:ln w="76200" cmpd="sng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001000" y="6477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Shipa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Words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257800"/>
          </a:xfr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Fellow		= </a:t>
            </a:r>
            <a:r>
              <a:rPr lang="en-US" b="1" dirty="0" err="1" smtClean="0">
                <a:solidFill>
                  <a:schemeClr val="tx1"/>
                </a:solidFill>
              </a:rPr>
              <a:t>feləʊ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	= </a:t>
            </a:r>
            <a:r>
              <a:rPr lang="as-IN" dirty="0" smtClean="0">
                <a:solidFill>
                  <a:srgbClr val="FF0000"/>
                </a:solidFill>
                <a:latin typeface="Comic Sans MS" pitchFamily="66" charset="0"/>
              </a:rPr>
              <a:t>সহকর্মী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as-IN" dirty="0" smtClean="0">
                <a:latin typeface="Comic Sans MS" pitchFamily="66" charset="0"/>
              </a:rPr>
              <a:t> </a:t>
            </a:r>
            <a:r>
              <a:rPr lang="as-IN" dirty="0" smtClean="0">
                <a:solidFill>
                  <a:srgbClr val="FF0000"/>
                </a:solidFill>
                <a:latin typeface="Comic Sans MS" pitchFamily="66" charset="0"/>
              </a:rPr>
              <a:t>লোক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Global		= </a:t>
            </a:r>
            <a:r>
              <a:rPr lang="en-US" b="1" dirty="0" err="1" smtClean="0">
                <a:solidFill>
                  <a:schemeClr val="tx1"/>
                </a:solidFill>
              </a:rPr>
              <a:t>ɡləʊbl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      	=</a:t>
            </a:r>
            <a:r>
              <a:rPr lang="as-IN" dirty="0" smtClean="0">
                <a:latin typeface="Comic Sans MS" pitchFamily="66" charset="0"/>
              </a:rPr>
              <a:t> </a:t>
            </a:r>
            <a:r>
              <a:rPr lang="as-IN" dirty="0" smtClean="0">
                <a:solidFill>
                  <a:srgbClr val="00B0F0"/>
                </a:solidFill>
                <a:latin typeface="Comic Sans MS" pitchFamily="66" charset="0"/>
              </a:rPr>
              <a:t>বিশ্বব্যাপী</a:t>
            </a:r>
            <a:endParaRPr lang="en-US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Citizen		= </a:t>
            </a:r>
            <a:r>
              <a:rPr lang="en-US" b="1" dirty="0" err="1" smtClean="0">
                <a:solidFill>
                  <a:schemeClr val="tx1"/>
                </a:solidFill>
              </a:rPr>
              <a:t>sɪtɪzn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		=</a:t>
            </a:r>
            <a:r>
              <a:rPr lang="as-IN" dirty="0" smtClean="0">
                <a:latin typeface="Comic Sans MS" pitchFamily="66" charset="0"/>
              </a:rPr>
              <a:t> </a:t>
            </a:r>
            <a:r>
              <a:rPr lang="as-IN" dirty="0" smtClean="0">
                <a:solidFill>
                  <a:srgbClr val="7030A0"/>
                </a:solidFill>
                <a:latin typeface="Comic Sans MS" pitchFamily="66" charset="0"/>
              </a:rPr>
              <a:t>নাগরিক</a:t>
            </a:r>
            <a:endParaRPr lang="en-US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Conversation= </a:t>
            </a:r>
            <a:r>
              <a:rPr lang="en-US" b="1" dirty="0" err="1" smtClean="0">
                <a:solidFill>
                  <a:schemeClr val="tx1"/>
                </a:solidFill>
              </a:rPr>
              <a:t>kɒnvəˈseɪʃn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	=</a:t>
            </a:r>
            <a:r>
              <a:rPr lang="as-IN" dirty="0" smtClean="0">
                <a:solidFill>
                  <a:srgbClr val="00B050"/>
                </a:solidFill>
                <a:latin typeface="Comic Sans MS" pitchFamily="66" charset="0"/>
              </a:rPr>
              <a:t>কথাবার্তা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Letter Continued…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098" name="AutoShape 2" descr="Image result for photos of two man convers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photos of two man convers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Image result for photos of two man convers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Image result for photos of two man convers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Image result for photos of two man convers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Image result for photos of punjabi man in carto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066800"/>
            <a:ext cx="213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AutoShape 2" descr="Image result for photos of man with glass in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Image result for photos of man with glass in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Image result for photos of man with glass in carto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2438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ular Callout 21"/>
          <p:cNvSpPr/>
          <p:nvPr/>
        </p:nvSpPr>
        <p:spPr>
          <a:xfrm>
            <a:off x="0" y="609600"/>
            <a:ext cx="3810000" cy="1828800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Comic Sans MS" pitchFamily="66" charset="0"/>
              </a:rPr>
              <a:t>“You’ve been to so many countries! How do you </a:t>
            </a:r>
            <a:r>
              <a:rPr lang="en-US" sz="2800" i="1" dirty="0" smtClean="0">
                <a:solidFill>
                  <a:srgbClr val="FF0000"/>
                </a:solidFill>
                <a:latin typeface="Comic Sans MS" pitchFamily="66" charset="0"/>
              </a:rPr>
              <a:t>feel </a:t>
            </a:r>
            <a:r>
              <a:rPr lang="en-US" sz="2800" i="1" dirty="0" smtClean="0">
                <a:solidFill>
                  <a:schemeClr val="tx1"/>
                </a:solidFill>
                <a:latin typeface="Comic Sans MS" pitchFamily="66" charset="0"/>
              </a:rPr>
              <a:t>about that?’</a:t>
            </a:r>
          </a:p>
        </p:txBody>
      </p:sp>
      <p:sp>
        <p:nvSpPr>
          <p:cNvPr id="25" name="Flowchart: Sequential Access Storage 24"/>
          <p:cNvSpPr/>
          <p:nvPr/>
        </p:nvSpPr>
        <p:spPr>
          <a:xfrm>
            <a:off x="3124200" y="1066800"/>
            <a:ext cx="4419600" cy="3200400"/>
          </a:xfrm>
          <a:prstGeom prst="flowChartMagnetic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Comic Sans MS" pitchFamily="66" charset="0"/>
              </a:rPr>
              <a:t>“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It’s nice to work with different people. I’ve come to know them…their </a:t>
            </a:r>
            <a:r>
              <a:rPr lang="en-US" sz="2400" dirty="0" smtClean="0">
                <a:solidFill>
                  <a:srgbClr val="00B0F0"/>
                </a:solidFill>
                <a:latin typeface="Comic Sans MS" pitchFamily="66" charset="0"/>
              </a:rPr>
              <a:t>language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400" dirty="0" smtClean="0">
                <a:solidFill>
                  <a:srgbClr val="7030A0"/>
                </a:solidFill>
                <a:latin typeface="Comic Sans MS" pitchFamily="66" charset="0"/>
              </a:rPr>
              <a:t>culture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, family, mind. I sort of think I belong to all.”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2667000" y="4724400"/>
            <a:ext cx="3810000" cy="1828800"/>
          </a:xfrm>
          <a:prstGeom prst="wedgeRoundRectCallout">
            <a:avLst>
              <a:gd name="adj1" fmla="val -65405"/>
              <a:gd name="adj2" fmla="val -29735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i="1" dirty="0" smtClean="0">
                <a:solidFill>
                  <a:schemeClr val="tx1"/>
                </a:solidFill>
                <a:latin typeface="Comic Sans MS" pitchFamily="66" charset="0"/>
              </a:rPr>
              <a:t>“Well, </a:t>
            </a:r>
            <a:r>
              <a:rPr lang="en-US" sz="2800" i="1" dirty="0" err="1" smtClean="0">
                <a:solidFill>
                  <a:schemeClr val="tx1"/>
                </a:solidFill>
                <a:latin typeface="Comic Sans MS" pitchFamily="66" charset="0"/>
              </a:rPr>
              <a:t>Gurmit</a:t>
            </a:r>
            <a:r>
              <a:rPr lang="en-US" sz="2800" i="1" dirty="0" smtClean="0">
                <a:solidFill>
                  <a:schemeClr val="tx1"/>
                </a:solidFill>
                <a:latin typeface="Comic Sans MS" pitchFamily="66" charset="0"/>
              </a:rPr>
              <a:t> you’re a true global citizen.”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8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Words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257800"/>
          </a:xfr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Feel		= </a:t>
            </a:r>
            <a:r>
              <a:rPr lang="en-US" b="1" dirty="0" err="1" smtClean="0">
                <a:solidFill>
                  <a:schemeClr val="tx1"/>
                </a:solidFill>
              </a:rPr>
              <a:t>fiːl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		=</a:t>
            </a:r>
            <a:r>
              <a:rPr lang="as-IN" b="1" dirty="0" smtClean="0">
                <a:solidFill>
                  <a:srgbClr val="FF0000"/>
                </a:solidFill>
              </a:rPr>
              <a:t>উপলব্ধি করা</a:t>
            </a: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B0F0"/>
                </a:solidFill>
                <a:latin typeface="Comic Sans MS" pitchFamily="66" charset="0"/>
              </a:rPr>
              <a:t>Language	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= </a:t>
            </a:r>
            <a:r>
              <a:rPr lang="en-US" b="1" dirty="0" err="1" smtClean="0">
                <a:solidFill>
                  <a:schemeClr val="tx1"/>
                </a:solidFill>
              </a:rPr>
              <a:t>læŋɡwɪdʒ</a:t>
            </a:r>
            <a:r>
              <a:rPr lang="en-US" i="1" dirty="0" smtClean="0">
                <a:latin typeface="Comic Sans MS" pitchFamily="66" charset="0"/>
              </a:rPr>
              <a:t> 	</a:t>
            </a: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=</a:t>
            </a:r>
            <a:r>
              <a:rPr lang="as-IN" b="1" dirty="0" smtClean="0">
                <a:solidFill>
                  <a:srgbClr val="00B0F0"/>
                </a:solidFill>
              </a:rPr>
              <a:t>ভাষা</a:t>
            </a:r>
            <a:endParaRPr lang="en-US" b="1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7030A0"/>
                </a:solidFill>
                <a:latin typeface="Comic Sans MS" pitchFamily="66" charset="0"/>
              </a:rPr>
              <a:t>Culture		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= </a:t>
            </a:r>
            <a:r>
              <a:rPr lang="en-US" b="1" dirty="0" err="1" smtClean="0">
                <a:solidFill>
                  <a:schemeClr val="tx1"/>
                </a:solidFill>
              </a:rPr>
              <a:t>kʌltʃə</a:t>
            </a:r>
            <a:r>
              <a:rPr lang="en-US" b="1" dirty="0" smtClean="0">
                <a:solidFill>
                  <a:schemeClr val="tx1"/>
                </a:solidFill>
              </a:rPr>
              <a:t>(r)	</a:t>
            </a:r>
            <a:r>
              <a:rPr lang="en-US" b="1" i="1" dirty="0" smtClean="0">
                <a:solidFill>
                  <a:srgbClr val="7030A0"/>
                </a:solidFill>
                <a:latin typeface="Comic Sans MS" pitchFamily="66" charset="0"/>
              </a:rPr>
              <a:t>	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=</a:t>
            </a:r>
            <a:r>
              <a:rPr lang="as-IN" b="1" dirty="0" smtClean="0">
                <a:solidFill>
                  <a:srgbClr val="7030A0"/>
                </a:solidFill>
              </a:rPr>
              <a:t>সংস্কৃতি</a:t>
            </a:r>
            <a:endParaRPr lang="en-US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48600" cy="4572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Letter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43200"/>
            <a:ext cx="8763000" cy="3962400"/>
          </a:xfrm>
          <a:solidFill>
            <a:schemeClr val="bg2">
              <a:lumMod val="75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tx1"/>
                </a:solidFill>
                <a:latin typeface="Comic Sans MS" pitchFamily="66" charset="0"/>
              </a:rPr>
              <a:t>Well, that’s all for today. Hope your exam is over by now. So write to me soon about what you think of </a:t>
            </a:r>
            <a:r>
              <a:rPr lang="en-US" i="1" dirty="0" err="1" smtClean="0">
                <a:solidFill>
                  <a:schemeClr val="tx1"/>
                </a:solidFill>
                <a:latin typeface="Comic Sans MS" pitchFamily="66" charset="0"/>
              </a:rPr>
              <a:t>Gurmit</a:t>
            </a:r>
            <a:r>
              <a:rPr lang="en-US" i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en-US" i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i="1" dirty="0" smtClean="0">
                <a:latin typeface="Comic Sans MS" pitchFamily="66" charset="0"/>
              </a:rPr>
              <a:t>                                                        </a:t>
            </a:r>
            <a:r>
              <a:rPr lang="en-US" i="1" dirty="0" smtClean="0">
                <a:solidFill>
                  <a:schemeClr val="tx1"/>
                </a:solidFill>
                <a:latin typeface="Comic Sans MS" pitchFamily="66" charset="0"/>
              </a:rPr>
              <a:t>With love, </a:t>
            </a:r>
          </a:p>
          <a:p>
            <a:pPr>
              <a:buNone/>
            </a:pPr>
            <a:r>
              <a:rPr lang="en-US" i="1" dirty="0" smtClean="0">
                <a:solidFill>
                  <a:schemeClr val="tx1"/>
                </a:solidFill>
                <a:latin typeface="Comic Sans MS" pitchFamily="66" charset="0"/>
              </a:rPr>
              <a:t>	                                                    Uncle ‘</a:t>
            </a:r>
            <a:r>
              <a:rPr lang="en-US" i="1" dirty="0" err="1" smtClean="0">
                <a:solidFill>
                  <a:schemeClr val="tx1"/>
                </a:solidFill>
                <a:latin typeface="Comic Sans MS" pitchFamily="66" charset="0"/>
              </a:rPr>
              <a:t>Zul</a:t>
            </a:r>
            <a:r>
              <a:rPr lang="en-US" i="1" dirty="0" smtClean="0">
                <a:solidFill>
                  <a:schemeClr val="tx1"/>
                </a:solidFill>
                <a:latin typeface="Comic Sans MS" pitchFamily="66" charset="0"/>
              </a:rPr>
              <a:t>’</a:t>
            </a:r>
          </a:p>
          <a:p>
            <a:pPr>
              <a:buNone/>
            </a:pPr>
            <a:r>
              <a:rPr lang="en-US" i="1" dirty="0" smtClean="0">
                <a:latin typeface="Comic Sans MS" pitchFamily="66" charset="0"/>
              </a:rPr>
              <a:t>                                                                                                                                                                                </a:t>
            </a:r>
            <a:endParaRPr lang="en-US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Picture 3" descr="Image result for photos of man with glass in cartoo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photos of punjabi man in carto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95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owchart: Sequential Access Storage 5"/>
          <p:cNvSpPr/>
          <p:nvPr/>
        </p:nvSpPr>
        <p:spPr>
          <a:xfrm>
            <a:off x="1828800" y="381000"/>
            <a:ext cx="6324600" cy="1295400"/>
          </a:xfrm>
          <a:prstGeom prst="flowChartMagnetic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“</a:t>
            </a:r>
            <a:r>
              <a:rPr lang="en-US" sz="2400" i="1" dirty="0" smtClean="0">
                <a:solidFill>
                  <a:schemeClr val="tx1"/>
                </a:solidFill>
                <a:latin typeface="Comic Sans MS" pitchFamily="66" charset="0"/>
              </a:rPr>
              <a:t>Aren’t you too, </a:t>
            </a:r>
            <a:r>
              <a:rPr lang="en-US" sz="2400" i="1" dirty="0" err="1" smtClean="0">
                <a:solidFill>
                  <a:schemeClr val="tx1"/>
                </a:solidFill>
                <a:latin typeface="Comic Sans MS" pitchFamily="66" charset="0"/>
              </a:rPr>
              <a:t>Zul</a:t>
            </a:r>
            <a:r>
              <a:rPr lang="en-US" sz="2400" i="1" dirty="0" smtClean="0">
                <a:solidFill>
                  <a:schemeClr val="tx1"/>
                </a:solidFill>
                <a:latin typeface="Comic Sans MS" pitchFamily="66" charset="0"/>
              </a:rPr>
              <a:t>?’ smiled </a:t>
            </a:r>
            <a:r>
              <a:rPr lang="en-US" sz="2400" i="1" dirty="0" err="1" smtClean="0">
                <a:solidFill>
                  <a:schemeClr val="tx1"/>
                </a:solidFill>
                <a:latin typeface="Comic Sans MS" pitchFamily="66" charset="0"/>
              </a:rPr>
              <a:t>Gurmit</a:t>
            </a:r>
            <a:r>
              <a:rPr lang="en-US" sz="2400" i="1" dirty="0" smtClean="0">
                <a:solidFill>
                  <a:schemeClr val="tx1"/>
                </a:solidFill>
                <a:latin typeface="Comic Sans MS" pitchFamily="66" charset="0"/>
              </a:rPr>
              <a:t> Singh. ‘We all are the </a:t>
            </a:r>
            <a:r>
              <a:rPr lang="en-US" sz="2400" i="1" dirty="0" smtClean="0">
                <a:solidFill>
                  <a:srgbClr val="FF0000"/>
                </a:solidFill>
                <a:latin typeface="Comic Sans MS" pitchFamily="66" charset="0"/>
              </a:rPr>
              <a:t>same </a:t>
            </a:r>
            <a:r>
              <a:rPr lang="en-US" sz="2400" i="1" dirty="0" smtClean="0">
                <a:solidFill>
                  <a:srgbClr val="00B0F0"/>
                </a:solidFill>
                <a:latin typeface="Comic Sans MS" pitchFamily="66" charset="0"/>
              </a:rPr>
              <a:t>human </a:t>
            </a:r>
            <a:r>
              <a:rPr lang="en-US" sz="2400" i="1" dirty="0" smtClean="0">
                <a:solidFill>
                  <a:schemeClr val="tx1"/>
                </a:solidFill>
                <a:latin typeface="Comic Sans MS" pitchFamily="66" charset="0"/>
              </a:rPr>
              <a:t>race, eh.”</a:t>
            </a:r>
          </a:p>
        </p:txBody>
      </p:sp>
      <p:pic>
        <p:nvPicPr>
          <p:cNvPr id="7" name="Picture 6" descr="Image result for letter photo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4953000"/>
            <a:ext cx="2708275" cy="168783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2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Words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Same		= </a:t>
            </a:r>
            <a:r>
              <a:rPr lang="en-US" b="1" dirty="0" err="1" smtClean="0">
                <a:solidFill>
                  <a:schemeClr val="tx1"/>
                </a:solidFill>
              </a:rPr>
              <a:t>seɪm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		=</a:t>
            </a:r>
            <a:r>
              <a:rPr lang="as-IN" dirty="0" smtClean="0">
                <a:solidFill>
                  <a:srgbClr val="FF0000"/>
                </a:solidFill>
                <a:latin typeface="Comic Sans MS" pitchFamily="66" charset="0"/>
              </a:rPr>
              <a:t>একই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Human		= </a:t>
            </a:r>
            <a:r>
              <a:rPr lang="en-US" b="1" dirty="0" err="1" smtClean="0">
                <a:solidFill>
                  <a:schemeClr val="tx1"/>
                </a:solidFill>
              </a:rPr>
              <a:t>hjuːmən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	= </a:t>
            </a:r>
            <a:r>
              <a:rPr lang="as-IN" dirty="0" smtClean="0">
                <a:solidFill>
                  <a:srgbClr val="00B0F0"/>
                </a:solidFill>
                <a:latin typeface="Comic Sans MS" pitchFamily="66" charset="0"/>
              </a:rPr>
              <a:t>মানুষ</a:t>
            </a:r>
            <a:endParaRPr lang="en-US" dirty="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Synonyms…</a:t>
            </a:r>
            <a:r>
              <a:rPr lang="bn-IN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        </a:t>
            </a: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Antonyms…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27408"/>
              </p:ext>
            </p:extLst>
          </p:nvPr>
        </p:nvGraphicFramePr>
        <p:xfrm>
          <a:off x="0" y="990600"/>
          <a:ext cx="9144000" cy="5867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437587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80128797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2300405472"/>
                    </a:ext>
                  </a:extLst>
                </a:gridCol>
              </a:tblGrid>
              <a:tr h="6382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Synonyms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Antonyms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3859410"/>
                  </a:ext>
                </a:extLst>
              </a:tr>
              <a:tr h="88937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Busy</a:t>
                      </a:r>
                      <a:endParaRPr lang="en-US" sz="24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Active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[</a:t>
                      </a:r>
                      <a:r>
                        <a:rPr lang="as-IN" sz="2400" dirty="0" smtClean="0">
                          <a:solidFill>
                            <a:srgbClr val="FF0000"/>
                          </a:solidFill>
                        </a:rPr>
                        <a:t>সক্রিয়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Engaged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[</a:t>
                      </a:r>
                      <a:r>
                        <a:rPr lang="as-IN" sz="2400" dirty="0" smtClean="0">
                          <a:solidFill>
                            <a:srgbClr val="FF0000"/>
                          </a:solidFill>
                        </a:rPr>
                        <a:t>জড়িত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as-IN" sz="2400" dirty="0" smtClean="0">
                          <a:solidFill>
                            <a:srgbClr val="FF0000"/>
                          </a:solidFill>
                        </a:rPr>
                        <a:t> ব্যস্ত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Idle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[</a:t>
                      </a:r>
                      <a:r>
                        <a:rPr lang="as-IN" sz="2400" dirty="0" smtClean="0">
                          <a:solidFill>
                            <a:srgbClr val="FF0000"/>
                          </a:solidFill>
                        </a:rPr>
                        <a:t>অলস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en-US" sz="24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Inactiv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[</a:t>
                      </a:r>
                      <a:r>
                        <a:rPr lang="as-IN" sz="2400" dirty="0" smtClean="0">
                          <a:solidFill>
                            <a:srgbClr val="FF0000"/>
                          </a:solidFill>
                        </a:rPr>
                        <a:t>নিষ্ক্রিয়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962470"/>
                  </a:ext>
                </a:extLst>
              </a:tr>
              <a:tr h="638208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Violence</a:t>
                      </a:r>
                      <a:endParaRPr lang="en-US" sz="2400" b="0" dirty="0">
                        <a:solidFill>
                          <a:srgbClr val="00B0F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Renowned [</a:t>
                      </a:r>
                      <a:r>
                        <a:rPr lang="bn-IN" sz="2400" b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প্রখ্যাত</a:t>
                      </a:r>
                      <a:r>
                        <a:rPr lang="en-US" sz="2400" b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Unknown</a:t>
                      </a:r>
                      <a:r>
                        <a:rPr lang="en-US" sz="2400" b="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 [</a:t>
                      </a:r>
                      <a:r>
                        <a:rPr lang="bn-IN" sz="2400" b="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অপরিচিত</a:t>
                      </a:r>
                      <a:r>
                        <a:rPr lang="en-US" sz="2400" b="0" baseline="0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en-US" sz="2400" b="0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1816369"/>
                  </a:ext>
                </a:extLst>
              </a:tr>
              <a:tr h="1284652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Security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Protection</a:t>
                      </a:r>
                      <a:r>
                        <a:rPr lang="en-US" sz="2400" b="0" baseline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 [</a:t>
                      </a:r>
                      <a:r>
                        <a:rPr lang="as-IN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রক্ষা</a:t>
                      </a:r>
                      <a:r>
                        <a:rPr lang="en-US" sz="2400" b="0" baseline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]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Cover [</a:t>
                      </a:r>
                      <a:r>
                        <a:rPr lang="as-IN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আবৃত করা</a:t>
                      </a:r>
                      <a:r>
                        <a:rPr lang="en-US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,</a:t>
                      </a:r>
                      <a:r>
                        <a:rPr lang="as-IN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 রক্ষা করা</a:t>
                      </a:r>
                      <a:r>
                        <a:rPr lang="en-US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]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Danger</a:t>
                      </a:r>
                      <a:r>
                        <a:rPr lang="en-US" sz="2400" b="0" baseline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 [</a:t>
                      </a:r>
                      <a:r>
                        <a:rPr lang="as-IN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বিপদ</a:t>
                      </a:r>
                      <a:r>
                        <a:rPr lang="en-US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]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Trouble</a:t>
                      </a:r>
                      <a:r>
                        <a:rPr lang="en-US" sz="2400" b="0" baseline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 [</a:t>
                      </a:r>
                      <a:r>
                        <a:rPr lang="as-IN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যন্ত্রণা</a:t>
                      </a:r>
                      <a:r>
                        <a:rPr lang="en-US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]</a:t>
                      </a:r>
                      <a:endParaRPr lang="bn-IN" sz="2400" b="0" baseline="0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226816"/>
                  </a:ext>
                </a:extLst>
              </a:tr>
              <a:tr h="88937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C00000"/>
                          </a:solidFill>
                          <a:latin typeface="Comic Sans MS" pitchFamily="66" charset="0"/>
                        </a:rPr>
                        <a:t>Distribute</a:t>
                      </a:r>
                      <a:endParaRPr lang="en-US" sz="2400" b="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Spread [</a:t>
                      </a:r>
                      <a:r>
                        <a:rPr lang="bn-IN" sz="2400" b="0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বিস্তার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bn-IN" sz="2400" b="0" baseline="0" dirty="0" smtClean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bn-IN" sz="2400" b="0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en-US" sz="2400" b="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Collect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 [</a:t>
                      </a:r>
                      <a:r>
                        <a:rPr lang="bn-IN" sz="2400" b="0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সংগ্রহ</a:t>
                      </a:r>
                      <a:r>
                        <a:rPr lang="en-US" sz="2400" b="0" baseline="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bn-IN" sz="2400" b="0" baseline="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5668132"/>
                  </a:ext>
                </a:extLst>
              </a:tr>
              <a:tr h="638208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Early</a:t>
                      </a:r>
                      <a:r>
                        <a:rPr lang="en-US" sz="2400" b="0" baseline="0" dirty="0" smtClean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66"/>
                          </a:solidFill>
                        </a:rPr>
                        <a:t>Beforehand</a:t>
                      </a:r>
                      <a:r>
                        <a:rPr lang="en-US" sz="2400" b="0" baseline="0" dirty="0" smtClean="0">
                          <a:solidFill>
                            <a:srgbClr val="FF0066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rgbClr val="FF0066"/>
                          </a:solidFill>
                        </a:rPr>
                        <a:t>[</a:t>
                      </a:r>
                      <a:r>
                        <a:rPr lang="as-IN" sz="2400" b="0" dirty="0" smtClean="0">
                          <a:solidFill>
                            <a:srgbClr val="FF0066"/>
                          </a:solidFill>
                        </a:rPr>
                        <a:t>আগেভাগে</a:t>
                      </a:r>
                      <a:r>
                        <a:rPr lang="en-US" sz="2400" b="0" dirty="0" smtClean="0">
                          <a:solidFill>
                            <a:srgbClr val="FF0066"/>
                          </a:solidFill>
                        </a:rPr>
                        <a:t>]</a:t>
                      </a:r>
                      <a:endParaRPr lang="en-US" sz="2400" b="0" dirty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Late  [</a:t>
                      </a:r>
                      <a:r>
                        <a:rPr lang="as-IN" sz="2400" b="0" dirty="0" smtClean="0">
                          <a:solidFill>
                            <a:srgbClr val="FF0066"/>
                          </a:solidFill>
                        </a:rPr>
                        <a:t>দেরিতে</a:t>
                      </a:r>
                      <a:r>
                        <a:rPr lang="en-US" sz="2400" b="0" dirty="0" smtClean="0">
                          <a:solidFill>
                            <a:srgbClr val="FF0066"/>
                          </a:solidFill>
                        </a:rPr>
                        <a:t>,</a:t>
                      </a:r>
                      <a:r>
                        <a:rPr lang="as-IN" sz="2400" b="0" dirty="0" smtClean="0">
                          <a:solidFill>
                            <a:srgbClr val="FF0066"/>
                          </a:solidFill>
                        </a:rPr>
                        <a:t> বিলম্বে</a:t>
                      </a:r>
                      <a:r>
                        <a:rPr lang="en-US" sz="2400" b="0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bn-IN" sz="2400" b="0" baseline="0" dirty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937329"/>
                  </a:ext>
                </a:extLst>
              </a:tr>
              <a:tr h="88937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Interesting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Attractive</a:t>
                      </a:r>
                      <a:r>
                        <a:rPr lang="en-US" sz="2400" b="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[</a:t>
                      </a:r>
                      <a:r>
                        <a:rPr lang="as-IN" sz="2400" dirty="0" smtClean="0">
                          <a:solidFill>
                            <a:srgbClr val="0070C0"/>
                          </a:solidFill>
                        </a:rPr>
                        <a:t>আকর্ষণীয়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endParaRPr lang="en-US" sz="2400" b="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Disgusting [</a:t>
                      </a:r>
                      <a:r>
                        <a:rPr lang="as-IN" sz="2400" dirty="0" smtClean="0">
                          <a:solidFill>
                            <a:srgbClr val="0070C0"/>
                          </a:solidFill>
                        </a:rPr>
                        <a:t>নিদারূণ বিরক্তিকর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]</a:t>
                      </a:r>
                      <a:endParaRPr lang="bn-IN" sz="2400" b="0" baseline="0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55366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868031"/>
            <a:ext cx="4724400" cy="5937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chemeClr val="tx1"/>
                </a:solidFill>
                <a:latin typeface="Colonna MT" pitchFamily="82" charset="0"/>
              </a:rPr>
              <a:t>Shamima</a:t>
            </a:r>
            <a:r>
              <a:rPr lang="en-US" sz="4000" b="1" dirty="0" smtClean="0">
                <a:solidFill>
                  <a:schemeClr val="tx1"/>
                </a:solidFill>
                <a:latin typeface="Colonna MT" pitchFamily="8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Colonna MT" pitchFamily="82" charset="0"/>
              </a:rPr>
              <a:t>Aktar </a:t>
            </a:r>
            <a:r>
              <a:rPr lang="en-US" sz="4000" b="1" dirty="0" err="1" smtClean="0">
                <a:solidFill>
                  <a:schemeClr val="tx1"/>
                </a:solidFill>
                <a:latin typeface="Colonna MT" pitchFamily="82" charset="0"/>
              </a:rPr>
              <a:t>Ash</a:t>
            </a:r>
            <a:r>
              <a:rPr lang="en-US" sz="4000" b="1" dirty="0" err="1" smtClean="0">
                <a:solidFill>
                  <a:schemeClr val="tx1"/>
                </a:solidFill>
                <a:latin typeface="Colonna MT" pitchFamily="82" charset="0"/>
              </a:rPr>
              <a:t>a</a:t>
            </a:r>
            <a:endParaRPr lang="en-US" sz="4000" b="1" dirty="0" smtClean="0">
              <a:solidFill>
                <a:schemeClr val="tx1"/>
              </a:solidFill>
              <a:latin typeface="Colonna MT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2553831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info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Synonyms…</a:t>
            </a:r>
            <a:r>
              <a:rPr lang="bn-IN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        </a:t>
            </a:r>
            <a:r>
              <a:rPr lang="en-US" sz="4000" dirty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Antonyms…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27408"/>
              </p:ext>
            </p:extLst>
          </p:nvPr>
        </p:nvGraphicFramePr>
        <p:xfrm>
          <a:off x="76200" y="990600"/>
          <a:ext cx="8991600" cy="5867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4375878"/>
                    </a:ext>
                  </a:extLst>
                </a:gridCol>
                <a:gridCol w="3354696">
                  <a:extLst>
                    <a:ext uri="{9D8B030D-6E8A-4147-A177-3AD203B41FA5}">
                      <a16:colId xmlns:a16="http://schemas.microsoft.com/office/drawing/2014/main" xmlns="" val="280128797"/>
                    </a:ext>
                  </a:extLst>
                </a:gridCol>
                <a:gridCol w="3884304">
                  <a:extLst>
                    <a:ext uri="{9D8B030D-6E8A-4147-A177-3AD203B41FA5}">
                      <a16:colId xmlns:a16="http://schemas.microsoft.com/office/drawing/2014/main" xmlns="" val="2300405472"/>
                    </a:ext>
                  </a:extLst>
                </a:gridCol>
              </a:tblGrid>
              <a:tr h="62376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</a:rPr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j-lt"/>
                        </a:rPr>
                        <a:t>Synonyms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+mj-lt"/>
                        </a:rPr>
                        <a:t>Antonyms</a:t>
                      </a:r>
                      <a:endParaRPr lang="en-US" sz="2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3859410"/>
                  </a:ext>
                </a:extLst>
              </a:tr>
              <a:tr h="869244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Education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Schooling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</a:rPr>
                        <a:t> [</a:t>
                      </a:r>
                      <a:r>
                        <a:rPr lang="as-IN" sz="2400" b="0" dirty="0" smtClean="0">
                          <a:solidFill>
                            <a:srgbClr val="FF0000"/>
                          </a:solidFill>
                        </a:rPr>
                        <a:t>পড়াশোনা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br>
                        <a:rPr lang="en-US" sz="2400" b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Training [</a:t>
                      </a:r>
                      <a:r>
                        <a:rPr lang="as-IN" sz="2400" b="0" dirty="0" smtClean="0">
                          <a:solidFill>
                            <a:srgbClr val="FF0000"/>
                          </a:solidFill>
                        </a:rPr>
                        <a:t>শিক্ষাপ্রাপ্তি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Ignorance [</a:t>
                      </a:r>
                      <a:r>
                        <a:rPr lang="as-IN" sz="2400" b="0" dirty="0" smtClean="0">
                          <a:solidFill>
                            <a:srgbClr val="FF0000"/>
                          </a:solidFill>
                        </a:rPr>
                        <a:t>অজ্ঞতা</a:t>
                      </a:r>
                      <a:endParaRPr lang="en-US" sz="24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Illiteracy</a:t>
                      </a:r>
                      <a:r>
                        <a:rPr lang="en-US" sz="2400" b="0" baseline="0" dirty="0" smtClean="0">
                          <a:solidFill>
                            <a:srgbClr val="FF0000"/>
                          </a:solidFill>
                        </a:rPr>
                        <a:t> [</a:t>
                      </a:r>
                      <a:r>
                        <a:rPr lang="as-IN" sz="2400" b="0" dirty="0" smtClean="0">
                          <a:solidFill>
                            <a:srgbClr val="FF0000"/>
                          </a:solidFill>
                        </a:rPr>
                        <a:t>নিরক্ষরতা</a:t>
                      </a:r>
                      <a:r>
                        <a:rPr lang="en-US" sz="2400" b="0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endParaRPr lang="bn-IN" sz="2400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5962470"/>
                  </a:ext>
                </a:extLst>
              </a:tr>
              <a:tr h="623763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Voluntary</a:t>
                      </a:r>
                      <a:r>
                        <a:rPr lang="en-US" sz="2400" b="0" baseline="0" dirty="0" smtClean="0">
                          <a:solidFill>
                            <a:srgbClr val="00B0F0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US" sz="2400" b="0" dirty="0">
                        <a:solidFill>
                          <a:srgbClr val="00B0F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B0F0"/>
                          </a:solidFill>
                        </a:rPr>
                        <a:t>Willing</a:t>
                      </a:r>
                      <a:r>
                        <a:rPr lang="en-US" sz="2400" b="0" baseline="0" dirty="0" smtClean="0">
                          <a:solidFill>
                            <a:srgbClr val="00B0F0"/>
                          </a:solidFill>
                        </a:rPr>
                        <a:t> [</a:t>
                      </a:r>
                      <a:r>
                        <a:rPr lang="as-IN" sz="2400" b="0" dirty="0" smtClean="0">
                          <a:solidFill>
                            <a:srgbClr val="00B0F0"/>
                          </a:solidFill>
                        </a:rPr>
                        <a:t>ইচ্ছুক</a:t>
                      </a:r>
                      <a:r>
                        <a:rPr lang="en-US" sz="2400" b="0" dirty="0" smtClean="0">
                          <a:solidFill>
                            <a:srgbClr val="00B0F0"/>
                          </a:solidFill>
                        </a:rPr>
                        <a:t>]</a:t>
                      </a:r>
                      <a:endParaRPr lang="en-US" sz="2400" b="0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B0F0"/>
                          </a:solidFill>
                        </a:rPr>
                        <a:t>Forced</a:t>
                      </a:r>
                      <a:r>
                        <a:rPr lang="en-US" sz="2400" b="0" baseline="0" dirty="0" smtClean="0">
                          <a:solidFill>
                            <a:srgbClr val="00B0F0"/>
                          </a:solidFill>
                        </a:rPr>
                        <a:t> [</a:t>
                      </a:r>
                      <a:r>
                        <a:rPr lang="as-IN" sz="2400" b="0" dirty="0" smtClean="0">
                          <a:solidFill>
                            <a:srgbClr val="00B0F0"/>
                          </a:solidFill>
                        </a:rPr>
                        <a:t>কষ্টকৃত</a:t>
                      </a:r>
                      <a:r>
                        <a:rPr lang="en-US" sz="2400" b="0" dirty="0" smtClean="0">
                          <a:solidFill>
                            <a:srgbClr val="00B0F0"/>
                          </a:solidFill>
                        </a:rPr>
                        <a:t>]</a:t>
                      </a:r>
                      <a:endParaRPr lang="en-US" sz="2400" b="0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1816369"/>
                  </a:ext>
                </a:extLst>
              </a:tr>
              <a:tr h="125557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B050"/>
                          </a:solidFill>
                          <a:latin typeface="Comic Sans MS" pitchFamily="66" charset="0"/>
                        </a:rPr>
                        <a:t>Community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B050"/>
                          </a:solidFill>
                        </a:rPr>
                        <a:t>Neighborhood [</a:t>
                      </a:r>
                      <a:r>
                        <a:rPr lang="as-IN" sz="2400" b="0" dirty="0" smtClean="0">
                          <a:solidFill>
                            <a:srgbClr val="00B050"/>
                          </a:solidFill>
                        </a:rPr>
                        <a:t>আশপাশ</a:t>
                      </a:r>
                      <a:r>
                        <a:rPr lang="en-US" sz="2400" b="0" dirty="0" smtClean="0">
                          <a:solidFill>
                            <a:srgbClr val="00B050"/>
                          </a:solidFill>
                        </a:rPr>
                        <a:t>]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00B050"/>
                          </a:solidFill>
                        </a:rPr>
                        <a:t>Society</a:t>
                      </a:r>
                      <a:r>
                        <a:rPr lang="en-US" sz="2400" b="0" baseline="0" dirty="0" smtClean="0">
                          <a:solidFill>
                            <a:srgbClr val="00B050"/>
                          </a:solidFill>
                        </a:rPr>
                        <a:t> [</a:t>
                      </a:r>
                      <a:r>
                        <a:rPr lang="as-IN" sz="2400" b="0" dirty="0" smtClean="0">
                          <a:solidFill>
                            <a:srgbClr val="00B050"/>
                          </a:solidFill>
                        </a:rPr>
                        <a:t>সমাজ</a:t>
                      </a:r>
                      <a:r>
                        <a:rPr lang="en-US" sz="2400" b="0" dirty="0" smtClean="0">
                          <a:solidFill>
                            <a:srgbClr val="00B050"/>
                          </a:solidFill>
                        </a:rPr>
                        <a:t>]</a:t>
                      </a:r>
                      <a:endParaRPr lang="en-US" sz="2400" b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B050"/>
                          </a:solidFill>
                        </a:rPr>
                        <a:t>Difference</a:t>
                      </a:r>
                      <a:r>
                        <a:rPr lang="en-US" sz="2400" b="0" baseline="0" dirty="0" smtClean="0">
                          <a:solidFill>
                            <a:srgbClr val="00B050"/>
                          </a:solidFill>
                        </a:rPr>
                        <a:t> [</a:t>
                      </a:r>
                      <a:r>
                        <a:rPr lang="as-IN" sz="2400" b="0" dirty="0" smtClean="0">
                          <a:solidFill>
                            <a:srgbClr val="00B050"/>
                          </a:solidFill>
                        </a:rPr>
                        <a:t>বৈসাদৃশ্য</a:t>
                      </a:r>
                      <a:r>
                        <a:rPr lang="en-US" sz="2400" b="0" dirty="0" smtClean="0">
                          <a:solidFill>
                            <a:srgbClr val="00B050"/>
                          </a:solidFill>
                        </a:rPr>
                        <a:t>]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rgbClr val="00B050"/>
                          </a:solidFill>
                        </a:rPr>
                        <a:t>Dissimilarity [</a:t>
                      </a:r>
                      <a:r>
                        <a:rPr lang="as-IN" sz="2400" b="0" dirty="0" smtClean="0">
                          <a:solidFill>
                            <a:srgbClr val="00B050"/>
                          </a:solidFill>
                        </a:rPr>
                        <a:t>ভিন্নতা</a:t>
                      </a:r>
                      <a:r>
                        <a:rPr lang="en-US" sz="2400" b="0" dirty="0" smtClean="0">
                          <a:solidFill>
                            <a:srgbClr val="00B050"/>
                          </a:solidFill>
                        </a:rPr>
                        <a:t>]</a:t>
                      </a:r>
                    </a:p>
                    <a:p>
                      <a:pPr algn="ctr"/>
                      <a:endParaRPr lang="bn-IN" sz="2400" b="0" baseline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1320949"/>
                  </a:ext>
                </a:extLst>
              </a:tr>
              <a:tr h="623763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7030A0"/>
                          </a:solidFill>
                          <a:latin typeface="Comic Sans MS" pitchFamily="66" charset="0"/>
                        </a:rPr>
                        <a:t>Global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7030A0"/>
                          </a:solidFill>
                        </a:rPr>
                        <a:t>Universal</a:t>
                      </a:r>
                      <a:r>
                        <a:rPr lang="en-US" sz="2400" b="0" baseline="0" dirty="0" smtClean="0">
                          <a:solidFill>
                            <a:srgbClr val="7030A0"/>
                          </a:solidFill>
                        </a:rPr>
                        <a:t> [</a:t>
                      </a:r>
                      <a:r>
                        <a:rPr lang="as-IN" sz="2400" b="0" dirty="0" smtClean="0">
                          <a:solidFill>
                            <a:srgbClr val="7030A0"/>
                          </a:solidFill>
                        </a:rPr>
                        <a:t>সার্বজনীন</a:t>
                      </a:r>
                      <a:r>
                        <a:rPr lang="en-US" sz="2400" b="0" dirty="0" smtClean="0">
                          <a:solidFill>
                            <a:srgbClr val="7030A0"/>
                          </a:solidFill>
                        </a:rPr>
                        <a:t>]</a:t>
                      </a:r>
                      <a:endParaRPr lang="en-US" sz="2400" b="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7030A0"/>
                          </a:solidFill>
                        </a:rPr>
                        <a:t>Particular</a:t>
                      </a:r>
                      <a:r>
                        <a:rPr lang="en-US" sz="2400" b="0" baseline="0" dirty="0" smtClean="0">
                          <a:solidFill>
                            <a:srgbClr val="7030A0"/>
                          </a:solidFill>
                        </a:rPr>
                        <a:t> [</a:t>
                      </a:r>
                      <a:r>
                        <a:rPr lang="as-IN" sz="2400" b="0" dirty="0" smtClean="0">
                          <a:solidFill>
                            <a:srgbClr val="7030A0"/>
                          </a:solidFill>
                        </a:rPr>
                        <a:t>নির্দিষ্ট</a:t>
                      </a:r>
                      <a:r>
                        <a:rPr lang="en-US" sz="2400" b="0" dirty="0" smtClean="0">
                          <a:solidFill>
                            <a:srgbClr val="7030A0"/>
                          </a:solidFill>
                        </a:rPr>
                        <a:t>]</a:t>
                      </a:r>
                      <a:endParaRPr lang="bn-IN" sz="2400" b="0" baseline="0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226816"/>
                  </a:ext>
                </a:extLst>
              </a:tr>
              <a:tr h="623763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Culture</a:t>
                      </a:r>
                      <a:r>
                        <a:rPr lang="en-US" sz="2400" b="0" baseline="0" dirty="0" smtClean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US" sz="2400" b="0" dirty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Civilization</a:t>
                      </a:r>
                      <a:r>
                        <a:rPr lang="en-US" sz="2400" b="0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 [</a:t>
                      </a:r>
                      <a:r>
                        <a:rPr lang="as-IN" sz="2400" b="0" dirty="0" smtClean="0">
                          <a:solidFill>
                            <a:srgbClr val="FF0066"/>
                          </a:solidFill>
                        </a:rPr>
                        <a:t>সভ্যতা</a:t>
                      </a:r>
                      <a:r>
                        <a:rPr lang="en-US" sz="2400" b="0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r>
                        <a:rPr lang="bn-IN" sz="2400" b="0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en-US" sz="2400" b="0" dirty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F0066"/>
                          </a:solidFill>
                          <a:latin typeface="Comic Sans MS" pitchFamily="66" charset="0"/>
                        </a:rPr>
                        <a:t>Barbarism </a:t>
                      </a:r>
                      <a:r>
                        <a:rPr lang="en-US" sz="2400" b="0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[</a:t>
                      </a:r>
                      <a:r>
                        <a:rPr lang="as-IN" sz="2400" b="0" dirty="0" smtClean="0">
                          <a:solidFill>
                            <a:srgbClr val="FF0066"/>
                          </a:solidFill>
                        </a:rPr>
                        <a:t>বর্বর অবস্থা</a:t>
                      </a:r>
                      <a:r>
                        <a:rPr lang="en-US" sz="2400" b="0" baseline="0" dirty="0" smtClean="0">
                          <a:solidFill>
                            <a:srgbClr val="FF0066"/>
                          </a:solidFill>
                          <a:latin typeface="Comic Sans MS" panose="030F0702030302020204" pitchFamily="66" charset="0"/>
                        </a:rPr>
                        <a:t>]</a:t>
                      </a:r>
                      <a:endParaRPr lang="bn-IN" sz="2400" b="0" baseline="0" dirty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5668132"/>
                  </a:ext>
                </a:extLst>
              </a:tr>
              <a:tr h="623763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baseline="0" dirty="0">
                        <a:solidFill>
                          <a:srgbClr val="FF0066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937329"/>
                  </a:ext>
                </a:extLst>
              </a:tr>
              <a:tr h="623763"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55366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1905000"/>
            <a:ext cx="5867400" cy="26670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8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Thank You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410200" cy="5937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olonna MT" pitchFamily="82" charset="0"/>
              </a:rPr>
              <a:t>Students will be able to-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76200"/>
            <a:ext cx="8991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ooper Black" panose="0208090404030B020404" pitchFamily="18" charset="0"/>
              </a:rPr>
              <a:t>Learning objectives:</a:t>
            </a:r>
            <a:endParaRPr lang="en-US" sz="4000" dirty="0">
              <a:latin typeface="+mn-lt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52400" y="1447800"/>
            <a:ext cx="8915400" cy="4800601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503944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r</a:t>
            </a:r>
            <a:r>
              <a:rPr lang="en-US" sz="2800" b="1" dirty="0" smtClean="0">
                <a:solidFill>
                  <a:srgbClr val="00B050"/>
                </a:solidFill>
              </a:rPr>
              <a:t>ead and understand the text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u</a:t>
            </a:r>
            <a:r>
              <a:rPr lang="en-US" sz="2800" b="1" dirty="0" smtClean="0">
                <a:solidFill>
                  <a:srgbClr val="00B050"/>
                </a:solidFill>
              </a:rPr>
              <a:t>nderstand and enjoy the story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learn some new words with their meaning and correct </a:t>
            </a:r>
            <a:r>
              <a:rPr lang="en-US" sz="2800" b="1" dirty="0" smtClean="0">
                <a:solidFill>
                  <a:srgbClr val="00B050"/>
                </a:solidFill>
              </a:rPr>
              <a:t>pronunciation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50"/>
                </a:solidFill>
              </a:rPr>
              <a:t>Understand how to write a letter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</a:rPr>
              <a:t>k</a:t>
            </a:r>
            <a:r>
              <a:rPr lang="en-US" sz="2800" b="1" dirty="0" smtClean="0">
                <a:solidFill>
                  <a:srgbClr val="00B050"/>
                </a:solidFill>
              </a:rPr>
              <a:t>now the synonyms and antonyms of some </a:t>
            </a:r>
            <a:r>
              <a:rPr lang="en-US" sz="2800" b="1" dirty="0" smtClean="0">
                <a:solidFill>
                  <a:srgbClr val="00B050"/>
                </a:solidFill>
              </a:rPr>
              <a:t>words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60060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3300"/>
                </a:solidFill>
                <a:latin typeface="Bernard MT Condensed" pitchFamily="18" charset="0"/>
              </a:rPr>
              <a:t>Bangladesh </a:t>
            </a:r>
            <a:r>
              <a:rPr lang="en-US" dirty="0" smtClean="0">
                <a:solidFill>
                  <a:srgbClr val="003300"/>
                </a:solidFill>
                <a:latin typeface="Bernard MT Condensed" pitchFamily="18" charset="0"/>
              </a:rPr>
              <a:t>in UN</a:t>
            </a:r>
            <a:endParaRPr lang="en-US" dirty="0">
              <a:solidFill>
                <a:srgbClr val="003300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Image result for bangladesh in U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399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572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 result for bangladesh in UN"/>
          <p:cNvPicPr/>
          <p:nvPr/>
        </p:nvPicPr>
        <p:blipFill>
          <a:blip r:embed="rId3">
            <a:lum bright="-12000" contrast="3000"/>
          </a:blip>
          <a:srcRect/>
          <a:stretch>
            <a:fillRect/>
          </a:stretch>
        </p:blipFill>
        <p:spPr bwMode="auto">
          <a:xfrm>
            <a:off x="6553201" y="4495800"/>
            <a:ext cx="2590800" cy="2362200"/>
          </a:xfrm>
          <a:prstGeom prst="rect">
            <a:avLst/>
          </a:prstGeom>
          <a:noFill/>
          <a:ln w="9525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innerShdw blurRad="114300">
              <a:srgbClr val="0033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667000" y="4572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Image result for bangladesh in UN"/>
          <p:cNvPicPr/>
          <p:nvPr/>
        </p:nvPicPr>
        <p:blipFill>
          <a:blip r:embed="rId4" cstate="print">
            <a:lum bright="-9000" contrast="2000"/>
          </a:blip>
          <a:stretch>
            <a:fillRect/>
          </a:stretch>
        </p:blipFill>
        <p:spPr bwMode="auto">
          <a:xfrm>
            <a:off x="2895600" y="4495800"/>
            <a:ext cx="3657600" cy="23608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248400" y="4572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Image result for photos of role of bangladesh army in UN to help poor"/>
          <p:cNvPicPr/>
          <p:nvPr/>
        </p:nvPicPr>
        <p:blipFill>
          <a:blip r:embed="rId5">
            <a:lum bright="-10000" contrast="9000"/>
          </a:blip>
          <a:srcRect/>
          <a:stretch>
            <a:fillRect/>
          </a:stretch>
        </p:blipFill>
        <p:spPr bwMode="auto">
          <a:xfrm>
            <a:off x="0" y="44958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705600" cy="3810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Algerian" pitchFamily="82" charset="0"/>
              </a:rPr>
              <a:t>letter</a:t>
            </a:r>
            <a:endParaRPr lang="en-US" sz="4000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6629400" cy="24384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3600" i="1" dirty="0" smtClean="0">
                <a:latin typeface="Comic Sans MS" pitchFamily="66" charset="0"/>
              </a:rPr>
              <a:t>Dear </a:t>
            </a:r>
            <a:r>
              <a:rPr lang="en-US" sz="3600" i="1" dirty="0" err="1" smtClean="0">
                <a:latin typeface="Comic Sans MS" pitchFamily="66" charset="0"/>
              </a:rPr>
              <a:t>Sohan</a:t>
            </a:r>
            <a:r>
              <a:rPr lang="en-US" sz="3600" i="1" dirty="0" smtClean="0">
                <a:latin typeface="Comic Sans MS" pitchFamily="66" charset="0"/>
              </a:rPr>
              <a:t>,</a:t>
            </a:r>
          </a:p>
          <a:p>
            <a:pPr>
              <a:buNone/>
            </a:pPr>
            <a:r>
              <a:rPr lang="en-US" sz="3600" i="1" dirty="0" smtClean="0">
                <a:latin typeface="Comic Sans MS" pitchFamily="66" charset="0"/>
              </a:rPr>
              <a:t>      I got your </a:t>
            </a:r>
            <a:r>
              <a:rPr lang="en-US" sz="3600" i="1" dirty="0" smtClean="0">
                <a:solidFill>
                  <a:srgbClr val="FF0000"/>
                </a:solidFill>
                <a:latin typeface="Comic Sans MS" pitchFamily="66" charset="0"/>
              </a:rPr>
              <a:t>letter</a:t>
            </a:r>
            <a:r>
              <a:rPr lang="en-US" sz="3600" i="1" dirty="0" smtClean="0">
                <a:latin typeface="Comic Sans MS" pitchFamily="66" charset="0"/>
              </a:rPr>
              <a:t> two days ago. But I was very </a:t>
            </a:r>
            <a:r>
              <a:rPr lang="en-US" sz="3600" i="1" dirty="0" smtClean="0">
                <a:solidFill>
                  <a:srgbClr val="0070C0"/>
                </a:solidFill>
                <a:latin typeface="Comic Sans MS" pitchFamily="66" charset="0"/>
              </a:rPr>
              <a:t>busy</a:t>
            </a:r>
            <a:r>
              <a:rPr lang="en-US" sz="3600" i="1" dirty="0" smtClean="0">
                <a:latin typeface="Comic Sans MS" pitchFamily="66" charset="0"/>
              </a:rPr>
              <a:t> here. So, I’m late to reply</a:t>
            </a:r>
            <a:r>
              <a:rPr lang="en-US" sz="3600" b="1" i="1" dirty="0" smtClean="0">
                <a:latin typeface="Comic Sans MS" pitchFamily="66" charset="0"/>
              </a:rPr>
              <a:t>…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 </a:t>
            </a:r>
          </a:p>
        </p:txBody>
      </p:sp>
      <p:pic>
        <p:nvPicPr>
          <p:cNvPr id="5" name="Picture 4" descr="Image result for cartoon letter writi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0"/>
            <a:ext cx="2438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3581400"/>
            <a:ext cx="8991600" cy="2862322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i="1" dirty="0">
                <a:latin typeface="Comic Sans MS" pitchFamily="66" charset="0"/>
              </a:rPr>
              <a:t>Congo is a </a:t>
            </a:r>
            <a:r>
              <a:rPr lang="en-US" sz="3600" i="1" dirty="0">
                <a:solidFill>
                  <a:srgbClr val="003300"/>
                </a:solidFill>
                <a:latin typeface="Comic Sans MS" pitchFamily="66" charset="0"/>
              </a:rPr>
              <a:t>central</a:t>
            </a:r>
            <a:r>
              <a:rPr lang="en-US" sz="3600" i="1" dirty="0">
                <a:latin typeface="Comic Sans MS" pitchFamily="66" charset="0"/>
              </a:rPr>
              <a:t> African country. There is </a:t>
            </a:r>
            <a:r>
              <a:rPr lang="en-US" sz="3600" i="1" dirty="0">
                <a:solidFill>
                  <a:srgbClr val="FF0066"/>
                </a:solidFill>
                <a:latin typeface="Comic Sans MS" pitchFamily="66" charset="0"/>
              </a:rPr>
              <a:t>violence </a:t>
            </a:r>
            <a:r>
              <a:rPr lang="en-US" sz="3600" i="1" dirty="0">
                <a:latin typeface="Comic Sans MS" pitchFamily="66" charset="0"/>
              </a:rPr>
              <a:t>among </a:t>
            </a:r>
            <a:r>
              <a:rPr lang="en-US" sz="3600" i="1" dirty="0">
                <a:solidFill>
                  <a:srgbClr val="C00000"/>
                </a:solidFill>
                <a:latin typeface="Comic Sans MS" pitchFamily="66" charset="0"/>
              </a:rPr>
              <a:t>political</a:t>
            </a:r>
            <a:r>
              <a:rPr lang="en-US" sz="3600" i="1" dirty="0">
                <a:latin typeface="Comic Sans MS" pitchFamily="66" charset="0"/>
              </a:rPr>
              <a:t> groups. So our life here is very </a:t>
            </a:r>
            <a:r>
              <a:rPr lang="en-US" sz="3600" i="1" dirty="0">
                <a:solidFill>
                  <a:srgbClr val="002060"/>
                </a:solidFill>
                <a:latin typeface="Comic Sans MS" pitchFamily="66" charset="0"/>
              </a:rPr>
              <a:t>challenging</a:t>
            </a:r>
            <a:r>
              <a:rPr lang="en-US" sz="3600" i="1" dirty="0">
                <a:latin typeface="Comic Sans MS" pitchFamily="66" charset="0"/>
              </a:rPr>
              <a:t>. We maintain </a:t>
            </a:r>
            <a:r>
              <a:rPr lang="en-US" sz="3600" i="1" dirty="0">
                <a:solidFill>
                  <a:srgbClr val="00B050"/>
                </a:solidFill>
                <a:latin typeface="Comic Sans MS" pitchFamily="66" charset="0"/>
              </a:rPr>
              <a:t>peace</a:t>
            </a:r>
            <a:r>
              <a:rPr lang="en-US" sz="3600" i="1" dirty="0">
                <a:latin typeface="Comic Sans MS" pitchFamily="66" charset="0"/>
              </a:rPr>
              <a:t> and </a:t>
            </a:r>
            <a:r>
              <a:rPr lang="en-US" sz="3600" i="1" dirty="0">
                <a:solidFill>
                  <a:srgbClr val="7030A0"/>
                </a:solidFill>
                <a:latin typeface="Comic Sans MS" pitchFamily="66" charset="0"/>
              </a:rPr>
              <a:t>security</a:t>
            </a:r>
            <a:r>
              <a:rPr lang="en-US" sz="3600" i="1" dirty="0">
                <a:latin typeface="Comic Sans MS" pitchFamily="66" charset="0"/>
              </a:rPr>
              <a:t>. We </a:t>
            </a:r>
            <a:r>
              <a:rPr lang="en-US" sz="3600" i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distribute</a:t>
            </a:r>
            <a:r>
              <a:rPr lang="en-US" sz="3600" i="1" dirty="0">
                <a:latin typeface="Comic Sans MS" pitchFamily="66" charset="0"/>
              </a:rPr>
              <a:t> food, water, </a:t>
            </a:r>
            <a:r>
              <a:rPr lang="en-US" sz="3600" i="1" dirty="0" smtClean="0">
                <a:latin typeface="Comic Sans MS" pitchFamily="66" charset="0"/>
              </a:rPr>
              <a:t>medicine……</a:t>
            </a:r>
            <a:endParaRPr lang="en-US" sz="3600" i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3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4999"/>
          </a:xfr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numCol="1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Letter		=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</a:rPr>
              <a:t>letə</a:t>
            </a:r>
            <a:r>
              <a:rPr lang="en-US" b="1" dirty="0" smtClean="0">
                <a:solidFill>
                  <a:schemeClr val="tx1"/>
                </a:solidFill>
              </a:rPr>
              <a:t>(r)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	= </a:t>
            </a:r>
            <a:r>
              <a:rPr lang="as-IN" dirty="0" smtClean="0">
                <a:solidFill>
                  <a:srgbClr val="FF0000"/>
                </a:solidFill>
                <a:latin typeface="Comic Sans MS" pitchFamily="66" charset="0"/>
              </a:rPr>
              <a:t>চিঠি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Busy		=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</a:rPr>
              <a:t>bɪzi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		= </a:t>
            </a:r>
            <a:r>
              <a:rPr lang="as-IN" dirty="0" smtClean="0">
                <a:solidFill>
                  <a:srgbClr val="0070C0"/>
                </a:solidFill>
                <a:latin typeface="Comic Sans MS" pitchFamily="66" charset="0"/>
              </a:rPr>
              <a:t>ব্যস্ত</a:t>
            </a: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66"/>
                </a:solidFill>
                <a:latin typeface="Comic Sans MS" pitchFamily="66" charset="0"/>
              </a:rPr>
              <a:t>Violence	= </a:t>
            </a:r>
            <a:r>
              <a:rPr lang="en-US" b="1" dirty="0" err="1" smtClean="0">
                <a:solidFill>
                  <a:schemeClr val="tx1"/>
                </a:solidFill>
              </a:rPr>
              <a:t>vaɪələns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66"/>
                </a:solidFill>
                <a:latin typeface="Comic Sans MS" pitchFamily="66" charset="0"/>
              </a:rPr>
              <a:t>=</a:t>
            </a:r>
            <a:r>
              <a:rPr lang="as-IN" dirty="0" smtClean="0">
                <a:solidFill>
                  <a:srgbClr val="FF0066"/>
                </a:solidFill>
                <a:latin typeface="Comic Sans MS" pitchFamily="66" charset="0"/>
              </a:rPr>
              <a:t> হিংসা</a:t>
            </a:r>
            <a:r>
              <a:rPr lang="en-US" dirty="0" smtClean="0">
                <a:solidFill>
                  <a:srgbClr val="FF0066"/>
                </a:solidFill>
                <a:latin typeface="Comic Sans MS" pitchFamily="66" charset="0"/>
                <a:cs typeface="ArhialkhanMJ" pitchFamily="2" charset="0"/>
              </a:rPr>
              <a:t>, </a:t>
            </a:r>
            <a:r>
              <a:rPr lang="as-IN" dirty="0" smtClean="0">
                <a:solidFill>
                  <a:srgbClr val="FF0066"/>
                </a:solidFill>
                <a:latin typeface="Comic Sans MS" pitchFamily="66" charset="0"/>
              </a:rPr>
              <a:t>তীব্রতা </a:t>
            </a:r>
            <a:endParaRPr lang="en-US" dirty="0" smtClean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Political	= </a:t>
            </a:r>
            <a:r>
              <a:rPr lang="en-US" b="1" dirty="0" err="1" smtClean="0">
                <a:solidFill>
                  <a:schemeClr val="tx1"/>
                </a:solidFill>
              </a:rPr>
              <a:t>pəˈlɪtɪkl</a:t>
            </a:r>
            <a:r>
              <a:rPr lang="en-US" b="1" dirty="0" smtClean="0">
                <a:solidFill>
                  <a:srgbClr val="FF0000"/>
                </a:solidFill>
              </a:rPr>
              <a:t>		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= </a:t>
            </a:r>
            <a:r>
              <a:rPr lang="as-IN" dirty="0" smtClean="0">
                <a:solidFill>
                  <a:srgbClr val="C00000"/>
                </a:solidFill>
                <a:latin typeface="Comic Sans MS" pitchFamily="66" charset="0"/>
              </a:rPr>
              <a:t>রাজনৈতিক</a:t>
            </a:r>
            <a:endParaRPr lang="en-US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Challenging	= </a:t>
            </a:r>
            <a:r>
              <a:rPr lang="en-US" b="1" dirty="0" err="1" smtClean="0">
                <a:solidFill>
                  <a:schemeClr val="tx1"/>
                </a:solidFill>
              </a:rPr>
              <a:t>tʃælɪndʒɪŋ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=</a:t>
            </a:r>
            <a:r>
              <a:rPr lang="as-IN" dirty="0" smtClean="0">
                <a:latin typeface="Comic Sans MS" pitchFamily="66" charset="0"/>
              </a:rPr>
              <a:t> </a:t>
            </a:r>
            <a:r>
              <a:rPr lang="as-IN" dirty="0" smtClean="0">
                <a:solidFill>
                  <a:srgbClr val="002060"/>
                </a:solidFill>
                <a:latin typeface="Comic Sans MS" pitchFamily="66" charset="0"/>
              </a:rPr>
              <a:t>প্রতিদ্বন্দ্বিতাপূর্ণ</a:t>
            </a:r>
            <a:endParaRPr lang="en-US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Peace		= </a:t>
            </a:r>
            <a:r>
              <a:rPr lang="en-US" b="1" dirty="0" err="1" smtClean="0">
                <a:solidFill>
                  <a:schemeClr val="tx1"/>
                </a:solidFill>
              </a:rPr>
              <a:t>piːs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		=</a:t>
            </a:r>
            <a:r>
              <a:rPr lang="as-IN" dirty="0" smtClean="0">
                <a:latin typeface="Comic Sans MS" pitchFamily="66" charset="0"/>
              </a:rPr>
              <a:t> </a:t>
            </a:r>
            <a:r>
              <a:rPr lang="as-IN" dirty="0" smtClean="0">
                <a:solidFill>
                  <a:srgbClr val="00B050"/>
                </a:solidFill>
                <a:latin typeface="Comic Sans MS" pitchFamily="66" charset="0"/>
              </a:rPr>
              <a:t>শান্তি</a:t>
            </a:r>
            <a:endParaRPr lang="en-US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Security	= </a:t>
            </a:r>
            <a:r>
              <a:rPr lang="en-US" b="1" dirty="0" err="1" smtClean="0">
                <a:solidFill>
                  <a:schemeClr val="tx1"/>
                </a:solidFill>
              </a:rPr>
              <a:t>sɪˈkjʊərəti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=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as-IN" dirty="0" smtClean="0">
                <a:solidFill>
                  <a:srgbClr val="7030A0"/>
                </a:solidFill>
                <a:latin typeface="Comic Sans MS" pitchFamily="66" charset="0"/>
              </a:rPr>
              <a:t>নিরাপত্তা</a:t>
            </a:r>
            <a:endParaRPr lang="en-US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Distribute	= </a:t>
            </a:r>
            <a:r>
              <a:rPr lang="en-US" b="1" dirty="0" err="1" smtClean="0">
                <a:solidFill>
                  <a:schemeClr val="tx1"/>
                </a:solidFill>
              </a:rPr>
              <a:t>dɪˈstrɪbjuːt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= </a:t>
            </a:r>
            <a:r>
              <a:rPr lang="as-IN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বন্টন করা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4572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itchFamily="82" charset="0"/>
              </a:rPr>
              <a:t>Words Focus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15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0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715000" cy="5334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itchFamily="82" charset="0"/>
              </a:rPr>
              <a:t>LETTER CONTINUED…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791200" cy="5943600"/>
          </a:xfr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tx1"/>
                </a:solidFill>
                <a:latin typeface="Comic Sans MS" pitchFamily="66" charset="0"/>
              </a:rPr>
              <a:t>…</a:t>
            </a: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to people. We </a:t>
            </a:r>
            <a:r>
              <a:rPr lang="en-US" sz="3600" i="1" dirty="0" smtClean="0">
                <a:solidFill>
                  <a:srgbClr val="FF0000"/>
                </a:solidFill>
                <a:latin typeface="Comic Sans MS" pitchFamily="66" charset="0"/>
              </a:rPr>
              <a:t>sometimes </a:t>
            </a: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build houses for them. We also teach children in small schools…</a:t>
            </a:r>
          </a:p>
          <a:p>
            <a:pPr>
              <a:buNone/>
            </a:pP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 Last week I met an </a:t>
            </a:r>
            <a:r>
              <a:rPr lang="en-US" sz="3600" i="1" dirty="0" smtClean="0">
                <a:solidFill>
                  <a:srgbClr val="00B050"/>
                </a:solidFill>
                <a:latin typeface="Comic Sans MS" pitchFamily="66" charset="0"/>
              </a:rPr>
              <a:t>interesting</a:t>
            </a: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 young man here. His name is </a:t>
            </a:r>
            <a:r>
              <a:rPr lang="en-US" sz="3600" i="1" dirty="0" err="1" smtClean="0">
                <a:solidFill>
                  <a:schemeClr val="tx1"/>
                </a:solidFill>
                <a:latin typeface="Comic Sans MS" pitchFamily="66" charset="0"/>
              </a:rPr>
              <a:t>Gurmit</a:t>
            </a: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 Singh. He was born in India. In his </a:t>
            </a:r>
            <a:r>
              <a:rPr lang="en-US" sz="3600" i="1" dirty="0" smtClean="0">
                <a:solidFill>
                  <a:srgbClr val="0070C0"/>
                </a:solidFill>
                <a:latin typeface="Comic Sans MS" pitchFamily="66" charset="0"/>
              </a:rPr>
              <a:t>early</a:t>
            </a: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 childhood,… </a:t>
            </a:r>
          </a:p>
          <a:p>
            <a:pPr>
              <a:buNone/>
            </a:pPr>
            <a:endParaRPr lang="en-US" sz="36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276" name="Picture 12" descr="Image result for photos of small school where UN members teach children"/>
          <p:cNvPicPr>
            <a:picLocks noChangeAspect="1" noChangeArrowheads="1"/>
          </p:cNvPicPr>
          <p:nvPr/>
        </p:nvPicPr>
        <p:blipFill>
          <a:blip r:embed="rId2">
            <a:lum bright="-24000" contrast="4000"/>
          </a:blip>
          <a:srcRect/>
          <a:stretch>
            <a:fillRect/>
          </a:stretch>
        </p:blipFill>
        <p:spPr bwMode="auto">
          <a:xfrm>
            <a:off x="5791200" y="4343400"/>
            <a:ext cx="3352800" cy="25146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1278" name="Picture 14" descr="Image result for houses made by UN for homeless peo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0"/>
            <a:ext cx="3352800" cy="2057400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</p:pic>
      <p:pic>
        <p:nvPicPr>
          <p:cNvPr id="13" name="Picture 12" descr="Image result for bangladesh in UN"/>
          <p:cNvPicPr/>
          <p:nvPr/>
        </p:nvPicPr>
        <p:blipFill>
          <a:blip r:embed="rId4">
            <a:lum bright="5000" contrast="6000"/>
          </a:blip>
          <a:srcRect/>
          <a:stretch>
            <a:fillRect/>
          </a:stretch>
        </p:blipFill>
        <p:spPr bwMode="auto">
          <a:xfrm>
            <a:off x="5791200" y="2209800"/>
            <a:ext cx="3352800" cy="198120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itchFamily="82" charset="0"/>
              </a:rPr>
              <a:t>Words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3733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Sometimes	= </a:t>
            </a:r>
            <a:r>
              <a:rPr lang="en-US" b="1" dirty="0" err="1" smtClean="0">
                <a:solidFill>
                  <a:schemeClr val="tx1"/>
                </a:solidFill>
              </a:rPr>
              <a:t>sʌmtaɪmz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	  = </a:t>
            </a:r>
            <a:r>
              <a:rPr lang="as-IN" dirty="0" smtClean="0">
                <a:solidFill>
                  <a:srgbClr val="FF0000"/>
                </a:solidFill>
                <a:latin typeface="Comic Sans MS" pitchFamily="66" charset="0"/>
              </a:rPr>
              <a:t>কখনও কখনও</a:t>
            </a:r>
            <a:endParaRPr lang="en-US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Early		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=   </a:t>
            </a:r>
            <a:r>
              <a:rPr lang="en-US" b="1" dirty="0" err="1" smtClean="0">
                <a:solidFill>
                  <a:schemeClr val="tx1"/>
                </a:solidFill>
              </a:rPr>
              <a:t>ɜːli</a:t>
            </a: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       	  = </a:t>
            </a:r>
            <a:r>
              <a:rPr lang="as-IN" dirty="0" smtClean="0">
                <a:solidFill>
                  <a:srgbClr val="0070C0"/>
                </a:solidFill>
                <a:latin typeface="Comic Sans MS" pitchFamily="66" charset="0"/>
              </a:rPr>
              <a:t>আগে</a:t>
            </a: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Interesting	= </a:t>
            </a:r>
            <a:r>
              <a:rPr lang="en-US" b="1" dirty="0" err="1" smtClean="0">
                <a:solidFill>
                  <a:schemeClr val="tx1"/>
                </a:solidFill>
              </a:rPr>
              <a:t>ɪntrəstɪŋ</a:t>
            </a:r>
            <a:r>
              <a:rPr lang="en-US" b="1" dirty="0" smtClean="0">
                <a:solidFill>
                  <a:srgbClr val="FF0000"/>
                </a:solidFill>
              </a:rPr>
              <a:t>	 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=</a:t>
            </a:r>
            <a:r>
              <a:rPr lang="as-IN" dirty="0" smtClean="0">
                <a:latin typeface="Comic Sans MS" pitchFamily="66" charset="0"/>
              </a:rPr>
              <a:t> </a:t>
            </a:r>
            <a:r>
              <a:rPr lang="as-IN" dirty="0" smtClean="0">
                <a:solidFill>
                  <a:srgbClr val="00B050"/>
                </a:solidFill>
                <a:latin typeface="Comic Sans MS" pitchFamily="66" charset="0"/>
              </a:rPr>
              <a:t>উৎসাহজনক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, 							</a:t>
            </a:r>
            <a:r>
              <a:rPr lang="as-IN" dirty="0" smtClean="0">
                <a:solidFill>
                  <a:srgbClr val="00B050"/>
                </a:solidFill>
                <a:latin typeface="Comic Sans MS" pitchFamily="66" charset="0"/>
              </a:rPr>
              <a:t>আকর্ষণপূর্ণ</a:t>
            </a:r>
            <a:endParaRPr lang="en-US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                       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3400" y="647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itchFamily="82" charset="0"/>
              </a:rPr>
              <a:t>LETTER CONTINUED…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838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7239000" cy="3733800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…he left for </a:t>
            </a:r>
            <a:r>
              <a:rPr lang="en-US" sz="3600" i="1" dirty="0" smtClean="0">
                <a:solidFill>
                  <a:srgbClr val="0070C0"/>
                </a:solidFill>
                <a:latin typeface="Comic Sans MS" pitchFamily="66" charset="0"/>
              </a:rPr>
              <a:t>Singapore</a:t>
            </a: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 with his </a:t>
            </a:r>
            <a:r>
              <a:rPr lang="en-US" sz="3600" i="1" dirty="0" smtClean="0">
                <a:solidFill>
                  <a:srgbClr val="FF0000"/>
                </a:solidFill>
                <a:latin typeface="Comic Sans MS" pitchFamily="66" charset="0"/>
              </a:rPr>
              <a:t>parents</a:t>
            </a: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 and went to a Singapore school. After a few years, he moved to </a:t>
            </a:r>
            <a:r>
              <a:rPr lang="en-US" sz="3600" i="1" dirty="0" smtClean="0">
                <a:solidFill>
                  <a:srgbClr val="00B050"/>
                </a:solidFill>
                <a:latin typeface="Comic Sans MS" pitchFamily="66" charset="0"/>
              </a:rPr>
              <a:t>Denmark</a:t>
            </a: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 and completed his school </a:t>
            </a:r>
            <a:r>
              <a:rPr lang="en-US" sz="3600" i="1" dirty="0" smtClean="0">
                <a:solidFill>
                  <a:srgbClr val="7030A0"/>
                </a:solidFill>
                <a:latin typeface="Comic Sans MS" pitchFamily="66" charset="0"/>
              </a:rPr>
              <a:t>education </a:t>
            </a:r>
            <a:r>
              <a:rPr lang="en-US" sz="3600" i="1" dirty="0" smtClean="0">
                <a:solidFill>
                  <a:schemeClr val="tx1"/>
                </a:solidFill>
                <a:latin typeface="Comic Sans MS" pitchFamily="66" charset="0"/>
              </a:rPr>
              <a:t>there…</a:t>
            </a:r>
          </a:p>
          <a:p>
            <a:pPr>
              <a:buNone/>
            </a:pPr>
            <a:endParaRPr lang="en-US" sz="3600" i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72000"/>
            <a:ext cx="914400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i="1" dirty="0" smtClean="0">
                <a:latin typeface="Comic Sans MS" pitchFamily="66" charset="0"/>
              </a:rPr>
              <a:t>…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3200" b="1" i="1" dirty="0" smtClean="0">
                <a:latin typeface="Comic Sans MS" pitchFamily="66" charset="0"/>
              </a:rPr>
              <a:t>For </a:t>
            </a:r>
            <a:r>
              <a:rPr lang="en-US" sz="3200" b="1" i="1" dirty="0" smtClean="0">
                <a:solidFill>
                  <a:srgbClr val="FF0000"/>
                </a:solidFill>
                <a:latin typeface="Comic Sans MS" pitchFamily="66" charset="0"/>
              </a:rPr>
              <a:t>graduation</a:t>
            </a:r>
            <a:r>
              <a:rPr lang="en-US" sz="3200" b="1" i="1" dirty="0" smtClean="0">
                <a:latin typeface="Comic Sans MS" pitchFamily="66" charset="0"/>
              </a:rPr>
              <a:t>, he went to the US and got a </a:t>
            </a:r>
            <a:r>
              <a:rPr lang="en-US" sz="3200" b="1" i="1" dirty="0" smtClean="0">
                <a:solidFill>
                  <a:srgbClr val="0070C0"/>
                </a:solidFill>
                <a:latin typeface="Comic Sans MS" pitchFamily="66" charset="0"/>
              </a:rPr>
              <a:t>university</a:t>
            </a:r>
            <a:r>
              <a:rPr lang="en-US" sz="3200" b="1" i="1" dirty="0" smtClean="0">
                <a:latin typeface="Comic Sans MS" pitchFamily="66" charset="0"/>
              </a:rPr>
              <a:t> </a:t>
            </a:r>
            <a:r>
              <a:rPr lang="en-US" sz="3200" b="1" i="1" dirty="0" smtClean="0">
                <a:solidFill>
                  <a:srgbClr val="00B050"/>
                </a:solidFill>
                <a:latin typeface="Comic Sans MS" pitchFamily="66" charset="0"/>
              </a:rPr>
              <a:t>degree</a:t>
            </a:r>
            <a:r>
              <a:rPr lang="en-US" sz="3200" b="1" i="1" dirty="0" smtClean="0">
                <a:latin typeface="Comic Sans MS" pitchFamily="66" charset="0"/>
              </a:rPr>
              <a:t>. Then he left for the UK and completed his Master degree </a:t>
            </a:r>
          </a:p>
          <a:p>
            <a:pPr>
              <a:buNone/>
            </a:pPr>
            <a:r>
              <a:rPr lang="en-US" sz="3200" b="1" i="1" dirty="0" smtClean="0">
                <a:latin typeface="Comic Sans MS" pitchFamily="66" charset="0"/>
              </a:rPr>
              <a:t>there.</a:t>
            </a:r>
          </a:p>
          <a:p>
            <a:pPr>
              <a:buNone/>
            </a:pPr>
            <a:r>
              <a:rPr lang="en-US" sz="3200" b="1" i="1" dirty="0" smtClean="0"/>
              <a:t>  </a:t>
            </a:r>
            <a:endParaRPr lang="en-US" sz="3200" b="1" i="1" dirty="0">
              <a:latin typeface="Comic Sans MS" pitchFamily="66" charset="0"/>
            </a:endParaRPr>
          </a:p>
        </p:txBody>
      </p:sp>
      <p:pic>
        <p:nvPicPr>
          <p:cNvPr id="10" name="Picture 9" descr="Image result for educational degre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7420" y="685800"/>
            <a:ext cx="184658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l.thumbs.canstockphoto.com/canstock64324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805" y="5638800"/>
            <a:ext cx="1433195" cy="123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153400" y="67934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 </a:t>
            </a:r>
            <a:r>
              <a:rPr lang="en-US" b="1" dirty="0" err="1" smtClean="0">
                <a:solidFill>
                  <a:srgbClr val="FF0000"/>
                </a:solidFill>
              </a:rPr>
              <a:t>Asha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1170</TotalTime>
  <Words>606</Words>
  <Application>Microsoft Office PowerPoint</Application>
  <PresentationFormat>On-screen Show (4:3)</PresentationFormat>
  <Paragraphs>153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Lesson 25</vt:lpstr>
      <vt:lpstr>Prepared by</vt:lpstr>
      <vt:lpstr>PowerPoint Presentation</vt:lpstr>
      <vt:lpstr>Bangladesh in UN</vt:lpstr>
      <vt:lpstr>letter</vt:lpstr>
      <vt:lpstr>Words Focus</vt:lpstr>
      <vt:lpstr>LETTER CONTINUED…</vt:lpstr>
      <vt:lpstr>Words Focus</vt:lpstr>
      <vt:lpstr>LETTER CONTINUED…</vt:lpstr>
      <vt:lpstr>Words Focus</vt:lpstr>
      <vt:lpstr>LETTER CONTINUED…</vt:lpstr>
      <vt:lpstr>Words Focus</vt:lpstr>
      <vt:lpstr>LETTER CONTINUED…</vt:lpstr>
      <vt:lpstr>Words Focus</vt:lpstr>
      <vt:lpstr>Letter Continued…</vt:lpstr>
      <vt:lpstr>Words Focus</vt:lpstr>
      <vt:lpstr>Letter Continued…</vt:lpstr>
      <vt:lpstr>Words Focus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25</dc:title>
  <dc:subject>English For Today</dc:subject>
  <dc:creator>Shahena Aktar Shipa</dc:creator>
  <cp:lastModifiedBy>Shahena Aktar Shipa</cp:lastModifiedBy>
  <cp:revision>294</cp:revision>
  <dcterms:created xsi:type="dcterms:W3CDTF">2016-08-21T15:26:10Z</dcterms:created>
  <dcterms:modified xsi:type="dcterms:W3CDTF">2021-01-19T05:11:21Z</dcterms:modified>
</cp:coreProperties>
</file>