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snapToGrid="0">
      <p:cViewPr varScale="1">
        <p:scale>
          <a:sx n="70" d="100"/>
          <a:sy n="70" d="100"/>
        </p:scale>
        <p:origin x="69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1FF1D6C3-8DD0-4EE2-99AE-6EE288DBC8D0}" type="datetimeFigureOut">
              <a:rPr lang="en-SG" smtClean="0"/>
              <a:t>19/1/2021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CE1B4D2-AB17-4662-B070-BB5A463BCD4B}" type="slidenum">
              <a:rPr lang="en-SG" smtClean="0"/>
              <a:t>‹#›</a:t>
            </a:fld>
            <a:endParaRPr lang="en-SG"/>
          </a:p>
        </p:txBody>
      </p:sp>
    </p:spTree>
    <p:extLst>
      <p:ext uri="{BB962C8B-B14F-4D97-AF65-F5344CB8AC3E}">
        <p14:creationId xmlns:p14="http://schemas.microsoft.com/office/powerpoint/2010/main" val="1704722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1FF1D6C3-8DD0-4EE2-99AE-6EE288DBC8D0}" type="datetimeFigureOut">
              <a:rPr lang="en-SG" smtClean="0"/>
              <a:t>19/1/2021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CE1B4D2-AB17-4662-B070-BB5A463BCD4B}" type="slidenum">
              <a:rPr lang="en-SG" smtClean="0"/>
              <a:t>‹#›</a:t>
            </a:fld>
            <a:endParaRPr lang="en-SG"/>
          </a:p>
        </p:txBody>
      </p:sp>
    </p:spTree>
    <p:extLst>
      <p:ext uri="{BB962C8B-B14F-4D97-AF65-F5344CB8AC3E}">
        <p14:creationId xmlns:p14="http://schemas.microsoft.com/office/powerpoint/2010/main" val="2427221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1FF1D6C3-8DD0-4EE2-99AE-6EE288DBC8D0}" type="datetimeFigureOut">
              <a:rPr lang="en-SG" smtClean="0"/>
              <a:t>19/1/2021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CE1B4D2-AB17-4662-B070-BB5A463BCD4B}" type="slidenum">
              <a:rPr lang="en-SG" smtClean="0"/>
              <a:t>‹#›</a:t>
            </a:fld>
            <a:endParaRPr lang="en-SG"/>
          </a:p>
        </p:txBody>
      </p:sp>
    </p:spTree>
    <p:extLst>
      <p:ext uri="{BB962C8B-B14F-4D97-AF65-F5344CB8AC3E}">
        <p14:creationId xmlns:p14="http://schemas.microsoft.com/office/powerpoint/2010/main" val="3117862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1FF1D6C3-8DD0-4EE2-99AE-6EE288DBC8D0}" type="datetimeFigureOut">
              <a:rPr lang="en-SG" smtClean="0"/>
              <a:t>19/1/2021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CE1B4D2-AB17-4662-B070-BB5A463BCD4B}" type="slidenum">
              <a:rPr lang="en-SG" smtClean="0"/>
              <a:t>‹#›</a:t>
            </a:fld>
            <a:endParaRPr lang="en-SG"/>
          </a:p>
        </p:txBody>
      </p:sp>
    </p:spTree>
    <p:extLst>
      <p:ext uri="{BB962C8B-B14F-4D97-AF65-F5344CB8AC3E}">
        <p14:creationId xmlns:p14="http://schemas.microsoft.com/office/powerpoint/2010/main" val="1059512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F1D6C3-8DD0-4EE2-99AE-6EE288DBC8D0}" type="datetimeFigureOut">
              <a:rPr lang="en-SG" smtClean="0"/>
              <a:t>19/1/2021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CE1B4D2-AB17-4662-B070-BB5A463BCD4B}" type="slidenum">
              <a:rPr lang="en-SG" smtClean="0"/>
              <a:t>‹#›</a:t>
            </a:fld>
            <a:endParaRPr lang="en-SG"/>
          </a:p>
        </p:txBody>
      </p:sp>
    </p:spTree>
    <p:extLst>
      <p:ext uri="{BB962C8B-B14F-4D97-AF65-F5344CB8AC3E}">
        <p14:creationId xmlns:p14="http://schemas.microsoft.com/office/powerpoint/2010/main" val="1439293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1FF1D6C3-8DD0-4EE2-99AE-6EE288DBC8D0}" type="datetimeFigureOut">
              <a:rPr lang="en-SG" smtClean="0"/>
              <a:t>19/1/2021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1CE1B4D2-AB17-4662-B070-BB5A463BCD4B}" type="slidenum">
              <a:rPr lang="en-SG" smtClean="0"/>
              <a:t>‹#›</a:t>
            </a:fld>
            <a:endParaRPr lang="en-SG"/>
          </a:p>
        </p:txBody>
      </p:sp>
    </p:spTree>
    <p:extLst>
      <p:ext uri="{BB962C8B-B14F-4D97-AF65-F5344CB8AC3E}">
        <p14:creationId xmlns:p14="http://schemas.microsoft.com/office/powerpoint/2010/main" val="18044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1FF1D6C3-8DD0-4EE2-99AE-6EE288DBC8D0}" type="datetimeFigureOut">
              <a:rPr lang="en-SG" smtClean="0"/>
              <a:t>19/1/2021</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1CE1B4D2-AB17-4662-B070-BB5A463BCD4B}" type="slidenum">
              <a:rPr lang="en-SG" smtClean="0"/>
              <a:t>‹#›</a:t>
            </a:fld>
            <a:endParaRPr lang="en-SG"/>
          </a:p>
        </p:txBody>
      </p:sp>
    </p:spTree>
    <p:extLst>
      <p:ext uri="{BB962C8B-B14F-4D97-AF65-F5344CB8AC3E}">
        <p14:creationId xmlns:p14="http://schemas.microsoft.com/office/powerpoint/2010/main" val="2745087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1FF1D6C3-8DD0-4EE2-99AE-6EE288DBC8D0}" type="datetimeFigureOut">
              <a:rPr lang="en-SG" smtClean="0"/>
              <a:t>19/1/2021</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1CE1B4D2-AB17-4662-B070-BB5A463BCD4B}" type="slidenum">
              <a:rPr lang="en-SG" smtClean="0"/>
              <a:t>‹#›</a:t>
            </a:fld>
            <a:endParaRPr lang="en-SG"/>
          </a:p>
        </p:txBody>
      </p:sp>
    </p:spTree>
    <p:extLst>
      <p:ext uri="{BB962C8B-B14F-4D97-AF65-F5344CB8AC3E}">
        <p14:creationId xmlns:p14="http://schemas.microsoft.com/office/powerpoint/2010/main" val="3868202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1D6C3-8DD0-4EE2-99AE-6EE288DBC8D0}" type="datetimeFigureOut">
              <a:rPr lang="en-SG" smtClean="0"/>
              <a:t>19/1/2021</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1CE1B4D2-AB17-4662-B070-BB5A463BCD4B}" type="slidenum">
              <a:rPr lang="en-SG" smtClean="0"/>
              <a:t>‹#›</a:t>
            </a:fld>
            <a:endParaRPr lang="en-SG"/>
          </a:p>
        </p:txBody>
      </p:sp>
    </p:spTree>
    <p:extLst>
      <p:ext uri="{BB962C8B-B14F-4D97-AF65-F5344CB8AC3E}">
        <p14:creationId xmlns:p14="http://schemas.microsoft.com/office/powerpoint/2010/main" val="2215972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1D6C3-8DD0-4EE2-99AE-6EE288DBC8D0}" type="datetimeFigureOut">
              <a:rPr lang="en-SG" smtClean="0"/>
              <a:t>19/1/2021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1CE1B4D2-AB17-4662-B070-BB5A463BCD4B}" type="slidenum">
              <a:rPr lang="en-SG" smtClean="0"/>
              <a:t>‹#›</a:t>
            </a:fld>
            <a:endParaRPr lang="en-SG"/>
          </a:p>
        </p:txBody>
      </p:sp>
    </p:spTree>
    <p:extLst>
      <p:ext uri="{BB962C8B-B14F-4D97-AF65-F5344CB8AC3E}">
        <p14:creationId xmlns:p14="http://schemas.microsoft.com/office/powerpoint/2010/main" val="1610910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1D6C3-8DD0-4EE2-99AE-6EE288DBC8D0}" type="datetimeFigureOut">
              <a:rPr lang="en-SG" smtClean="0"/>
              <a:t>19/1/2021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1CE1B4D2-AB17-4662-B070-BB5A463BCD4B}" type="slidenum">
              <a:rPr lang="en-SG" smtClean="0"/>
              <a:t>‹#›</a:t>
            </a:fld>
            <a:endParaRPr lang="en-SG"/>
          </a:p>
        </p:txBody>
      </p:sp>
    </p:spTree>
    <p:extLst>
      <p:ext uri="{BB962C8B-B14F-4D97-AF65-F5344CB8AC3E}">
        <p14:creationId xmlns:p14="http://schemas.microsoft.com/office/powerpoint/2010/main" val="1048535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1D6C3-8DD0-4EE2-99AE-6EE288DBC8D0}" type="datetimeFigureOut">
              <a:rPr lang="en-SG" smtClean="0"/>
              <a:t>19/1/2021</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E1B4D2-AB17-4662-B070-BB5A463BCD4B}" type="slidenum">
              <a:rPr lang="en-SG" smtClean="0"/>
              <a:t>‹#›</a:t>
            </a:fld>
            <a:endParaRPr lang="en-SG"/>
          </a:p>
        </p:txBody>
      </p:sp>
    </p:spTree>
    <p:extLst>
      <p:ext uri="{BB962C8B-B14F-4D97-AF65-F5344CB8AC3E}">
        <p14:creationId xmlns:p14="http://schemas.microsoft.com/office/powerpoint/2010/main" val="205516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9.jpg"/><Relationship Id="rId1" Type="http://schemas.openxmlformats.org/officeDocument/2006/relationships/slideLayout" Target="../slideLayouts/slideLayout7.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7" Type="http://schemas.openxmlformats.org/officeDocument/2006/relationships/image" Target="../media/image18.jpg"/><Relationship Id="rId2" Type="http://schemas.openxmlformats.org/officeDocument/2006/relationships/image" Target="../media/image13.jpg"/><Relationship Id="rId1" Type="http://schemas.openxmlformats.org/officeDocument/2006/relationships/slideLayout" Target="../slideLayouts/slideLayout7.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9.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7.xml"/><Relationship Id="rId4" Type="http://schemas.openxmlformats.org/officeDocument/2006/relationships/image" Target="../media/image2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extBox 2"/>
          <p:cNvSpPr txBox="1"/>
          <p:nvPr/>
        </p:nvSpPr>
        <p:spPr>
          <a:xfrm>
            <a:off x="3068618" y="103875"/>
            <a:ext cx="6549221" cy="830997"/>
          </a:xfrm>
          <a:prstGeom prst="rect">
            <a:avLst/>
          </a:prstGeom>
          <a:solidFill>
            <a:srgbClr val="0070C0"/>
          </a:solidFill>
        </p:spPr>
        <p:txBody>
          <a:bodyPr wrap="square" rtlCol="0">
            <a:spAutoFit/>
          </a:bodyPr>
          <a:lstStyle/>
          <a:p>
            <a:pPr algn="ctr"/>
            <a:r>
              <a:rPr lang="en-US" sz="4800" dirty="0" smtClean="0">
                <a:solidFill>
                  <a:srgbClr val="FFFF00"/>
                </a:solidFill>
                <a:latin typeface="NikoshBAN" panose="02000000000000000000" pitchFamily="2" charset="0"/>
                <a:cs typeface="NikoshBAN" panose="02000000000000000000" pitchFamily="2" charset="0"/>
              </a:rPr>
              <a:t> </a:t>
            </a:r>
            <a:r>
              <a:rPr lang="en-US" sz="4800" dirty="0" err="1" smtClean="0">
                <a:solidFill>
                  <a:srgbClr val="FFFF00"/>
                </a:solidFill>
                <a:latin typeface="NikoshBAN" panose="02000000000000000000" pitchFamily="2" charset="0"/>
                <a:cs typeface="NikoshBAN" panose="02000000000000000000" pitchFamily="2" charset="0"/>
              </a:rPr>
              <a:t>শুভেচ্ছা</a:t>
            </a:r>
            <a:endParaRPr lang="en-SG" sz="48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6339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anim calcmode="lin" valueType="num">
                                      <p:cBhvr>
                                        <p:cTn id="15" dur="2000" fill="hold"/>
                                        <p:tgtEl>
                                          <p:spTgt spid="3"/>
                                        </p:tgtEl>
                                        <p:attrNameLst>
                                          <p:attrName>ppt_w</p:attrName>
                                        </p:attrNameLst>
                                      </p:cBhvr>
                                      <p:tavLst>
                                        <p:tav tm="0" fmla="#ppt_w*sin(2.5*pi*$)">
                                          <p:val>
                                            <p:fltVal val="0"/>
                                          </p:val>
                                        </p:tav>
                                        <p:tav tm="100000">
                                          <p:val>
                                            <p:fltVal val="1"/>
                                          </p:val>
                                        </p:tav>
                                      </p:tavLst>
                                    </p:anim>
                                    <p:anim calcmode="lin" valueType="num">
                                      <p:cBhvr>
                                        <p:cTn id="16"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8000"/>
          </a:xfrm>
          <a:solidFill>
            <a:srgbClr val="00B050"/>
          </a:solidFill>
          <a:ln>
            <a:solidFill>
              <a:srgbClr val="002060"/>
            </a:solidFill>
          </a:ln>
        </p:spPr>
        <p:txBody>
          <a:bodyPr>
            <a:normAutofit/>
          </a:bodyPr>
          <a:lstStyle/>
          <a:p>
            <a:pPr algn="ctr"/>
            <a:r>
              <a:rPr lang="en-US" dirty="0" err="1" smtClean="0">
                <a:latin typeface="NikoshBAN" panose="02000000000000000000" pitchFamily="2" charset="0"/>
                <a:cs typeface="NikoshBAN" panose="02000000000000000000" pitchFamily="2" charset="0"/>
              </a:rPr>
              <a:t>দলীয়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কাজ</a:t>
            </a:r>
            <a:r>
              <a:rPr lang="en-US" dirty="0" smtClean="0">
                <a:latin typeface="NikoshBAN" panose="02000000000000000000" pitchFamily="2" charset="0"/>
                <a:cs typeface="NikoshBAN" panose="02000000000000000000" pitchFamily="2" charset="0"/>
              </a:rPr>
              <a:t> :</a:t>
            </a:r>
            <a:br>
              <a:rPr lang="en-US" dirty="0" smtClean="0">
                <a:latin typeface="NikoshBAN" panose="02000000000000000000" pitchFamily="2" charset="0"/>
                <a:cs typeface="NikoshBAN" panose="02000000000000000000" pitchFamily="2" charset="0"/>
              </a:rPr>
            </a:br>
            <a:r>
              <a:rPr lang="en-US" dirty="0" smtClean="0">
                <a:latin typeface="NikoshBAN" panose="02000000000000000000" pitchFamily="2" charset="0"/>
                <a:cs typeface="NikoshBAN" panose="02000000000000000000" pitchFamily="2" charset="0"/>
              </a:rPr>
              <a:t/>
            </a:r>
            <a:br>
              <a:rPr lang="en-US" dirty="0" smtClean="0">
                <a:latin typeface="NikoshBAN" panose="02000000000000000000" pitchFamily="2" charset="0"/>
                <a:cs typeface="NikoshBAN" panose="02000000000000000000" pitchFamily="2" charset="0"/>
              </a:rPr>
            </a:br>
            <a:r>
              <a:rPr lang="en-US" dirty="0" smtClean="0">
                <a:latin typeface="NikoshBAN" panose="02000000000000000000" pitchFamily="2" charset="0"/>
                <a:cs typeface="NikoshBAN" panose="02000000000000000000" pitchFamily="2" charset="0"/>
              </a:rPr>
              <a:t>&gt; </a:t>
            </a:r>
            <a:r>
              <a:rPr lang="en-US" dirty="0" err="1" smtClean="0">
                <a:latin typeface="NikoshBAN" panose="02000000000000000000" pitchFamily="2" charset="0"/>
                <a:cs typeface="NikoshBAN" panose="02000000000000000000" pitchFamily="2" charset="0"/>
              </a:rPr>
              <a:t>আমিষ,শর্করা</a:t>
            </a:r>
            <a:r>
              <a:rPr lang="en-US" dirty="0">
                <a:latin typeface="NikoshBAN" panose="02000000000000000000" pitchFamily="2" charset="0"/>
                <a:cs typeface="NikoshBAN" panose="02000000000000000000" pitchFamily="2" charset="0"/>
              </a:rPr>
              <a:t> </a:t>
            </a:r>
            <a:r>
              <a:rPr lang="en-US" dirty="0" smtClean="0">
                <a:latin typeface="NikoshBAN" panose="02000000000000000000" pitchFamily="2" charset="0"/>
                <a:cs typeface="NikoshBAN" panose="02000000000000000000" pitchFamily="2" charset="0"/>
              </a:rPr>
              <a:t>ও </a:t>
            </a:r>
            <a:r>
              <a:rPr lang="en-US" dirty="0" err="1" smtClean="0">
                <a:latin typeface="NikoshBAN" panose="02000000000000000000" pitchFamily="2" charset="0"/>
                <a:cs typeface="NikoshBAN" panose="02000000000000000000" pitchFamily="2" charset="0"/>
              </a:rPr>
              <a:t>স্নেহজাতীয়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খাদ্যে</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পুষ্টি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উপাদান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বিদ্যমান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থাকে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তার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একটি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তালিকা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প্রস্তুত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কর</a:t>
            </a:r>
            <a:r>
              <a:rPr lang="en-US" dirty="0" smtClean="0">
                <a:latin typeface="NikoshBAN" panose="02000000000000000000" pitchFamily="2" charset="0"/>
                <a:cs typeface="NikoshBAN" panose="02000000000000000000" pitchFamily="2" charset="0"/>
              </a:rPr>
              <a:t>।</a:t>
            </a:r>
            <a:endParaRPr lang="en-SG"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64465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Autofit/>
          </a:bodyPr>
          <a:lstStyle/>
          <a:p>
            <a:pPr algn="ctr"/>
            <a:r>
              <a:rPr lang="en-US" sz="9600" dirty="0" err="1" smtClean="0">
                <a:solidFill>
                  <a:srgbClr val="FF0000"/>
                </a:solidFill>
                <a:latin typeface="NikoshBAN" panose="02000000000000000000" pitchFamily="2" charset="0"/>
                <a:cs typeface="NikoshBAN" panose="02000000000000000000" pitchFamily="2" charset="0"/>
              </a:rPr>
              <a:t>মূল্যায়ন</a:t>
            </a:r>
            <a:r>
              <a:rPr lang="en-US" sz="9600" dirty="0" smtClean="0">
                <a:solidFill>
                  <a:srgbClr val="FF0000"/>
                </a:solidFill>
                <a:latin typeface="NikoshBAN" panose="02000000000000000000" pitchFamily="2" charset="0"/>
                <a:cs typeface="NikoshBAN" panose="02000000000000000000" pitchFamily="2" charset="0"/>
              </a:rPr>
              <a:t> </a:t>
            </a:r>
            <a:endParaRPr lang="en-SG" sz="9600" dirty="0">
              <a:solidFill>
                <a:srgbClr val="FF0000"/>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solidFill>
            <a:srgbClr val="FFFF00"/>
          </a:solidFill>
        </p:spPr>
        <p:txBody>
          <a:bodyPr/>
          <a:lstStyle/>
          <a:p>
            <a:pPr marL="0" indent="0" algn="ctr">
              <a:buNone/>
            </a:pPr>
            <a:r>
              <a:rPr lang="en-US" dirty="0" smtClean="0">
                <a:latin typeface="NikoshBAN" panose="02000000000000000000" pitchFamily="2" charset="0"/>
                <a:cs typeface="NikoshBAN" panose="02000000000000000000" pitchFamily="2" charset="0"/>
              </a:rPr>
              <a:t>    ১। </a:t>
            </a:r>
            <a:r>
              <a:rPr lang="en-US" dirty="0" err="1" smtClean="0">
                <a:latin typeface="NikoshBAN" panose="02000000000000000000" pitchFamily="2" charset="0"/>
                <a:cs typeface="NikoshBAN" panose="02000000000000000000" pitchFamily="2" charset="0"/>
              </a:rPr>
              <a:t>জীব</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কোথা</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থেকে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পু্ষ্টি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লাভ</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করে</a:t>
            </a:r>
            <a:r>
              <a:rPr lang="en-US" dirty="0" smtClean="0">
                <a:latin typeface="NikoshBAN" panose="02000000000000000000" pitchFamily="2" charset="0"/>
                <a:cs typeface="NikoshBAN" panose="02000000000000000000" pitchFamily="2" charset="0"/>
              </a:rPr>
              <a:t> ?</a:t>
            </a:r>
          </a:p>
          <a:p>
            <a:pPr marL="0" indent="0" algn="ctr">
              <a:buNone/>
            </a:pPr>
            <a:r>
              <a:rPr lang="en-US" dirty="0" smtClean="0">
                <a:latin typeface="NikoshBAN" panose="02000000000000000000" pitchFamily="2" charset="0"/>
                <a:cs typeface="NikoshBAN" panose="02000000000000000000" pitchFamily="2" charset="0"/>
              </a:rPr>
              <a:t>২। </a:t>
            </a:r>
            <a:r>
              <a:rPr lang="en-US" dirty="0" err="1" smtClean="0">
                <a:latin typeface="NikoshBAN" panose="02000000000000000000" pitchFamily="2" charset="0"/>
                <a:cs typeface="NikoshBAN" panose="02000000000000000000" pitchFamily="2" charset="0"/>
              </a:rPr>
              <a:t>আমরা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কোথা</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থেকে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খাদ্য</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পাই</a:t>
            </a:r>
            <a:r>
              <a:rPr lang="en-US" dirty="0" smtClean="0">
                <a:latin typeface="NikoshBAN" panose="02000000000000000000" pitchFamily="2" charset="0"/>
                <a:cs typeface="NikoshBAN" panose="02000000000000000000" pitchFamily="2" charset="0"/>
              </a:rPr>
              <a:t> ?</a:t>
            </a:r>
          </a:p>
          <a:p>
            <a:pPr marL="0" indent="0" algn="ctr">
              <a:buNone/>
            </a:pPr>
            <a:r>
              <a:rPr lang="en-US" dirty="0" smtClean="0">
                <a:latin typeface="NikoshBAN" panose="02000000000000000000" pitchFamily="2" charset="0"/>
                <a:cs typeface="NikoshBAN" panose="02000000000000000000" pitchFamily="2" charset="0"/>
              </a:rPr>
              <a:t>     ৩। </a:t>
            </a:r>
            <a:r>
              <a:rPr lang="en-US" dirty="0" err="1" smtClean="0">
                <a:latin typeface="NikoshBAN" panose="02000000000000000000" pitchFamily="2" charset="0"/>
                <a:cs typeface="NikoshBAN" panose="02000000000000000000" pitchFamily="2" charset="0"/>
              </a:rPr>
              <a:t>উপাদান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অনুযায়ী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খাদ্য</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প্রকার</a:t>
            </a:r>
            <a:r>
              <a:rPr lang="en-US" dirty="0" smtClean="0">
                <a:latin typeface="NikoshBAN" panose="02000000000000000000" pitchFamily="2" charset="0"/>
                <a:cs typeface="NikoshBAN" panose="02000000000000000000" pitchFamily="2" charset="0"/>
              </a:rPr>
              <a:t> ?</a:t>
            </a:r>
          </a:p>
          <a:p>
            <a:pPr marL="0" indent="0" algn="ctr">
              <a:buNone/>
            </a:pPr>
            <a:r>
              <a:rPr lang="en-US" dirty="0" smtClean="0">
                <a:latin typeface="NikoshBAN" panose="02000000000000000000" pitchFamily="2" charset="0"/>
                <a:cs typeface="NikoshBAN" panose="02000000000000000000" pitchFamily="2" charset="0"/>
              </a:rPr>
              <a:t>       ৪। </a:t>
            </a:r>
            <a:r>
              <a:rPr lang="en-US" dirty="0" err="1" smtClean="0">
                <a:latin typeface="NikoshBAN" panose="02000000000000000000" pitchFamily="2" charset="0"/>
                <a:cs typeface="NikoshBAN" panose="02000000000000000000" pitchFamily="2" charset="0"/>
              </a:rPr>
              <a:t>আমিষ</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জাতীয়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দুটি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খাদ্যের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নাম</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বল</a:t>
            </a:r>
            <a:r>
              <a:rPr lang="en-US" dirty="0" smtClean="0">
                <a:latin typeface="NikoshBAN" panose="02000000000000000000" pitchFamily="2" charset="0"/>
                <a:cs typeface="NikoshBAN" panose="02000000000000000000" pitchFamily="2" charset="0"/>
              </a:rPr>
              <a:t> ।</a:t>
            </a:r>
          </a:p>
          <a:p>
            <a:pPr marL="0" indent="0" algn="ctr">
              <a:buNone/>
            </a:pPr>
            <a:r>
              <a:rPr lang="en-US" dirty="0" smtClean="0">
                <a:latin typeface="NikoshBAN" panose="02000000000000000000" pitchFamily="2" charset="0"/>
                <a:cs typeface="NikoshBAN" panose="02000000000000000000" pitchFamily="2" charset="0"/>
              </a:rPr>
              <a:t>         ৫। </a:t>
            </a:r>
            <a:r>
              <a:rPr lang="en-US" dirty="0" err="1" smtClean="0">
                <a:latin typeface="NikoshBAN" panose="02000000000000000000" pitchFamily="2" charset="0"/>
                <a:cs typeface="NikoshBAN" panose="02000000000000000000" pitchFamily="2" charset="0"/>
              </a:rPr>
              <a:t>দুটি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ভিটামিন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জাতীয়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খাদ্যের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নাম</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বল</a:t>
            </a:r>
            <a:r>
              <a:rPr lang="en-US" dirty="0" smtClean="0">
                <a:latin typeface="NikoshBAN" panose="02000000000000000000" pitchFamily="2" charset="0"/>
                <a:cs typeface="NikoshBAN" panose="02000000000000000000" pitchFamily="2" charset="0"/>
              </a:rPr>
              <a:t> ।</a:t>
            </a:r>
            <a:endParaRPr lang="en-SG"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34525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rgbClr val="FF0000"/>
          </a:solidFill>
          <a:ln>
            <a:solidFill>
              <a:srgbClr val="00B050"/>
            </a:solidFill>
          </a:ln>
        </p:spPr>
        <p:txBody>
          <a:bodyPr>
            <a:normAutofit/>
          </a:bodyPr>
          <a:lstStyle/>
          <a:p>
            <a:pPr algn="ctr"/>
            <a:r>
              <a:rPr lang="en-US" sz="8000" dirty="0" err="1" smtClean="0">
                <a:latin typeface="NikoshBAN" panose="02000000000000000000" pitchFamily="2" charset="0"/>
                <a:cs typeface="NikoshBAN" panose="02000000000000000000" pitchFamily="2" charset="0"/>
              </a:rPr>
              <a:t>বাড়ির</a:t>
            </a:r>
            <a:r>
              <a:rPr lang="en-US" sz="8000" dirty="0" smtClean="0">
                <a:latin typeface="NikoshBAN" panose="02000000000000000000" pitchFamily="2" charset="0"/>
                <a:cs typeface="NikoshBAN" panose="02000000000000000000" pitchFamily="2" charset="0"/>
              </a:rPr>
              <a:t> </a:t>
            </a:r>
            <a:r>
              <a:rPr lang="en-US" sz="8000" dirty="0" err="1" smtClean="0">
                <a:latin typeface="NikoshBAN" panose="02000000000000000000" pitchFamily="2" charset="0"/>
                <a:cs typeface="NikoshBAN" panose="02000000000000000000" pitchFamily="2" charset="0"/>
              </a:rPr>
              <a:t>কাজ</a:t>
            </a:r>
            <a:endParaRPr lang="en-SG" sz="8000"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668740" y="1825625"/>
            <a:ext cx="10685060" cy="4351338"/>
          </a:xfrm>
          <a:solidFill>
            <a:srgbClr val="00B0F0"/>
          </a:solidFill>
        </p:spPr>
        <p:txBody>
          <a:bodyPr/>
          <a:lstStyle/>
          <a:p>
            <a:pPr marL="0" indent="0">
              <a:buNone/>
            </a:pPr>
            <a:r>
              <a:rPr lang="en-US" dirty="0" smtClean="0">
                <a:latin typeface="NikoshBAN" panose="02000000000000000000" pitchFamily="2" charset="0"/>
                <a:cs typeface="NikoshBAN" panose="02000000000000000000" pitchFamily="2" charset="0"/>
              </a:rPr>
              <a:t>&gt;</a:t>
            </a:r>
            <a:r>
              <a:rPr lang="en-US" dirty="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মিশ্র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খাদ্য</a:t>
            </a:r>
            <a:r>
              <a:rPr lang="en-US" dirty="0" smtClean="0">
                <a:latin typeface="NikoshBAN" panose="02000000000000000000" pitchFamily="2" charset="0"/>
                <a:cs typeface="NikoshBAN" panose="02000000000000000000" pitchFamily="2" charset="0"/>
              </a:rPr>
              <a:t> ও </a:t>
            </a:r>
            <a:r>
              <a:rPr lang="en-US" dirty="0" err="1" smtClean="0">
                <a:latin typeface="NikoshBAN" panose="02000000000000000000" pitchFamily="2" charset="0"/>
                <a:cs typeface="NikoshBAN" panose="02000000000000000000" pitchFamily="2" charset="0"/>
              </a:rPr>
              <a:t>বিশুদ্ধ</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খাদ্য</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a:t>
            </a:r>
            <a:r>
              <a:rPr lang="en-US" dirty="0" smtClean="0">
                <a:latin typeface="NikoshBAN" panose="02000000000000000000" pitchFamily="2" charset="0"/>
                <a:cs typeface="NikoshBAN" panose="02000000000000000000" pitchFamily="2" charset="0"/>
              </a:rPr>
              <a:t> ? </a:t>
            </a:r>
            <a:r>
              <a:rPr lang="en-US" dirty="0" err="1" smtClean="0">
                <a:latin typeface="NikoshBAN" panose="02000000000000000000" pitchFamily="2" charset="0"/>
                <a:cs typeface="NikoshBAN" panose="02000000000000000000" pitchFamily="2" charset="0"/>
              </a:rPr>
              <a:t>মিশ্র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খাদ্য</a:t>
            </a:r>
            <a:r>
              <a:rPr lang="en-US" dirty="0" smtClean="0">
                <a:latin typeface="NikoshBAN" panose="02000000000000000000" pitchFamily="2" charset="0"/>
                <a:cs typeface="NikoshBAN" panose="02000000000000000000" pitchFamily="2" charset="0"/>
              </a:rPr>
              <a:t> ও </a:t>
            </a:r>
            <a:r>
              <a:rPr lang="en-US" dirty="0" err="1" smtClean="0">
                <a:latin typeface="NikoshBAN" panose="02000000000000000000" pitchFamily="2" charset="0"/>
                <a:cs typeface="NikoshBAN" panose="02000000000000000000" pitchFamily="2" charset="0"/>
              </a:rPr>
              <a:t>বিশুদ্ধ</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খাদ্যের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মধ্যে</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তুলনামূলক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পার্থক্য</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নির্ণয়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কর</a:t>
            </a:r>
            <a:r>
              <a:rPr lang="en-US" dirty="0" smtClean="0">
                <a:latin typeface="NikoshBAN" panose="02000000000000000000" pitchFamily="2" charset="0"/>
                <a:cs typeface="NikoshBAN" panose="02000000000000000000" pitchFamily="2" charset="0"/>
              </a:rPr>
              <a:t>।</a:t>
            </a:r>
            <a:endParaRPr lang="en-SG"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36568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2139"/>
            <a:ext cx="12192000" cy="580029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TextBox 3"/>
          <p:cNvSpPr txBox="1"/>
          <p:nvPr/>
        </p:nvSpPr>
        <p:spPr>
          <a:xfrm rot="20702535">
            <a:off x="382136" y="339223"/>
            <a:ext cx="2729553" cy="769441"/>
          </a:xfrm>
          <a:prstGeom prst="rect">
            <a:avLst/>
          </a:prstGeom>
          <a:solidFill>
            <a:srgbClr val="00B050"/>
          </a:solidFill>
        </p:spPr>
        <p:txBody>
          <a:bodyPr wrap="square" rtlCol="0">
            <a:spAutoFit/>
          </a:bodyPr>
          <a:lstStyle/>
          <a:p>
            <a:pPr algn="ctr"/>
            <a:r>
              <a:rPr lang="en-US" sz="4400" dirty="0" err="1" smtClean="0">
                <a:latin typeface="NikoshBAN" panose="02000000000000000000" pitchFamily="2" charset="0"/>
                <a:cs typeface="NikoshBAN" panose="02000000000000000000" pitchFamily="2" charset="0"/>
              </a:rPr>
              <a:t>ধন্যবাদ</a:t>
            </a:r>
            <a:endParaRPr lang="en-SG"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25066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a:solidFill>
            <a:srgbClr val="00B0F0"/>
          </a:solidFill>
        </p:spPr>
        <p:txBody>
          <a:bodyPr>
            <a:normAutofit/>
          </a:bodyPr>
          <a:lstStyle/>
          <a:p>
            <a:pPr algn="ctr"/>
            <a:r>
              <a:rPr lang="en-US" sz="4800" dirty="0" err="1" smtClean="0">
                <a:solidFill>
                  <a:schemeClr val="accent2">
                    <a:lumMod val="75000"/>
                  </a:schemeClr>
                </a:solidFill>
                <a:latin typeface="NikoshBAN" panose="02000000000000000000" pitchFamily="2" charset="0"/>
                <a:cs typeface="NikoshBAN" panose="02000000000000000000" pitchFamily="2" charset="0"/>
              </a:rPr>
              <a:t>রিপন</a:t>
            </a:r>
            <a:r>
              <a:rPr lang="en-US" sz="4800" dirty="0" smtClean="0">
                <a:solidFill>
                  <a:schemeClr val="accent2">
                    <a:lumMod val="75000"/>
                  </a:schemeClr>
                </a:solidFill>
                <a:latin typeface="NikoshBAN" panose="02000000000000000000" pitchFamily="2" charset="0"/>
                <a:cs typeface="NikoshBAN" panose="02000000000000000000" pitchFamily="2" charset="0"/>
              </a:rPr>
              <a:t> </a:t>
            </a:r>
            <a:r>
              <a:rPr lang="en-US" sz="4800" dirty="0" err="1" smtClean="0">
                <a:solidFill>
                  <a:schemeClr val="accent2">
                    <a:lumMod val="75000"/>
                  </a:schemeClr>
                </a:solidFill>
                <a:latin typeface="NikoshBAN" panose="02000000000000000000" pitchFamily="2" charset="0"/>
                <a:cs typeface="NikoshBAN" panose="02000000000000000000" pitchFamily="2" charset="0"/>
              </a:rPr>
              <a:t>শিকদার</a:t>
            </a:r>
            <a:r>
              <a:rPr lang="en-US" sz="4800" dirty="0" smtClean="0">
                <a:solidFill>
                  <a:schemeClr val="accent2">
                    <a:lumMod val="75000"/>
                  </a:schemeClr>
                </a:solidFill>
                <a:latin typeface="NikoshBAN" panose="02000000000000000000" pitchFamily="2" charset="0"/>
                <a:cs typeface="NikoshBAN" panose="02000000000000000000" pitchFamily="2" charset="0"/>
              </a:rPr>
              <a:t> </a:t>
            </a:r>
            <a:r>
              <a:rPr lang="en-US" sz="4800" dirty="0" smtClean="0">
                <a:solidFill>
                  <a:schemeClr val="accent2">
                    <a:lumMod val="75000"/>
                  </a:schemeClr>
                </a:solidFill>
                <a:latin typeface="NikoshBAN" panose="02000000000000000000" pitchFamily="2" charset="0"/>
                <a:cs typeface="NikoshBAN" panose="02000000000000000000" pitchFamily="2" charset="0"/>
              </a:rPr>
              <a:t/>
            </a:r>
            <a:br>
              <a:rPr lang="en-US" sz="4800" dirty="0" smtClean="0">
                <a:solidFill>
                  <a:schemeClr val="accent2">
                    <a:lumMod val="75000"/>
                  </a:schemeClr>
                </a:solidFill>
                <a:latin typeface="NikoshBAN" panose="02000000000000000000" pitchFamily="2" charset="0"/>
                <a:cs typeface="NikoshBAN" panose="02000000000000000000" pitchFamily="2" charset="0"/>
              </a:rPr>
            </a:br>
            <a:r>
              <a:rPr lang="en-US" sz="4800" dirty="0" err="1" smtClean="0">
                <a:solidFill>
                  <a:schemeClr val="accent2">
                    <a:lumMod val="75000"/>
                  </a:schemeClr>
                </a:solidFill>
                <a:latin typeface="NikoshBAN" panose="02000000000000000000" pitchFamily="2" charset="0"/>
                <a:cs typeface="NikoshBAN" panose="02000000000000000000" pitchFamily="2" charset="0"/>
              </a:rPr>
              <a:t>সহকারী</a:t>
            </a:r>
            <a:r>
              <a:rPr lang="en-US" sz="4800" dirty="0" smtClean="0">
                <a:solidFill>
                  <a:schemeClr val="accent2">
                    <a:lumMod val="75000"/>
                  </a:schemeClr>
                </a:solidFill>
                <a:latin typeface="NikoshBAN" panose="02000000000000000000" pitchFamily="2" charset="0"/>
                <a:cs typeface="NikoshBAN" panose="02000000000000000000" pitchFamily="2" charset="0"/>
              </a:rPr>
              <a:t> </a:t>
            </a:r>
            <a:r>
              <a:rPr lang="en-US" sz="4800" dirty="0" err="1" smtClean="0">
                <a:solidFill>
                  <a:schemeClr val="accent2">
                    <a:lumMod val="75000"/>
                  </a:schemeClr>
                </a:solidFill>
                <a:latin typeface="NikoshBAN" panose="02000000000000000000" pitchFamily="2" charset="0"/>
                <a:cs typeface="NikoshBAN" panose="02000000000000000000" pitchFamily="2" charset="0"/>
              </a:rPr>
              <a:t>শিক্ষক</a:t>
            </a:r>
            <a:r>
              <a:rPr lang="en-US" sz="4800" dirty="0" smtClean="0">
                <a:solidFill>
                  <a:schemeClr val="accent2">
                    <a:lumMod val="75000"/>
                  </a:schemeClr>
                </a:solidFill>
                <a:latin typeface="NikoshBAN" panose="02000000000000000000" pitchFamily="2" charset="0"/>
                <a:cs typeface="NikoshBAN" panose="02000000000000000000" pitchFamily="2" charset="0"/>
              </a:rPr>
              <a:t>(</a:t>
            </a:r>
            <a:r>
              <a:rPr lang="en-US" sz="4800" dirty="0" err="1" smtClean="0">
                <a:solidFill>
                  <a:schemeClr val="accent2">
                    <a:lumMod val="75000"/>
                  </a:schemeClr>
                </a:solidFill>
                <a:latin typeface="NikoshBAN" panose="02000000000000000000" pitchFamily="2" charset="0"/>
                <a:cs typeface="NikoshBAN" panose="02000000000000000000" pitchFamily="2" charset="0"/>
              </a:rPr>
              <a:t>বিজ্ঞান</a:t>
            </a:r>
            <a:r>
              <a:rPr lang="en-US" sz="4800" dirty="0" smtClean="0">
                <a:solidFill>
                  <a:schemeClr val="accent2">
                    <a:lumMod val="75000"/>
                  </a:schemeClr>
                </a:solidFill>
                <a:latin typeface="NikoshBAN" panose="02000000000000000000" pitchFamily="2" charset="0"/>
                <a:cs typeface="NikoshBAN" panose="02000000000000000000" pitchFamily="2" charset="0"/>
              </a:rPr>
              <a:t>)</a:t>
            </a:r>
            <a:br>
              <a:rPr lang="en-US" sz="4800" dirty="0" smtClean="0">
                <a:solidFill>
                  <a:schemeClr val="accent2">
                    <a:lumMod val="75000"/>
                  </a:schemeClr>
                </a:solidFill>
                <a:latin typeface="NikoshBAN" panose="02000000000000000000" pitchFamily="2" charset="0"/>
                <a:cs typeface="NikoshBAN" panose="02000000000000000000" pitchFamily="2" charset="0"/>
              </a:rPr>
            </a:br>
            <a:r>
              <a:rPr lang="en-US" sz="4800" dirty="0" err="1" smtClean="0">
                <a:solidFill>
                  <a:schemeClr val="accent2">
                    <a:lumMod val="75000"/>
                  </a:schemeClr>
                </a:solidFill>
                <a:latin typeface="NikoshBAN" panose="02000000000000000000" pitchFamily="2" charset="0"/>
                <a:cs typeface="NikoshBAN" panose="02000000000000000000" pitchFamily="2" charset="0"/>
              </a:rPr>
              <a:t>পুলুম</a:t>
            </a:r>
            <a:r>
              <a:rPr lang="en-US" sz="4800" dirty="0" smtClean="0">
                <a:solidFill>
                  <a:schemeClr val="accent2">
                    <a:lumMod val="75000"/>
                  </a:schemeClr>
                </a:solidFill>
                <a:latin typeface="NikoshBAN" panose="02000000000000000000" pitchFamily="2" charset="0"/>
                <a:cs typeface="NikoshBAN" panose="02000000000000000000" pitchFamily="2" charset="0"/>
              </a:rPr>
              <a:t> </a:t>
            </a:r>
            <a:r>
              <a:rPr lang="en-US" sz="4800" dirty="0" err="1" smtClean="0">
                <a:solidFill>
                  <a:schemeClr val="accent2">
                    <a:lumMod val="75000"/>
                  </a:schemeClr>
                </a:solidFill>
                <a:latin typeface="NikoshBAN" panose="02000000000000000000" pitchFamily="2" charset="0"/>
                <a:cs typeface="NikoshBAN" panose="02000000000000000000" pitchFamily="2" charset="0"/>
              </a:rPr>
              <a:t>গোলাম</a:t>
            </a:r>
            <a:r>
              <a:rPr lang="en-US" sz="4800" dirty="0" smtClean="0">
                <a:solidFill>
                  <a:schemeClr val="accent2">
                    <a:lumMod val="75000"/>
                  </a:schemeClr>
                </a:solidFill>
                <a:latin typeface="NikoshBAN" panose="02000000000000000000" pitchFamily="2" charset="0"/>
                <a:cs typeface="NikoshBAN" panose="02000000000000000000" pitchFamily="2" charset="0"/>
              </a:rPr>
              <a:t> </a:t>
            </a:r>
            <a:r>
              <a:rPr lang="en-US" sz="4800" dirty="0" err="1" smtClean="0">
                <a:solidFill>
                  <a:schemeClr val="accent2">
                    <a:lumMod val="75000"/>
                  </a:schemeClr>
                </a:solidFill>
                <a:latin typeface="NikoshBAN" panose="02000000000000000000" pitchFamily="2" charset="0"/>
                <a:cs typeface="NikoshBAN" panose="02000000000000000000" pitchFamily="2" charset="0"/>
              </a:rPr>
              <a:t>ছরোয়ার</a:t>
            </a:r>
            <a:r>
              <a:rPr lang="en-US" sz="4800" dirty="0" smtClean="0">
                <a:solidFill>
                  <a:schemeClr val="accent2">
                    <a:lumMod val="75000"/>
                  </a:schemeClr>
                </a:solidFill>
                <a:latin typeface="NikoshBAN" panose="02000000000000000000" pitchFamily="2" charset="0"/>
                <a:cs typeface="NikoshBAN" panose="02000000000000000000" pitchFamily="2" charset="0"/>
              </a:rPr>
              <a:t> </a:t>
            </a:r>
            <a:r>
              <a:rPr lang="en-US" sz="4800" dirty="0" err="1" smtClean="0">
                <a:solidFill>
                  <a:schemeClr val="accent2">
                    <a:lumMod val="75000"/>
                  </a:schemeClr>
                </a:solidFill>
                <a:latin typeface="NikoshBAN" panose="02000000000000000000" pitchFamily="2" charset="0"/>
                <a:cs typeface="NikoshBAN" panose="02000000000000000000" pitchFamily="2" charset="0"/>
              </a:rPr>
              <a:t>মাধ্যমিক</a:t>
            </a:r>
            <a:r>
              <a:rPr lang="en-US" sz="4800" dirty="0" smtClean="0">
                <a:solidFill>
                  <a:schemeClr val="accent2">
                    <a:lumMod val="75000"/>
                  </a:schemeClr>
                </a:solidFill>
                <a:latin typeface="NikoshBAN" panose="02000000000000000000" pitchFamily="2" charset="0"/>
                <a:cs typeface="NikoshBAN" panose="02000000000000000000" pitchFamily="2" charset="0"/>
              </a:rPr>
              <a:t/>
            </a:r>
            <a:br>
              <a:rPr lang="en-US" sz="4800" dirty="0" smtClean="0">
                <a:solidFill>
                  <a:schemeClr val="accent2">
                    <a:lumMod val="75000"/>
                  </a:schemeClr>
                </a:solidFill>
                <a:latin typeface="NikoshBAN" panose="02000000000000000000" pitchFamily="2" charset="0"/>
                <a:cs typeface="NikoshBAN" panose="02000000000000000000" pitchFamily="2" charset="0"/>
              </a:rPr>
            </a:br>
            <a:r>
              <a:rPr lang="en-US" sz="4800" dirty="0" err="1" smtClean="0">
                <a:solidFill>
                  <a:schemeClr val="accent2">
                    <a:lumMod val="75000"/>
                  </a:schemeClr>
                </a:solidFill>
                <a:latin typeface="NikoshBAN" panose="02000000000000000000" pitchFamily="2" charset="0"/>
                <a:cs typeface="NikoshBAN" panose="02000000000000000000" pitchFamily="2" charset="0"/>
              </a:rPr>
              <a:t>বিদ্যালয়</a:t>
            </a:r>
            <a:r>
              <a:rPr lang="en-US" sz="4800" dirty="0" smtClean="0">
                <a:solidFill>
                  <a:schemeClr val="accent2">
                    <a:lumMod val="75000"/>
                  </a:schemeClr>
                </a:solidFill>
                <a:latin typeface="NikoshBAN" panose="02000000000000000000" pitchFamily="2" charset="0"/>
                <a:cs typeface="NikoshBAN" panose="02000000000000000000" pitchFamily="2" charset="0"/>
              </a:rPr>
              <a:t> </a:t>
            </a:r>
            <a:br>
              <a:rPr lang="en-US" sz="4800" dirty="0" smtClean="0">
                <a:solidFill>
                  <a:schemeClr val="accent2">
                    <a:lumMod val="75000"/>
                  </a:schemeClr>
                </a:solidFill>
                <a:latin typeface="NikoshBAN" panose="02000000000000000000" pitchFamily="2" charset="0"/>
                <a:cs typeface="NikoshBAN" panose="02000000000000000000" pitchFamily="2" charset="0"/>
              </a:rPr>
            </a:br>
            <a:r>
              <a:rPr lang="en-US" sz="4800" dirty="0" err="1" smtClean="0">
                <a:solidFill>
                  <a:schemeClr val="accent2">
                    <a:lumMod val="75000"/>
                  </a:schemeClr>
                </a:solidFill>
                <a:latin typeface="NikoshBAN" panose="02000000000000000000" pitchFamily="2" charset="0"/>
                <a:cs typeface="NikoshBAN" panose="02000000000000000000" pitchFamily="2" charset="0"/>
              </a:rPr>
              <a:t>শালিখা</a:t>
            </a:r>
            <a:r>
              <a:rPr lang="en-US" sz="4800" dirty="0" smtClean="0">
                <a:solidFill>
                  <a:schemeClr val="accent2">
                    <a:lumMod val="75000"/>
                  </a:schemeClr>
                </a:solidFill>
                <a:latin typeface="NikoshBAN" panose="02000000000000000000" pitchFamily="2" charset="0"/>
                <a:cs typeface="NikoshBAN" panose="02000000000000000000" pitchFamily="2" charset="0"/>
              </a:rPr>
              <a:t>, </a:t>
            </a:r>
            <a:r>
              <a:rPr lang="en-US" sz="4800" dirty="0" err="1" smtClean="0">
                <a:solidFill>
                  <a:schemeClr val="accent2">
                    <a:lumMod val="75000"/>
                  </a:schemeClr>
                </a:solidFill>
                <a:latin typeface="NikoshBAN" panose="02000000000000000000" pitchFamily="2" charset="0"/>
                <a:cs typeface="NikoshBAN" panose="02000000000000000000" pitchFamily="2" charset="0"/>
              </a:rPr>
              <a:t>মাগুরা</a:t>
            </a:r>
            <a:r>
              <a:rPr lang="en-US" sz="4800" dirty="0" smtClean="0">
                <a:solidFill>
                  <a:schemeClr val="accent2">
                    <a:lumMod val="75000"/>
                  </a:schemeClr>
                </a:solidFill>
                <a:latin typeface="NikoshBAN" panose="02000000000000000000" pitchFamily="2" charset="0"/>
                <a:cs typeface="NikoshBAN" panose="02000000000000000000" pitchFamily="2" charset="0"/>
              </a:rPr>
              <a:t>। </a:t>
            </a:r>
            <a:br>
              <a:rPr lang="en-US" sz="4800" dirty="0" smtClean="0">
                <a:solidFill>
                  <a:schemeClr val="accent2">
                    <a:lumMod val="75000"/>
                  </a:schemeClr>
                </a:solidFill>
                <a:latin typeface="NikoshBAN" panose="02000000000000000000" pitchFamily="2" charset="0"/>
                <a:cs typeface="NikoshBAN" panose="02000000000000000000" pitchFamily="2" charset="0"/>
              </a:rPr>
            </a:br>
            <a:r>
              <a:rPr lang="en-US" sz="4800" dirty="0" err="1" smtClean="0">
                <a:solidFill>
                  <a:schemeClr val="accent2">
                    <a:lumMod val="75000"/>
                  </a:schemeClr>
                </a:solidFill>
                <a:latin typeface="NikoshBAN" panose="02000000000000000000" pitchFamily="2" charset="0"/>
                <a:cs typeface="NikoshBAN" panose="02000000000000000000" pitchFamily="2" charset="0"/>
              </a:rPr>
              <a:t>মোবাইলঃ</a:t>
            </a:r>
            <a:r>
              <a:rPr lang="en-US" sz="4800" dirty="0" smtClean="0">
                <a:solidFill>
                  <a:schemeClr val="accent2">
                    <a:lumMod val="75000"/>
                  </a:schemeClr>
                </a:solidFill>
                <a:latin typeface="NikoshBAN" panose="02000000000000000000" pitchFamily="2" charset="0"/>
                <a:cs typeface="NikoshBAN" panose="02000000000000000000" pitchFamily="2" charset="0"/>
              </a:rPr>
              <a:t> ০১৯১১০০৭৯৭৬ </a:t>
            </a:r>
            <a:endParaRPr lang="en-SG" sz="4800" dirty="0">
              <a:solidFill>
                <a:schemeClr val="accent2">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81689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98794" y="272955"/>
            <a:ext cx="3985146" cy="830997"/>
          </a:xfrm>
          <a:prstGeom prst="rect">
            <a:avLst/>
          </a:prstGeom>
          <a:noFill/>
        </p:spPr>
        <p:txBody>
          <a:bodyPr wrap="square" rtlCol="0">
            <a:spAutoFit/>
          </a:bodyPr>
          <a:lstStyle/>
          <a:p>
            <a:pPr algn="ctr"/>
            <a:r>
              <a:rPr lang="en-US" sz="4800" dirty="0" err="1" smtClean="0">
                <a:solidFill>
                  <a:srgbClr val="FF0000"/>
                </a:solidFill>
                <a:latin typeface="NikoshBAN" panose="02000000000000000000" pitchFamily="2" charset="0"/>
                <a:cs typeface="NikoshBAN" panose="02000000000000000000" pitchFamily="2" charset="0"/>
              </a:rPr>
              <a:t>পাঠ</a:t>
            </a:r>
            <a:r>
              <a:rPr lang="en-US" sz="4800" dirty="0" smtClean="0">
                <a:solidFill>
                  <a:srgbClr val="FF0000"/>
                </a:solidFill>
                <a:latin typeface="NikoshBAN" panose="02000000000000000000" pitchFamily="2" charset="0"/>
                <a:cs typeface="NikoshBAN" panose="02000000000000000000" pitchFamily="2" charset="0"/>
              </a:rPr>
              <a:t> </a:t>
            </a:r>
            <a:r>
              <a:rPr lang="en-US" sz="4800" dirty="0" err="1" smtClean="0">
                <a:solidFill>
                  <a:srgbClr val="FF0000"/>
                </a:solidFill>
                <a:latin typeface="NikoshBAN" panose="02000000000000000000" pitchFamily="2" charset="0"/>
                <a:cs typeface="NikoshBAN" panose="02000000000000000000" pitchFamily="2" charset="0"/>
              </a:rPr>
              <a:t>পরিচিতি</a:t>
            </a:r>
            <a:r>
              <a:rPr lang="en-US" sz="4800" dirty="0" smtClean="0">
                <a:solidFill>
                  <a:srgbClr val="FF0000"/>
                </a:solidFill>
                <a:latin typeface="NikoshBAN" panose="02000000000000000000" pitchFamily="2" charset="0"/>
                <a:cs typeface="NikoshBAN" panose="02000000000000000000" pitchFamily="2" charset="0"/>
              </a:rPr>
              <a:t> </a:t>
            </a:r>
            <a:endParaRPr lang="en-US" sz="4800" dirty="0">
              <a:solidFill>
                <a:srgbClr val="FF0000"/>
              </a:solidFill>
              <a:latin typeface="NikoshBAN" panose="02000000000000000000" pitchFamily="2" charset="0"/>
              <a:cs typeface="NikoshBAN" panose="02000000000000000000" pitchFamily="2" charset="0"/>
            </a:endParaRPr>
          </a:p>
        </p:txBody>
      </p:sp>
      <p:sp>
        <p:nvSpPr>
          <p:cNvPr id="7" name="TextBox 6"/>
          <p:cNvSpPr txBox="1"/>
          <p:nvPr/>
        </p:nvSpPr>
        <p:spPr>
          <a:xfrm>
            <a:off x="1624084" y="1624084"/>
            <a:ext cx="9553432" cy="3416320"/>
          </a:xfrm>
          <a:prstGeom prst="rect">
            <a:avLst/>
          </a:prstGeom>
          <a:noFill/>
        </p:spPr>
        <p:txBody>
          <a:bodyPr wrap="square" rtlCol="0">
            <a:spAutoFit/>
          </a:bodyPr>
          <a:lstStyle/>
          <a:p>
            <a:r>
              <a:rPr lang="en-US" sz="5400" dirty="0" err="1" smtClean="0">
                <a:solidFill>
                  <a:srgbClr val="00B0F0"/>
                </a:solidFill>
                <a:latin typeface="NikoshBAN" panose="02000000000000000000" pitchFamily="2" charset="0"/>
                <a:cs typeface="NikoshBAN" panose="02000000000000000000" pitchFamily="2" charset="0"/>
              </a:rPr>
              <a:t>শ্রেণিঃ</a:t>
            </a:r>
            <a:r>
              <a:rPr lang="en-US" sz="5400" dirty="0" smtClean="0">
                <a:solidFill>
                  <a:srgbClr val="00B0F0"/>
                </a:solidFill>
                <a:latin typeface="NikoshBAN" panose="02000000000000000000" pitchFamily="2" charset="0"/>
                <a:cs typeface="NikoshBAN" panose="02000000000000000000" pitchFamily="2" charset="0"/>
              </a:rPr>
              <a:t> ৮ম </a:t>
            </a:r>
          </a:p>
          <a:p>
            <a:r>
              <a:rPr lang="en-US" sz="5400" dirty="0" err="1" smtClean="0">
                <a:solidFill>
                  <a:srgbClr val="00B0F0"/>
                </a:solidFill>
                <a:latin typeface="NikoshBAN" panose="02000000000000000000" pitchFamily="2" charset="0"/>
                <a:cs typeface="NikoshBAN" panose="02000000000000000000" pitchFamily="2" charset="0"/>
              </a:rPr>
              <a:t>বিষয়ঃ</a:t>
            </a:r>
            <a:r>
              <a:rPr lang="en-US" sz="5400" dirty="0" smtClean="0">
                <a:solidFill>
                  <a:srgbClr val="00B0F0"/>
                </a:solidFill>
                <a:latin typeface="NikoshBAN" panose="02000000000000000000" pitchFamily="2" charset="0"/>
                <a:cs typeface="NikoshBAN" panose="02000000000000000000" pitchFamily="2" charset="0"/>
              </a:rPr>
              <a:t> </a:t>
            </a:r>
            <a:r>
              <a:rPr lang="en-US" sz="5400" dirty="0" err="1" smtClean="0">
                <a:solidFill>
                  <a:srgbClr val="00B0F0"/>
                </a:solidFill>
                <a:latin typeface="NikoshBAN" panose="02000000000000000000" pitchFamily="2" charset="0"/>
                <a:cs typeface="NikoshBAN" panose="02000000000000000000" pitchFamily="2" charset="0"/>
              </a:rPr>
              <a:t>বিজ্ঞান</a:t>
            </a:r>
            <a:endParaRPr lang="en-US" sz="5400" dirty="0" smtClean="0">
              <a:solidFill>
                <a:srgbClr val="00B0F0"/>
              </a:solidFill>
              <a:latin typeface="NikoshBAN" panose="02000000000000000000" pitchFamily="2" charset="0"/>
              <a:cs typeface="NikoshBAN" panose="02000000000000000000" pitchFamily="2" charset="0"/>
            </a:endParaRPr>
          </a:p>
          <a:p>
            <a:r>
              <a:rPr lang="en-US" sz="5400" dirty="0" err="1" smtClean="0">
                <a:solidFill>
                  <a:srgbClr val="00B0F0"/>
                </a:solidFill>
                <a:latin typeface="NikoshBAN" panose="02000000000000000000" pitchFamily="2" charset="0"/>
                <a:cs typeface="NikoshBAN" panose="02000000000000000000" pitchFamily="2" charset="0"/>
              </a:rPr>
              <a:t>অধ্যায়ঃ</a:t>
            </a:r>
            <a:r>
              <a:rPr lang="en-US" sz="5400" dirty="0" smtClean="0">
                <a:solidFill>
                  <a:srgbClr val="00B0F0"/>
                </a:solidFill>
                <a:latin typeface="NikoshBAN" panose="02000000000000000000" pitchFamily="2" charset="0"/>
                <a:cs typeface="NikoshBAN" panose="02000000000000000000" pitchFamily="2" charset="0"/>
              </a:rPr>
              <a:t> </a:t>
            </a:r>
            <a:r>
              <a:rPr lang="en-US" sz="5400" dirty="0" err="1" smtClean="0">
                <a:solidFill>
                  <a:srgbClr val="00B0F0"/>
                </a:solidFill>
                <a:latin typeface="NikoshBAN" panose="02000000000000000000" pitchFamily="2" charset="0"/>
                <a:cs typeface="NikoshBAN" panose="02000000000000000000" pitchFamily="2" charset="0"/>
              </a:rPr>
              <a:t>এয়োদশ</a:t>
            </a:r>
            <a:endParaRPr lang="en-US" sz="5400" dirty="0" smtClean="0">
              <a:solidFill>
                <a:srgbClr val="00B0F0"/>
              </a:solidFill>
              <a:latin typeface="NikoshBAN" panose="02000000000000000000" pitchFamily="2" charset="0"/>
              <a:cs typeface="NikoshBAN" panose="02000000000000000000" pitchFamily="2" charset="0"/>
            </a:endParaRPr>
          </a:p>
          <a:p>
            <a:r>
              <a:rPr lang="en-US" sz="5400" dirty="0" err="1" smtClean="0">
                <a:solidFill>
                  <a:srgbClr val="00B0F0"/>
                </a:solidFill>
                <a:latin typeface="NikoshBAN" panose="02000000000000000000" pitchFamily="2" charset="0"/>
                <a:cs typeface="NikoshBAN" panose="02000000000000000000" pitchFamily="2" charset="0"/>
              </a:rPr>
              <a:t>সময়ঃ</a:t>
            </a:r>
            <a:r>
              <a:rPr lang="en-US" sz="5400" dirty="0" smtClean="0">
                <a:solidFill>
                  <a:srgbClr val="00B0F0"/>
                </a:solidFill>
                <a:latin typeface="NikoshBAN" panose="02000000000000000000" pitchFamily="2" charset="0"/>
                <a:cs typeface="NikoshBAN" panose="02000000000000000000" pitchFamily="2" charset="0"/>
              </a:rPr>
              <a:t> ৪০ </a:t>
            </a:r>
            <a:r>
              <a:rPr lang="en-US" sz="5400" dirty="0" err="1" smtClean="0">
                <a:solidFill>
                  <a:srgbClr val="00B0F0"/>
                </a:solidFill>
                <a:latin typeface="NikoshBAN" panose="02000000000000000000" pitchFamily="2" charset="0"/>
                <a:cs typeface="NikoshBAN" panose="02000000000000000000" pitchFamily="2" charset="0"/>
              </a:rPr>
              <a:t>মিনিট</a:t>
            </a:r>
            <a:r>
              <a:rPr lang="en-US" sz="5400" dirty="0" smtClean="0">
                <a:solidFill>
                  <a:srgbClr val="00B0F0"/>
                </a:solidFill>
                <a:latin typeface="NikoshBAN" panose="02000000000000000000" pitchFamily="2" charset="0"/>
                <a:cs typeface="NikoshBAN" panose="02000000000000000000" pitchFamily="2" charset="0"/>
              </a:rPr>
              <a:t> </a:t>
            </a:r>
            <a:endParaRPr lang="en-US" sz="5400" dirty="0">
              <a:solidFill>
                <a:srgbClr val="00B0F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78674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6525" y="0"/>
            <a:ext cx="3083464" cy="364341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0809" y="-1"/>
            <a:ext cx="3441191" cy="371219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712190"/>
            <a:ext cx="3692044" cy="314581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92044" y="3643414"/>
            <a:ext cx="4175889" cy="3214585"/>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67934" y="3712191"/>
            <a:ext cx="4324066" cy="3145808"/>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14284" y="-2"/>
            <a:ext cx="2522241" cy="3712191"/>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1"/>
            <a:ext cx="3114284" cy="3712191"/>
          </a:xfrm>
          <a:prstGeom prst="rect">
            <a:avLst/>
          </a:prstGeom>
        </p:spPr>
      </p:pic>
    </p:spTree>
    <p:extLst>
      <p:ext uri="{BB962C8B-B14F-4D97-AF65-F5344CB8AC3E}">
        <p14:creationId xmlns:p14="http://schemas.microsoft.com/office/powerpoint/2010/main" val="1341758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307" y="245660"/>
            <a:ext cx="11737075" cy="6332561"/>
          </a:xfrm>
          <a:ln>
            <a:solidFill>
              <a:srgbClr val="FF0000"/>
            </a:solidFill>
          </a:ln>
          <a:effectLst>
            <a:glow rad="228600">
              <a:schemeClr val="accent2">
                <a:satMod val="175000"/>
                <a:alpha val="40000"/>
              </a:schemeClr>
            </a:glow>
            <a:outerShdw blurRad="50800" dist="38100" dir="2700000" algn="tl" rotWithShape="0">
              <a:prstClr val="black">
                <a:alpha val="40000"/>
              </a:prstClr>
            </a:outerShdw>
          </a:effectLst>
        </p:spPr>
        <p:txBody>
          <a:bodyPr>
            <a:noAutofit/>
          </a:bodyPr>
          <a:lstStyle/>
          <a:p>
            <a:pPr algn="ctr"/>
            <a:r>
              <a:rPr lang="en-US" sz="8800" dirty="0" err="1" smtClean="0">
                <a:solidFill>
                  <a:srgbClr val="C00000"/>
                </a:solidFill>
                <a:latin typeface="NikoshBAN" panose="02000000000000000000" pitchFamily="2" charset="0"/>
                <a:cs typeface="NikoshBAN" panose="02000000000000000000" pitchFamily="2" charset="0"/>
              </a:rPr>
              <a:t>খাদ্য</a:t>
            </a:r>
            <a:r>
              <a:rPr lang="en-US" sz="8800" dirty="0" smtClean="0">
                <a:solidFill>
                  <a:srgbClr val="C00000"/>
                </a:solidFill>
                <a:latin typeface="NikoshBAN" panose="02000000000000000000" pitchFamily="2" charset="0"/>
                <a:cs typeface="NikoshBAN" panose="02000000000000000000" pitchFamily="2" charset="0"/>
              </a:rPr>
              <a:t> ও </a:t>
            </a:r>
            <a:r>
              <a:rPr lang="en-US" sz="8800" dirty="0" err="1" smtClean="0">
                <a:solidFill>
                  <a:srgbClr val="C00000"/>
                </a:solidFill>
                <a:latin typeface="NikoshBAN" panose="02000000000000000000" pitchFamily="2" charset="0"/>
                <a:cs typeface="NikoshBAN" panose="02000000000000000000" pitchFamily="2" charset="0"/>
              </a:rPr>
              <a:t>পুষ্টি</a:t>
            </a:r>
            <a:endParaRPr lang="en-SG" sz="8800" dirty="0">
              <a:solidFill>
                <a:srgbClr val="C0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18049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495" y="1361412"/>
            <a:ext cx="10515600" cy="4247818"/>
          </a:xfrm>
          <a:solidFill>
            <a:srgbClr val="00B0F0"/>
          </a:solidFill>
          <a:ln>
            <a:solidFill>
              <a:srgbClr val="00B0F0"/>
            </a:solidFill>
          </a:ln>
          <a:effectLst>
            <a:glow rad="101600">
              <a:schemeClr val="accent5">
                <a:satMod val="175000"/>
                <a:alpha val="40000"/>
              </a:schemeClr>
            </a:glow>
          </a:effectLst>
        </p:spPr>
        <p:txBody>
          <a:bodyPr>
            <a:normAutofit/>
          </a:bodyPr>
          <a:lstStyle/>
          <a:p>
            <a:r>
              <a:rPr lang="en-US" dirty="0" smtClean="0">
                <a:latin typeface="NikoshBAN" panose="02000000000000000000" pitchFamily="2" charset="0"/>
                <a:cs typeface="NikoshBAN" panose="02000000000000000000" pitchFamily="2" charset="0"/>
              </a:rPr>
              <a:t>1</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খাদ্য</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বলতে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বোঝায়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বলতে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পারবে</a:t>
            </a:r>
            <a:r>
              <a:rPr lang="en-US" dirty="0" smtClean="0">
                <a:latin typeface="NikoshBAN" panose="02000000000000000000" pitchFamily="2" charset="0"/>
                <a:cs typeface="NikoshBAN" panose="02000000000000000000" pitchFamily="2" charset="0"/>
              </a:rPr>
              <a:t>।</a:t>
            </a:r>
            <a:br>
              <a:rPr lang="en-US" dirty="0" smtClean="0">
                <a:latin typeface="NikoshBAN" panose="02000000000000000000" pitchFamily="2" charset="0"/>
                <a:cs typeface="NikoshBAN" panose="02000000000000000000" pitchFamily="2" charset="0"/>
              </a:rPr>
            </a:br>
            <a:r>
              <a:rPr lang="en-US" dirty="0" smtClean="0">
                <a:latin typeface="NikoshBAN" panose="02000000000000000000" pitchFamily="2" charset="0"/>
                <a:cs typeface="NikoshBAN" panose="02000000000000000000" pitchFamily="2" charset="0"/>
              </a:rPr>
              <a:t>২। </a:t>
            </a:r>
            <a:r>
              <a:rPr lang="en-US" dirty="0" err="1" smtClean="0">
                <a:latin typeface="NikoshBAN" panose="02000000000000000000" pitchFamily="2" charset="0"/>
                <a:cs typeface="NikoshBAN" panose="02000000000000000000" pitchFamily="2" charset="0"/>
              </a:rPr>
              <a:t>খাদ্যবস্তুকে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উপাদান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অনুযায়ী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ভাগে</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ভাগ</a:t>
            </a:r>
            <a:r>
              <a:rPr lang="en-US" dirty="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যায়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ব্যাখ্যা</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করতে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পারবে</a:t>
            </a:r>
            <a:r>
              <a:rPr lang="en-US" dirty="0" smtClean="0">
                <a:latin typeface="NikoshBAN" panose="02000000000000000000" pitchFamily="2" charset="0"/>
                <a:cs typeface="NikoshBAN" panose="02000000000000000000" pitchFamily="2" charset="0"/>
              </a:rPr>
              <a:t>।</a:t>
            </a:r>
            <a:br>
              <a:rPr lang="en-US" dirty="0" smtClean="0">
                <a:latin typeface="NikoshBAN" panose="02000000000000000000" pitchFamily="2" charset="0"/>
                <a:cs typeface="NikoshBAN" panose="02000000000000000000" pitchFamily="2" charset="0"/>
              </a:rPr>
            </a:br>
            <a:r>
              <a:rPr lang="en-US" dirty="0" smtClean="0">
                <a:latin typeface="NikoshBAN" panose="02000000000000000000" pitchFamily="2" charset="0"/>
                <a:cs typeface="NikoshBAN" panose="02000000000000000000" pitchFamily="2" charset="0"/>
              </a:rPr>
              <a:t>৩। </a:t>
            </a:r>
            <a:r>
              <a:rPr lang="en-US" dirty="0" err="1" smtClean="0">
                <a:latin typeface="NikoshBAN" panose="02000000000000000000" pitchFamily="2" charset="0"/>
                <a:cs typeface="NikoshBAN" panose="02000000000000000000" pitchFamily="2" charset="0"/>
              </a:rPr>
              <a:t>খাদ্যের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পুষ্টি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উপাদান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আমাদের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দেহের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কাজ</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তা</a:t>
            </a:r>
            <a:r>
              <a:rPr lang="en-US" dirty="0" smtClean="0">
                <a:latin typeface="NikoshBAN" panose="02000000000000000000" pitchFamily="2" charset="0"/>
                <a:cs typeface="NikoshBAN" panose="02000000000000000000" pitchFamily="2" charset="0"/>
              </a:rPr>
              <a:t> </a:t>
            </a:r>
            <a:br>
              <a:rPr lang="en-US" dirty="0" smtClean="0">
                <a:latin typeface="NikoshBAN" panose="02000000000000000000" pitchFamily="2" charset="0"/>
                <a:cs typeface="NikoshBAN" panose="02000000000000000000" pitchFamily="2" charset="0"/>
              </a:rPr>
            </a:br>
            <a:r>
              <a:rPr lang="en-US" dirty="0" err="1" smtClean="0">
                <a:latin typeface="NikoshBAN" panose="02000000000000000000" pitchFamily="2" charset="0"/>
                <a:cs typeface="NikoshBAN" panose="02000000000000000000" pitchFamily="2" charset="0"/>
              </a:rPr>
              <a:t>বর্ণণা</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করতে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পারবে</a:t>
            </a:r>
            <a:r>
              <a:rPr lang="en-US" dirty="0" smtClean="0">
                <a:latin typeface="NikoshBAN" panose="02000000000000000000" pitchFamily="2" charset="0"/>
                <a:cs typeface="NikoshBAN" panose="02000000000000000000" pitchFamily="2" charset="0"/>
              </a:rPr>
              <a:t>।</a:t>
            </a:r>
            <a:endParaRPr lang="en-SG" dirty="0">
              <a:latin typeface="NikoshBAN" panose="02000000000000000000" pitchFamily="2" charset="0"/>
              <a:cs typeface="NikoshBAN" panose="02000000000000000000" pitchFamily="2" charset="0"/>
            </a:endParaRPr>
          </a:p>
        </p:txBody>
      </p:sp>
      <p:sp>
        <p:nvSpPr>
          <p:cNvPr id="3" name="TextBox 2"/>
          <p:cNvSpPr txBox="1"/>
          <p:nvPr/>
        </p:nvSpPr>
        <p:spPr>
          <a:xfrm>
            <a:off x="3179928" y="204716"/>
            <a:ext cx="4353636" cy="1015663"/>
          </a:xfrm>
          <a:prstGeom prst="rect">
            <a:avLst/>
          </a:prstGeom>
          <a:noFill/>
        </p:spPr>
        <p:txBody>
          <a:bodyPr wrap="square" rtlCol="0">
            <a:spAutoFit/>
          </a:bodyPr>
          <a:lstStyle/>
          <a:p>
            <a:pPr algn="ctr"/>
            <a:r>
              <a:rPr lang="en-US" sz="6000" dirty="0" err="1" smtClean="0">
                <a:solidFill>
                  <a:srgbClr val="C00000"/>
                </a:solidFill>
                <a:latin typeface="NikoshBAN" panose="02000000000000000000" pitchFamily="2" charset="0"/>
                <a:cs typeface="NikoshBAN" panose="02000000000000000000" pitchFamily="2" charset="0"/>
              </a:rPr>
              <a:t>শিরোনাম</a:t>
            </a:r>
            <a:endParaRPr lang="en-US" sz="6000" dirty="0">
              <a:solidFill>
                <a:srgbClr val="C0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51774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0774" y="1337481"/>
            <a:ext cx="3816904" cy="253997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79" y="1337481"/>
            <a:ext cx="4535672" cy="2539976"/>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54415" y="1337481"/>
            <a:ext cx="3737585" cy="2539976"/>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11867" y="4162780"/>
            <a:ext cx="5480133" cy="2610457"/>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178" y="4162781"/>
            <a:ext cx="4827190" cy="2695220"/>
          </a:xfrm>
          <a:prstGeom prst="rect">
            <a:avLst/>
          </a:prstGeom>
        </p:spPr>
      </p:pic>
    </p:spTree>
    <p:extLst>
      <p:ext uri="{BB962C8B-B14F-4D97-AF65-F5344CB8AC3E}">
        <p14:creationId xmlns:p14="http://schemas.microsoft.com/office/powerpoint/2010/main" val="67674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416543" cy="3697477"/>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6543" y="-1"/>
            <a:ext cx="4035825" cy="3697477"/>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3086" y="0"/>
            <a:ext cx="3357305" cy="3916551"/>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3916551"/>
            <a:ext cx="4559418" cy="2941448"/>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75105" y="3997370"/>
            <a:ext cx="3352692" cy="2860629"/>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27796" y="3997370"/>
            <a:ext cx="4164203" cy="2860630"/>
          </a:xfrm>
          <a:prstGeom prst="rect">
            <a:avLst/>
          </a:prstGeom>
        </p:spPr>
      </p:pic>
    </p:spTree>
    <p:extLst>
      <p:ext uri="{BB962C8B-B14F-4D97-AF65-F5344CB8AC3E}">
        <p14:creationId xmlns:p14="http://schemas.microsoft.com/office/powerpoint/2010/main" val="3770303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200" y="3663010"/>
            <a:ext cx="3534822" cy="2352264"/>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5787" y="3812852"/>
            <a:ext cx="4061729" cy="2274569"/>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92824" y="213414"/>
            <a:ext cx="6264322" cy="2987600"/>
          </a:xfrm>
          <a:prstGeom prst="rect">
            <a:avLst/>
          </a:prstGeom>
        </p:spPr>
      </p:pic>
      <p:sp>
        <p:nvSpPr>
          <p:cNvPr id="5" name="TextBox 4"/>
          <p:cNvSpPr txBox="1"/>
          <p:nvPr/>
        </p:nvSpPr>
        <p:spPr>
          <a:xfrm>
            <a:off x="955343" y="6265017"/>
            <a:ext cx="2879678" cy="584775"/>
          </a:xfrm>
          <a:prstGeom prst="rect">
            <a:avLst/>
          </a:prstGeom>
          <a:noFill/>
        </p:spPr>
        <p:txBody>
          <a:bodyPr wrap="square" rtlCol="0">
            <a:spAutoFit/>
          </a:bodyPr>
          <a:lstStyle/>
          <a:p>
            <a:pPr algn="ctr"/>
            <a:r>
              <a:rPr lang="en-US" sz="3200" dirty="0" err="1" smtClean="0">
                <a:latin typeface="NikoshBAN" panose="02000000000000000000" pitchFamily="2" charset="0"/>
                <a:cs typeface="NikoshBAN" panose="02000000000000000000" pitchFamily="2" charset="0"/>
              </a:rPr>
              <a:t>রোগ</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প্রতিরোধ</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a:t>
            </a:r>
            <a:endParaRPr lang="en-SG" sz="3200" dirty="0">
              <a:latin typeface="NikoshBAN" panose="02000000000000000000" pitchFamily="2" charset="0"/>
              <a:cs typeface="NikoshBAN" panose="02000000000000000000" pitchFamily="2" charset="0"/>
            </a:endParaRPr>
          </a:p>
        </p:txBody>
      </p:sp>
      <p:sp>
        <p:nvSpPr>
          <p:cNvPr id="6" name="TextBox 5"/>
          <p:cNvSpPr txBox="1"/>
          <p:nvPr/>
        </p:nvSpPr>
        <p:spPr>
          <a:xfrm>
            <a:off x="7547212" y="6265017"/>
            <a:ext cx="2770496" cy="584775"/>
          </a:xfrm>
          <a:prstGeom prst="rect">
            <a:avLst/>
          </a:prstGeom>
          <a:noFill/>
        </p:spPr>
        <p:txBody>
          <a:bodyPr wrap="square" rtlCol="0">
            <a:spAutoFit/>
          </a:bodyPr>
          <a:lstStyle/>
          <a:p>
            <a:pPr algn="ctr"/>
            <a:r>
              <a:rPr lang="en-US" sz="3200" dirty="0" err="1" smtClean="0"/>
              <a:t>বৃদ্ধি</a:t>
            </a:r>
            <a:r>
              <a:rPr lang="en-US" sz="3200" dirty="0" smtClean="0"/>
              <a:t> </a:t>
            </a:r>
            <a:r>
              <a:rPr lang="en-US" sz="3200" dirty="0" err="1" smtClean="0"/>
              <a:t>সাধন</a:t>
            </a:r>
            <a:r>
              <a:rPr lang="en-US" sz="3200" dirty="0" smtClean="0"/>
              <a:t> </a:t>
            </a:r>
            <a:r>
              <a:rPr lang="en-US" sz="3200" dirty="0" err="1" smtClean="0"/>
              <a:t>করে</a:t>
            </a:r>
            <a:endParaRPr lang="en-SG" sz="3200" dirty="0"/>
          </a:p>
        </p:txBody>
      </p:sp>
      <p:sp>
        <p:nvSpPr>
          <p:cNvPr id="7" name="TextBox 6"/>
          <p:cNvSpPr txBox="1"/>
          <p:nvPr/>
        </p:nvSpPr>
        <p:spPr>
          <a:xfrm>
            <a:off x="4640239" y="3212687"/>
            <a:ext cx="2284480" cy="1200329"/>
          </a:xfrm>
          <a:prstGeom prst="rect">
            <a:avLst/>
          </a:prstGeom>
          <a:noFill/>
        </p:spPr>
        <p:txBody>
          <a:bodyPr wrap="square" rtlCol="0">
            <a:spAutoFit/>
          </a:bodyPr>
          <a:lstStyle/>
          <a:p>
            <a:pPr algn="ctr"/>
            <a:r>
              <a:rPr lang="en-US" sz="3600" dirty="0" err="1" smtClean="0"/>
              <a:t>সুস্থ</a:t>
            </a:r>
            <a:r>
              <a:rPr lang="en-US" sz="3600" dirty="0" smtClean="0"/>
              <a:t> ও </a:t>
            </a:r>
            <a:r>
              <a:rPr lang="en-US" sz="3600" dirty="0" err="1" smtClean="0"/>
              <a:t>সবল</a:t>
            </a:r>
            <a:r>
              <a:rPr lang="en-US" sz="3600" dirty="0" smtClean="0"/>
              <a:t> </a:t>
            </a:r>
            <a:r>
              <a:rPr lang="en-US" sz="3600" dirty="0" err="1" smtClean="0"/>
              <a:t>রাখে</a:t>
            </a:r>
            <a:endParaRPr lang="en-SG" sz="3600" dirty="0"/>
          </a:p>
        </p:txBody>
      </p:sp>
    </p:spTree>
    <p:extLst>
      <p:ext uri="{BB962C8B-B14F-4D97-AF65-F5344CB8AC3E}">
        <p14:creationId xmlns:p14="http://schemas.microsoft.com/office/powerpoint/2010/main" val="3751868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112</Words>
  <Application>Microsoft Office PowerPoint</Application>
  <PresentationFormat>Widescreen</PresentationFormat>
  <Paragraphs>23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NikoshBAN</vt:lpstr>
      <vt:lpstr>Office Theme</vt:lpstr>
      <vt:lpstr>PowerPoint Presentation</vt:lpstr>
      <vt:lpstr>রিপন শিকদার  সহকারী শিক্ষক(বিজ্ঞান) পুলুম গোলাম ছরোয়ার মাধ্যমিক বিদ্যালয়  শালিখা, মাগুরা।  মোবাইলঃ ০১৯১১০০৭৯৭৬ </vt:lpstr>
      <vt:lpstr>PowerPoint Presentation</vt:lpstr>
      <vt:lpstr>PowerPoint Presentation</vt:lpstr>
      <vt:lpstr>খাদ্য ও পুষ্টি</vt:lpstr>
      <vt:lpstr>1। খাদ্য বলতে কী বোঝায় তা বলতে পারবে। ২। খাদ্যবস্তুকে উপাদান অনুযায়ী কয় ভাগে ভাগ করা যায় তা ব্যাখ্যা করতে পারবে। ৩। খাদ্যের পুষ্টি উপাদান আমাদের দেহের কী কী কাজ করে তা  বর্ণণা করতে পারবে।</vt:lpstr>
      <vt:lpstr>PowerPoint Presentation</vt:lpstr>
      <vt:lpstr>PowerPoint Presentation</vt:lpstr>
      <vt:lpstr>PowerPoint Presentation</vt:lpstr>
      <vt:lpstr>দলীয় কাজ :  &gt; আমিষ,শর্করা ও স্নেহজাতীয় খাদ্যে কোন কোন পুষ্টি উপাদান বিদ্যমান থাকে তার একটি তালিকা প্রস্তুত কর।</vt:lpstr>
      <vt:lpstr>মূল্যায়ন </vt:lpstr>
      <vt:lpstr>বাড়ির কাজ</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BISWAS</dc:creator>
  <cp:lastModifiedBy>RIPON</cp:lastModifiedBy>
  <cp:revision>62</cp:revision>
  <dcterms:created xsi:type="dcterms:W3CDTF">2019-03-28T15:45:50Z</dcterms:created>
  <dcterms:modified xsi:type="dcterms:W3CDTF">2021-01-19T18:10:47Z</dcterms:modified>
</cp:coreProperties>
</file>