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79" r:id="rId3"/>
    <p:sldId id="280" r:id="rId4"/>
    <p:sldId id="298" r:id="rId5"/>
    <p:sldId id="281" r:id="rId6"/>
    <p:sldId id="282" r:id="rId7"/>
    <p:sldId id="283" r:id="rId8"/>
    <p:sldId id="287" r:id="rId9"/>
    <p:sldId id="289" r:id="rId10"/>
    <p:sldId id="291" r:id="rId11"/>
    <p:sldId id="292" r:id="rId12"/>
    <p:sldId id="293" r:id="rId13"/>
    <p:sldId id="302" r:id="rId14"/>
    <p:sldId id="300" r:id="rId15"/>
    <p:sldId id="294" r:id="rId16"/>
    <p:sldId id="295" r:id="rId17"/>
    <p:sldId id="296" r:id="rId18"/>
    <p:sldId id="303" r:id="rId19"/>
    <p:sldId id="304" r:id="rId20"/>
    <p:sldId id="305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1080" y="-28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119B-CBDB-4317-8C86-C64E50A4E4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audio" Target="../media/audio4.wav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51927" y="1219200"/>
            <a:ext cx="6195986" cy="2079812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67732" y="1577787"/>
            <a:ext cx="38763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 </a:t>
            </a:r>
            <a:endParaRPr lang="en-US" sz="5400" dirty="0"/>
          </a:p>
        </p:txBody>
      </p:sp>
      <p:pic>
        <p:nvPicPr>
          <p:cNvPr id="9" name="Picture 8" descr="Annelida-Earthworm.png"/>
          <p:cNvPicPr>
            <a:picLocks noChangeAspect="1"/>
          </p:cNvPicPr>
          <p:nvPr/>
        </p:nvPicPr>
        <p:blipFill>
          <a:blip r:embed="rId4" cstate="print"/>
          <a:srcRect l="11600" t="27778" r="7333" b="25926"/>
          <a:stretch>
            <a:fillRect/>
          </a:stretch>
        </p:blipFill>
        <p:spPr>
          <a:xfrm>
            <a:off x="609441" y="4495800"/>
            <a:ext cx="10868369" cy="1905000"/>
          </a:xfrm>
          <a:prstGeom prst="rect">
            <a:avLst/>
          </a:prstGeom>
        </p:spPr>
      </p:pic>
      <p:pic>
        <p:nvPicPr>
          <p:cNvPr id="12" name="Picture 11" descr="Annelida-lee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15023" y="1234064"/>
            <a:ext cx="3788267" cy="2539337"/>
          </a:xfrm>
          <a:prstGeom prst="rect">
            <a:avLst/>
          </a:prstGeom>
        </p:spPr>
      </p:pic>
      <p:pic>
        <p:nvPicPr>
          <p:cNvPr id="13" name="Picture 12" descr="Annelida-Nere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709638" y="1549449"/>
            <a:ext cx="3759673" cy="187997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55074" y="3276600"/>
            <a:ext cx="6195986" cy="19050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7662" y="3352800"/>
            <a:ext cx="5106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4618" y="381001"/>
            <a:ext cx="863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49" y="376523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339" y="1169005"/>
            <a:ext cx="904004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খণ্ডকায়ন উপস্থিত, আংটির মতো একই রকম অনেকগুলো খণ্ডক নিয়ে দেহ গঠিত।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88" y="4495801"/>
            <a:ext cx="261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আংটির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খণ্ডক</a:t>
            </a: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26750" y="228600"/>
            <a:ext cx="8633751" cy="860286"/>
            <a:chOff x="1295400" y="228600"/>
            <a:chExt cx="6477000" cy="860286"/>
          </a:xfrm>
        </p:grpSpPr>
        <p:sp>
          <p:nvSpPr>
            <p:cNvPr id="15" name="Rectangle 14"/>
            <p:cNvSpPr/>
            <p:nvPr/>
          </p:nvSpPr>
          <p:spPr>
            <a:xfrm>
              <a:off x="4876800" y="381000"/>
              <a:ext cx="2895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cs typeface="SutonnyMJ" pitchFamily="2" charset="0"/>
                </a:rPr>
                <a:t> </a:t>
              </a:r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পর্বের বৈশিষ্ট্যঃ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95400" y="228600"/>
              <a:ext cx="3962400" cy="830997"/>
              <a:chOff x="2743200" y="304800"/>
              <a:chExt cx="3962400" cy="83099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810000" y="30480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Annelida</a:t>
                </a:r>
                <a:endParaRPr lang="en-US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43200" y="381000"/>
                <a:ext cx="137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পর্ব-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utonnyMJ" pitchFamily="2" charset="0"/>
                  </a:rPr>
                  <a:t>6. </a:t>
                </a:r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" name="Picture 15" descr="Annelida-segmented body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5789693" y="3048000"/>
            <a:ext cx="565002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4367662" y="4800600"/>
            <a:ext cx="243776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338" y="1169004"/>
            <a:ext cx="91416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লম্বা, নলাকার, দ্বিপার্শ্বীয়ভাবে প্রতিসম, এপিথেলিয়াম নিঃসৃত পাতলা কিউটিকল -এ আবৃত এবং প্রকৃত সিলোমযুক্ত। </a:t>
            </a:r>
            <a:endParaRPr lang="bn-BD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163" y="4876800"/>
            <a:ext cx="215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নলাকার দেহ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25177" y="304800"/>
            <a:ext cx="8633751" cy="860286"/>
            <a:chOff x="1295400" y="228600"/>
            <a:chExt cx="6477000" cy="860286"/>
          </a:xfrm>
        </p:grpSpPr>
        <p:sp>
          <p:nvSpPr>
            <p:cNvPr id="25" name="Rectangle 24"/>
            <p:cNvSpPr/>
            <p:nvPr/>
          </p:nvSpPr>
          <p:spPr>
            <a:xfrm>
              <a:off x="4876800" y="381000"/>
              <a:ext cx="2895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cs typeface="SutonnyMJ" pitchFamily="2" charset="0"/>
                </a:rPr>
                <a:t> </a:t>
              </a:r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পর্বের বৈশিষ্ট্যঃ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grpSp>
          <p:nvGrpSpPr>
            <p:cNvPr id="26" name="Group 12"/>
            <p:cNvGrpSpPr/>
            <p:nvPr/>
          </p:nvGrpSpPr>
          <p:grpSpPr>
            <a:xfrm>
              <a:off x="1295400" y="228600"/>
              <a:ext cx="3962400" cy="830997"/>
              <a:chOff x="2743200" y="304800"/>
              <a:chExt cx="3962400" cy="83099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810000" y="30480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Annelida</a:t>
                </a:r>
                <a:endParaRPr lang="en-US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43200" y="381000"/>
                <a:ext cx="137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পর্ব-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utonnyMJ" pitchFamily="2" charset="0"/>
                  </a:rPr>
                  <a:t>6. </a:t>
                </a:r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" name="Picture 15" descr="Annelida-Earthwor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6089" y="3810000"/>
            <a:ext cx="7211721" cy="20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>
            <a:off x="3859795" y="5181600"/>
            <a:ext cx="43676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21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339" y="1169004"/>
            <a:ext cx="90400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প্রায় প্রতিটি খণ্ডকে অবস্থিত নেফ্রিডিয়া নামক প্যাঁচানো নালিকা প্রধান রেচন অঙ্গ হিসাবে কাজ করে।</a:t>
            </a:r>
            <a:endParaRPr lang="bn-BD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1471" y="4343400"/>
            <a:ext cx="1967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নেফ্রিডিয়াম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25177" y="304800"/>
            <a:ext cx="8633751" cy="860286"/>
            <a:chOff x="1295400" y="228600"/>
            <a:chExt cx="6477000" cy="860286"/>
          </a:xfrm>
        </p:grpSpPr>
        <p:sp>
          <p:nvSpPr>
            <p:cNvPr id="19" name="Rectangle 18"/>
            <p:cNvSpPr/>
            <p:nvPr/>
          </p:nvSpPr>
          <p:spPr>
            <a:xfrm>
              <a:off x="4876800" y="381000"/>
              <a:ext cx="2895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cs typeface="SutonnyMJ" pitchFamily="2" charset="0"/>
                </a:rPr>
                <a:t> </a:t>
              </a:r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পর্বের বৈশিষ্ট্যঃ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2"/>
            <p:cNvGrpSpPr/>
            <p:nvPr/>
          </p:nvGrpSpPr>
          <p:grpSpPr>
            <a:xfrm>
              <a:off x="1295400" y="228600"/>
              <a:ext cx="3962400" cy="830997"/>
              <a:chOff x="2743200" y="304800"/>
              <a:chExt cx="3962400" cy="83099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10000" y="30480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Annelida</a:t>
                </a:r>
                <a:endParaRPr lang="en-US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43200" y="381000"/>
                <a:ext cx="137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পর্ব-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utonnyMJ" pitchFamily="2" charset="0"/>
                  </a:rPr>
                  <a:t>6. </a:t>
                </a:r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5" name="Picture 14" descr="Annelida-nephri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119" y="3124200"/>
            <a:ext cx="5891265" cy="2971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4875530" y="4648200"/>
            <a:ext cx="17267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868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৪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339" y="1169005"/>
            <a:ext cx="90400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 চলন অঙ্গ কাইটিনময় সিটি বা পেশল প্যারাপোডিয়া।</a:t>
            </a:r>
            <a:endParaRPr lang="bn-BD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5075" y="2438401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প্যারাপোডিয়াম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625177" y="304800"/>
            <a:ext cx="8633751" cy="860286"/>
            <a:chOff x="1295400" y="228600"/>
            <a:chExt cx="6477000" cy="860286"/>
          </a:xfrm>
        </p:grpSpPr>
        <p:sp>
          <p:nvSpPr>
            <p:cNvPr id="19" name="Rectangle 18"/>
            <p:cNvSpPr/>
            <p:nvPr/>
          </p:nvSpPr>
          <p:spPr>
            <a:xfrm>
              <a:off x="4876800" y="381000"/>
              <a:ext cx="2895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cs typeface="SutonnyMJ" pitchFamily="2" charset="0"/>
                </a:rPr>
                <a:t> </a:t>
              </a:r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পর্বের বৈশিষ্ট্যঃ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295400" y="228600"/>
              <a:ext cx="3962400" cy="830997"/>
              <a:chOff x="2743200" y="304800"/>
              <a:chExt cx="3962400" cy="83099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10000" y="30480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Annelida</a:t>
                </a:r>
                <a:endParaRPr lang="en-US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43200" y="381000"/>
                <a:ext cx="137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পর্ব-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utonnyMJ" pitchFamily="2" charset="0"/>
                  </a:rPr>
                  <a:t>6. </a:t>
                </a:r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" name="Picture 15" descr="Annelida-parapod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883" y="2057400"/>
            <a:ext cx="3315931" cy="2971800"/>
          </a:xfrm>
          <a:prstGeom prst="rect">
            <a:avLst/>
          </a:prstGeom>
        </p:spPr>
      </p:pic>
      <p:pic>
        <p:nvPicPr>
          <p:cNvPr id="20" name="Picture 19" descr="Annelida-set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0251" y="3352800"/>
            <a:ext cx="2591978" cy="2895600"/>
          </a:xfrm>
          <a:prstGeom prst="rect">
            <a:avLst/>
          </a:prstGeom>
        </p:spPr>
      </p:pic>
      <p:pic>
        <p:nvPicPr>
          <p:cNvPr id="23" name="Picture 22" descr="Annelida-seta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324" y="4724400"/>
            <a:ext cx="2945633" cy="127635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5153590" y="2669234"/>
            <a:ext cx="3886456" cy="6835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2589" y="3352801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29897" y="3581400"/>
            <a:ext cx="3656648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23603" y="3886200"/>
            <a:ext cx="1117309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43927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৫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9339" y="1447800"/>
            <a:ext cx="90400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সংবহনতন্ত্র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625177" y="304800"/>
            <a:ext cx="8633751" cy="860286"/>
            <a:chOff x="1295400" y="228600"/>
            <a:chExt cx="6477000" cy="860286"/>
          </a:xfrm>
        </p:grpSpPr>
        <p:sp>
          <p:nvSpPr>
            <p:cNvPr id="19" name="Rectangle 18"/>
            <p:cNvSpPr/>
            <p:nvPr/>
          </p:nvSpPr>
          <p:spPr>
            <a:xfrm>
              <a:off x="4876800" y="381000"/>
              <a:ext cx="2895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cs typeface="SutonnyMJ" pitchFamily="2" charset="0"/>
                </a:rPr>
                <a:t> </a:t>
              </a:r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পর্বের বৈশিষ্ট্যঃ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295400" y="228600"/>
              <a:ext cx="3962400" cy="830997"/>
              <a:chOff x="2743200" y="304800"/>
              <a:chExt cx="3962400" cy="83099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10000" y="304800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Annelida</a:t>
                </a:r>
                <a:endParaRPr lang="en-US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43200" y="381000"/>
                <a:ext cx="137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পর্ব-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SutonnyMJ" pitchFamily="2" charset="0"/>
                  </a:rPr>
                  <a:t>6. </a:t>
                </a:r>
                <a:r>
                  <a:rPr lang="bn-BD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4" name="Picture 13" descr="Annelida-closed blood circulatory s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7002" y="2133600"/>
            <a:ext cx="431854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12588" y="3810001"/>
            <a:ext cx="3859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বদ্ধ </a:t>
            </a:r>
          </a:p>
          <a:p>
            <a:pPr algn="ctr"/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সংবহনতন্ত্র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75530" y="3200400"/>
            <a:ext cx="2437765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73956" y="4876800"/>
            <a:ext cx="2945633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25883" y="1371600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29031" y="1295400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044" y="457201"/>
            <a:ext cx="7414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bn-BD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cs typeface="SutonnyMJ" pitchFamily="2" charset="0"/>
              </a:rPr>
              <a:t> 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6750" y="1219200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898" y="1143000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7309" y="5562601"/>
            <a:ext cx="5078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cs typeface="SutonnyMJ" pitchFamily="2" charset="0"/>
              </a:rPr>
              <a:t>Metaphire</a:t>
            </a:r>
            <a:r>
              <a:rPr lang="en-US" sz="3200" b="1" i="1" dirty="0" smtClean="0">
                <a:cs typeface="SutonnyMJ" pitchFamily="2" charset="0"/>
              </a:rPr>
              <a:t> </a:t>
            </a:r>
            <a:r>
              <a:rPr lang="en-US" sz="3200" b="1" i="1" dirty="0" err="1" smtClean="0">
                <a:cs typeface="SutonnyMJ" pitchFamily="2" charset="0"/>
              </a:rPr>
              <a:t>posthuma</a:t>
            </a:r>
            <a:r>
              <a:rPr lang="bn-BD" sz="3200" b="1" i="1" dirty="0" smtClean="0">
                <a:cs typeface="SutonnyMJ" pitchFamily="2" charset="0"/>
              </a:rPr>
              <a:t>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5427" y="5648981"/>
            <a:ext cx="4977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cs typeface="SutonnyMJ" pitchFamily="2" charset="0"/>
              </a:rPr>
              <a:t>Hirudo</a:t>
            </a:r>
            <a:r>
              <a:rPr lang="en-US" sz="3200" b="1" i="1" dirty="0" smtClean="0">
                <a:cs typeface="SutonnyMJ" pitchFamily="2" charset="0"/>
              </a:rPr>
              <a:t> </a:t>
            </a:r>
            <a:r>
              <a:rPr lang="en-US" sz="3200" b="1" i="1" dirty="0" err="1" smtClean="0">
                <a:cs typeface="SutonnyMJ" pitchFamily="2" charset="0"/>
              </a:rPr>
              <a:t>medicinalis</a:t>
            </a:r>
            <a:r>
              <a:rPr lang="bn-BD" sz="3200" b="1" i="1" dirty="0" smtClean="0">
                <a:cs typeface="SutonnyMJ" pitchFamily="2" charset="0"/>
              </a:rPr>
              <a:t>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Annelida-Earthwor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456" y="3200400"/>
            <a:ext cx="4672383" cy="227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nnelida-hirudo.jpg"/>
          <p:cNvPicPr>
            <a:picLocks noChangeAspect="1"/>
          </p:cNvPicPr>
          <p:nvPr/>
        </p:nvPicPr>
        <p:blipFill>
          <a:blip r:embed="rId4" cstate="print"/>
          <a:srcRect l="8696" r="7246"/>
          <a:stretch>
            <a:fillRect/>
          </a:stretch>
        </p:blipFill>
        <p:spPr>
          <a:xfrm>
            <a:off x="6500707" y="3649464"/>
            <a:ext cx="5078677" cy="183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8883" y="2895600"/>
            <a:ext cx="944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cs typeface="SutonnyMJ" pitchFamily="2" charset="0"/>
              </a:rPr>
              <a:t>Annelida</a:t>
            </a:r>
            <a:r>
              <a:rPr lang="bn-BD" sz="2800" b="1" dirty="0" smtClean="0">
                <a:cs typeface="SutonnyMJ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 প্রধান রেচন অঙ্গের নাম কী?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6750" y="1219200"/>
            <a:ext cx="670385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897" y="1143000"/>
            <a:ext cx="6500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7309" y="3581401"/>
            <a:ext cx="10055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খণ্ডকায়ীত প্রাণী বলা হয়?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883" y="4419600"/>
            <a:ext cx="944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cs typeface="SutonnyMJ" pitchFamily="2" charset="0"/>
              </a:rPr>
              <a:t>Annelida</a:t>
            </a:r>
            <a:r>
              <a:rPr lang="bn-BD" sz="2800" b="1" dirty="0" smtClean="0">
                <a:cs typeface="SutonnyMJ" pitchFamily="2" charset="0"/>
              </a:rPr>
              <a:t> </a:t>
            </a:r>
            <a:r>
              <a:rPr lang="bn-BD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 রক্ত সংবহনতন্ত্র কোন ধরণের?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5736" y="5334001"/>
            <a:ext cx="10766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৪। কোন পর্বের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চলন অঙ্গ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প্যারাপোডিয়া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7765" y="685800"/>
            <a:ext cx="670385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0912" y="857072"/>
            <a:ext cx="650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বাড়ির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7309" y="5334000"/>
            <a:ext cx="10360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চিত্রের প্রাণিটি যে পর্বের সে পর্বের ৩টি বৈশিষ্ট্য বর্ণনা কর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দাও।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nelida-Nere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648" y="2438400"/>
            <a:ext cx="5104070" cy="266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0456" y="2667000"/>
            <a:ext cx="100557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“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বিনা পরিশ্রমে যা অর্জন করা যায়, </a:t>
            </a:r>
          </a:p>
          <a:p>
            <a:pPr algn="ctr"/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তা দীর্ঘস্থায়ী হয় না।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”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-</a:t>
            </a:r>
            <a:r>
              <a:rPr lang="bn-BD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ইমারসন</a:t>
            </a:r>
            <a:endParaRPr lang="bn-BD" sz="44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8883" y="2057400"/>
            <a:ext cx="10563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118" y="228600"/>
            <a:ext cx="5833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11721" y="4800601"/>
            <a:ext cx="426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4869" y="2590800"/>
            <a:ext cx="395637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21" y="228600"/>
            <a:ext cx="558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88" y="4800600"/>
            <a:ext cx="5586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8882" y="2438400"/>
            <a:ext cx="314878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2030" y="2057401"/>
            <a:ext cx="9243192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" y="6150114"/>
            <a:ext cx="11579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nelida-group.png"/>
          <p:cNvPicPr>
            <a:picLocks noChangeAspect="1"/>
          </p:cNvPicPr>
          <p:nvPr/>
        </p:nvPicPr>
        <p:blipFill>
          <a:blip r:embed="rId4" cstate="print"/>
          <a:srcRect l="4878" b="3333"/>
          <a:stretch>
            <a:fillRect/>
          </a:stretch>
        </p:blipFill>
        <p:spPr>
          <a:xfrm>
            <a:off x="507868" y="457200"/>
            <a:ext cx="11062949" cy="5867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18883" y="1676400"/>
            <a:ext cx="10157354" cy="3581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ln w="571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b="1" dirty="0" smtClean="0">
                <a:ln w="571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b="1" dirty="0">
              <a:ln w="571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6602280" y="166251"/>
            <a:ext cx="5281824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441" y="457200"/>
            <a:ext cx="385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5604175"/>
            <a:ext cx="4266089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0707" y="6213775"/>
            <a:ext cx="5484971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720" y="1447800"/>
            <a:ext cx="6094413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1634" y="3134380"/>
            <a:ext cx="353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3147" y="2445606"/>
            <a:ext cx="58912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147" y="4800601"/>
            <a:ext cx="6297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8553" y="5486400"/>
            <a:ext cx="3222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399133" y="381000"/>
            <a:ext cx="5180251" cy="16002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294" y="381000"/>
            <a:ext cx="5078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309" y="5638800"/>
            <a:ext cx="670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অধ্যায়ঃ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9031" y="5522894"/>
            <a:ext cx="325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06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Annelida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nnelida-group.png"/>
          <p:cNvPicPr>
            <a:picLocks noChangeAspect="1"/>
          </p:cNvPicPr>
          <p:nvPr/>
        </p:nvPicPr>
        <p:blipFill>
          <a:blip r:embed="rId3" cstate="print"/>
          <a:srcRect l="5354" b="3333"/>
          <a:stretch>
            <a:fillRect/>
          </a:stretch>
        </p:blipFill>
        <p:spPr>
          <a:xfrm rot="5400000">
            <a:off x="3998914" y="-2297220"/>
            <a:ext cx="4191000" cy="113762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05428" y="381001"/>
            <a:ext cx="47739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পত্র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7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719589" y="4724400"/>
            <a:ext cx="4164515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656647" y="2362201"/>
            <a:ext cx="40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06294" y="4648201"/>
            <a:ext cx="3651681" cy="1946897"/>
            <a:chOff x="3276600" y="2407694"/>
            <a:chExt cx="2739474" cy="1946897"/>
          </a:xfrm>
        </p:grpSpPr>
        <p:grpSp>
          <p:nvGrpSpPr>
            <p:cNvPr id="5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15"/>
          <p:cNvGrpSpPr/>
          <p:nvPr/>
        </p:nvGrpSpPr>
        <p:grpSpPr>
          <a:xfrm>
            <a:off x="0" y="69554"/>
            <a:ext cx="3859795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4062941" y="0"/>
            <a:ext cx="3859796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8"/>
          <p:cNvGrpSpPr/>
          <p:nvPr/>
        </p:nvGrpSpPr>
        <p:grpSpPr>
          <a:xfrm>
            <a:off x="203147" y="2743201"/>
            <a:ext cx="3388029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8024310" y="152400"/>
            <a:ext cx="314878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72383" y="5410200"/>
            <a:ext cx="2640912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73957" y="3581401"/>
            <a:ext cx="2336191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125884" y="2514600"/>
            <a:ext cx="328844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191" y="457200"/>
            <a:ext cx="802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618" y="1219200"/>
            <a:ext cx="782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589" y="4080809"/>
            <a:ext cx="10766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পর্ব-6 </a:t>
            </a:r>
            <a:r>
              <a:rPr lang="en-US" sz="4800" b="1" dirty="0" err="1" smtClean="0">
                <a:cs typeface="SutonnyMJ" pitchFamily="2" charset="0"/>
              </a:rPr>
              <a:t>Annelida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471" y="2819400"/>
            <a:ext cx="78211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66089" y="381000"/>
            <a:ext cx="35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41" y="4038601"/>
            <a:ext cx="1036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 smtClean="0">
                <a:cs typeface="SutonnyMJ" pitchFamily="2" charset="0"/>
              </a:rPr>
              <a:t>Annelida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015" y="1143001"/>
            <a:ext cx="1117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41" y="2895601"/>
            <a:ext cx="1086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cs typeface="SutonnyMJ" pitchFamily="2" charset="0"/>
              </a:rPr>
              <a:t>Annelida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015" y="1905001"/>
            <a:ext cx="822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খণ্ডকায়ীত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পর্বের তা ব্যাখ্যা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nnelida-le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912" y="4724400"/>
            <a:ext cx="629756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49" y="376523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BIOLOGY  PIC\HSC pic\HSC Zoology\Annelida phy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20" y="1066800"/>
            <a:ext cx="11376237" cy="4800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26751" y="5867401"/>
            <a:ext cx="660789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L. annulus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small ring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আংটি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6648" y="304801"/>
            <a:ext cx="5281824" cy="830997"/>
            <a:chOff x="2743200" y="304800"/>
            <a:chExt cx="396240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3810000" y="30480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Annelida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381000"/>
              <a:ext cx="1371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পর্ব-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utonnyMJ" pitchFamily="2" charset="0"/>
                </a:rPr>
                <a:t>6. </a:t>
              </a:r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1927" y="1752600"/>
            <a:ext cx="51802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“অঙ্গু্রীমাল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প্রাণী”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“খণ্ডকায়িত প্রাণী”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পরিচিত।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632" y="1066800"/>
            <a:ext cx="609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প্রাণীরা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53501" y="228601"/>
            <a:ext cx="5281824" cy="830997"/>
            <a:chOff x="2743200" y="304800"/>
            <a:chExt cx="396240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810000" y="30480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Annelida</a:t>
              </a:r>
              <a:endPara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3200" y="381000"/>
              <a:ext cx="1371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পর্ব-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SutonnyMJ" pitchFamily="2" charset="0"/>
                </a:rPr>
                <a:t>6. </a:t>
              </a:r>
              <a:r>
                <a:rPr lang="bn-BD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7" descr="Annelida-Earthworm.png"/>
          <p:cNvPicPr>
            <a:picLocks noChangeAspect="1"/>
          </p:cNvPicPr>
          <p:nvPr/>
        </p:nvPicPr>
        <p:blipFill>
          <a:blip r:embed="rId3" cstate="print"/>
          <a:srcRect l="11733" t="31481" r="8267" b="24074"/>
          <a:stretch>
            <a:fillRect/>
          </a:stretch>
        </p:blipFill>
        <p:spPr>
          <a:xfrm>
            <a:off x="609441" y="4419600"/>
            <a:ext cx="1025892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nnelida-leech.jpg"/>
          <p:cNvPicPr>
            <a:picLocks noChangeAspect="1"/>
          </p:cNvPicPr>
          <p:nvPr/>
        </p:nvPicPr>
        <p:blipFill>
          <a:blip r:embed="rId4" cstate="print"/>
          <a:srcRect t="13559"/>
          <a:stretch>
            <a:fillRect/>
          </a:stretch>
        </p:blipFill>
        <p:spPr>
          <a:xfrm rot="16200000">
            <a:off x="10297" y="1126365"/>
            <a:ext cx="3655245" cy="262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nnelida-Nere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533148" y="1167323"/>
            <a:ext cx="3553132" cy="27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417</Words>
  <Application>Microsoft Office PowerPoint</Application>
  <PresentationFormat>Custom</PresentationFormat>
  <Paragraphs>94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234</cp:revision>
  <dcterms:created xsi:type="dcterms:W3CDTF">2020-11-26T01:33:26Z</dcterms:created>
  <dcterms:modified xsi:type="dcterms:W3CDTF">2021-01-19T06:47:49Z</dcterms:modified>
</cp:coreProperties>
</file>