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1" r:id="rId2"/>
    <p:sldId id="282" r:id="rId3"/>
    <p:sldId id="273" r:id="rId4"/>
    <p:sldId id="278" r:id="rId5"/>
    <p:sldId id="276" r:id="rId6"/>
    <p:sldId id="277" r:id="rId7"/>
    <p:sldId id="270" r:id="rId8"/>
    <p:sldId id="268" r:id="rId9"/>
    <p:sldId id="265" r:id="rId10"/>
    <p:sldId id="263" r:id="rId11"/>
    <p:sldId id="256" r:id="rId12"/>
    <p:sldId id="258" r:id="rId13"/>
    <p:sldId id="259" r:id="rId14"/>
    <p:sldId id="262" r:id="rId15"/>
    <p:sldId id="260" r:id="rId16"/>
    <p:sldId id="261" r:id="rId17"/>
    <p:sldId id="279" r:id="rId18"/>
    <p:sldId id="280" r:id="rId19"/>
    <p:sldId id="281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98512-DA83-417E-836B-9FF1D73B93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BB67E-EBF7-42C8-A5C0-C85047DCBAB1}">
      <dgm:prSet custT="1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8000" dirty="0" err="1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8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8000" dirty="0" err="1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8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7B2995B7-C82F-4C1A-B6A3-9441C0697F68}" type="parTrans" cxnId="{F304F63D-DEC3-4BA5-8D58-10BC5516CB35}">
      <dgm:prSet/>
      <dgm:spPr/>
      <dgm:t>
        <a:bodyPr/>
        <a:lstStyle/>
        <a:p>
          <a:endParaRPr lang="en-US"/>
        </a:p>
      </dgm:t>
    </dgm:pt>
    <dgm:pt modelId="{8E041C3E-2DE6-4F45-A64E-28F1216F8C7F}" type="sibTrans" cxnId="{F304F63D-DEC3-4BA5-8D58-10BC5516CB35}">
      <dgm:prSet/>
      <dgm:spPr/>
      <dgm:t>
        <a:bodyPr/>
        <a:lstStyle/>
        <a:p>
          <a:endParaRPr lang="en-US"/>
        </a:p>
      </dgm:t>
    </dgm:pt>
    <dgm:pt modelId="{939DA323-9636-4403-B357-AD583E162F67}" type="pres">
      <dgm:prSet presAssocID="{6D898512-DA83-417E-836B-9FF1D73B93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DC3018-AE2A-421E-9D35-EB90820EDA89}" type="pres">
      <dgm:prSet presAssocID="{236BB67E-EBF7-42C8-A5C0-C85047DCBAB1}" presName="linNode" presStyleCnt="0"/>
      <dgm:spPr/>
    </dgm:pt>
    <dgm:pt modelId="{D7A00B9F-5078-493C-84CA-34069E0BD674}" type="pres">
      <dgm:prSet presAssocID="{236BB67E-EBF7-42C8-A5C0-C85047DCBAB1}" presName="parentText" presStyleLbl="node1" presStyleIdx="0" presStyleCnt="1" custScaleX="234989" custLinFactNeighborX="434" custLinFactNeighborY="-74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A8F2C-982F-4C18-B9DB-89158F8D198B}" type="presOf" srcId="{236BB67E-EBF7-42C8-A5C0-C85047DCBAB1}" destId="{D7A00B9F-5078-493C-84CA-34069E0BD674}" srcOrd="0" destOrd="0" presId="urn:microsoft.com/office/officeart/2005/8/layout/vList5"/>
    <dgm:cxn modelId="{F304F63D-DEC3-4BA5-8D58-10BC5516CB35}" srcId="{6D898512-DA83-417E-836B-9FF1D73B9384}" destId="{236BB67E-EBF7-42C8-A5C0-C85047DCBAB1}" srcOrd="0" destOrd="0" parTransId="{7B2995B7-C82F-4C1A-B6A3-9441C0697F68}" sibTransId="{8E041C3E-2DE6-4F45-A64E-28F1216F8C7F}"/>
    <dgm:cxn modelId="{8CB9B78D-2651-491B-9D0D-37611C686085}" type="presOf" srcId="{6D898512-DA83-417E-836B-9FF1D73B9384}" destId="{939DA323-9636-4403-B357-AD583E162F67}" srcOrd="0" destOrd="0" presId="urn:microsoft.com/office/officeart/2005/8/layout/vList5"/>
    <dgm:cxn modelId="{CCA69937-D193-4B21-8118-CF710D06683A}" type="presParOf" srcId="{939DA323-9636-4403-B357-AD583E162F67}" destId="{99DC3018-AE2A-421E-9D35-EB90820EDA89}" srcOrd="0" destOrd="0" presId="urn:microsoft.com/office/officeart/2005/8/layout/vList5"/>
    <dgm:cxn modelId="{82BF3510-45D7-42A1-A393-B4349C06ED02}" type="presParOf" srcId="{99DC3018-AE2A-421E-9D35-EB90820EDA89}" destId="{D7A00B9F-5078-493C-84CA-34069E0BD674}" srcOrd="0" destOrd="0" presId="urn:microsoft.com/office/officeart/2005/8/layout/vList5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93771-D856-44AF-85C7-BB0527077659}" type="doc">
      <dgm:prSet loTypeId="urn:microsoft.com/office/officeart/2005/8/layout/vList5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172DC98-F48E-406F-87FE-5FFC2955B3C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শ্রেণিঃ </a:t>
          </a:r>
          <a:r>
            <a:rPr lang="bn-IN" sz="36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নবম</a:t>
          </a:r>
          <a:r>
            <a:rPr lang="en-US" sz="36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১০ম</a:t>
          </a:r>
        </a:p>
      </dgm:t>
    </dgm:pt>
    <dgm:pt modelId="{F38BD556-A279-4657-8018-9B316528E12F}" type="parTrans" cxnId="{B1CB5765-7001-43A0-AA2E-0A52802AE4A2}">
      <dgm:prSet/>
      <dgm:spPr/>
      <dgm:t>
        <a:bodyPr/>
        <a:lstStyle/>
        <a:p>
          <a:endParaRPr lang="en-US"/>
        </a:p>
      </dgm:t>
    </dgm:pt>
    <dgm:pt modelId="{F2C4E6CC-72C9-4F84-B688-4676FDDBC373}" type="sibTrans" cxnId="{B1CB5765-7001-43A0-AA2E-0A52802AE4A2}">
      <dgm:prSet/>
      <dgm:spPr/>
      <dgm:t>
        <a:bodyPr/>
        <a:lstStyle/>
        <a:p>
          <a:endParaRPr lang="en-US"/>
        </a:p>
      </dgm:t>
    </dgm:pt>
    <dgm:pt modelId="{1BA5942C-D784-4569-B630-A684D4497F5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বিষয়ঃ </a:t>
          </a:r>
          <a:r>
            <a:rPr lang="as-IN" sz="36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 </a:t>
          </a:r>
          <a:r>
            <a:rPr lang="en-US" sz="3600" b="1" cap="none" spc="0" dirty="0" err="1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ব্যাকরণ</a:t>
          </a:r>
          <a:r>
            <a:rPr lang="en-US" sz="36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6F9B546-661F-470B-B5AE-302E229AFA9A}" type="parTrans" cxnId="{CFD844FB-C831-4847-ACD2-2FF21AB00FE9}">
      <dgm:prSet/>
      <dgm:spPr/>
      <dgm:t>
        <a:bodyPr/>
        <a:lstStyle/>
        <a:p>
          <a:endParaRPr lang="en-US"/>
        </a:p>
      </dgm:t>
    </dgm:pt>
    <dgm:pt modelId="{D3A52F79-CA5C-413B-ADFB-5DA3F5790A39}" type="sibTrans" cxnId="{CFD844FB-C831-4847-ACD2-2FF21AB00FE9}">
      <dgm:prSet/>
      <dgm:spPr/>
      <dgm:t>
        <a:bodyPr/>
        <a:lstStyle/>
        <a:p>
          <a:endParaRPr lang="en-US"/>
        </a:p>
      </dgm:t>
    </dgm:pt>
    <dgm:pt modelId="{735F959F-44CF-4E4E-94E2-1B4B19373F5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sz="36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bn-IN" sz="36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৩য়</a:t>
          </a:r>
          <a:endParaRPr lang="en-US" sz="3600" b="1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6FD318-B186-4B1E-ADD1-2F0EC90477B0}" type="parTrans" cxnId="{A8E738E4-1DDF-4363-A259-3A666C4643F4}">
      <dgm:prSet/>
      <dgm:spPr/>
      <dgm:t>
        <a:bodyPr/>
        <a:lstStyle/>
        <a:p>
          <a:endParaRPr lang="en-US"/>
        </a:p>
      </dgm:t>
    </dgm:pt>
    <dgm:pt modelId="{01A3B056-30E8-48F6-A1B2-0345E5A56B56}" type="sibTrans" cxnId="{A8E738E4-1DDF-4363-A259-3A666C4643F4}">
      <dgm:prSet/>
      <dgm:spPr/>
      <dgm:t>
        <a:bodyPr/>
        <a:lstStyle/>
        <a:p>
          <a:endParaRPr lang="en-US"/>
        </a:p>
      </dgm:t>
    </dgm:pt>
    <dgm:pt modelId="{96718149-CAB3-4AEC-8B32-C6B46BD74509}" type="pres">
      <dgm:prSet presAssocID="{5C893771-D856-44AF-85C7-BB05270776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8B70E9-6E67-4EFC-8830-E2B889A7F0E4}" type="pres">
      <dgm:prSet presAssocID="{5172DC98-F48E-406F-87FE-5FFC2955B3C3}" presName="linNode" presStyleCnt="0"/>
      <dgm:spPr/>
    </dgm:pt>
    <dgm:pt modelId="{16C858D8-8981-4627-A0C9-F4D2F9129B53}" type="pres">
      <dgm:prSet presAssocID="{5172DC98-F48E-406F-87FE-5FFC2955B3C3}" presName="parentText" presStyleLbl="node1" presStyleIdx="0" presStyleCnt="3" custScaleX="154331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715DC-D4B5-49EF-9E29-68D82E6D5044}" type="pres">
      <dgm:prSet presAssocID="{F2C4E6CC-72C9-4F84-B688-4676FDDBC373}" presName="sp" presStyleCnt="0"/>
      <dgm:spPr/>
    </dgm:pt>
    <dgm:pt modelId="{EB901C06-EC5F-44C9-B40F-696AE5C864D1}" type="pres">
      <dgm:prSet presAssocID="{1BA5942C-D784-4569-B630-A684D4497F54}" presName="linNode" presStyleCnt="0"/>
      <dgm:spPr/>
    </dgm:pt>
    <dgm:pt modelId="{02630136-71E4-4377-AA28-2AA052DF4E5D}" type="pres">
      <dgm:prSet presAssocID="{1BA5942C-D784-4569-B630-A684D4497F54}" presName="parentText" presStyleLbl="node1" presStyleIdx="1" presStyleCnt="3" custScaleX="151428" custScaleY="2000000" custLinFactY="-63910" custLinFactNeighborX="68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3BBBD-981C-43C5-A369-26F6790835C9}" type="pres">
      <dgm:prSet presAssocID="{D3A52F79-CA5C-413B-ADFB-5DA3F5790A39}" presName="sp" presStyleCnt="0"/>
      <dgm:spPr/>
    </dgm:pt>
    <dgm:pt modelId="{CA34BA68-2B9D-4C72-8E65-0D08CC0C6983}" type="pres">
      <dgm:prSet presAssocID="{735F959F-44CF-4E4E-94E2-1B4B19373F55}" presName="linNode" presStyleCnt="0"/>
      <dgm:spPr/>
    </dgm:pt>
    <dgm:pt modelId="{68091854-61C6-471A-B72E-538BE1304C50}" type="pres">
      <dgm:prSet presAssocID="{735F959F-44CF-4E4E-94E2-1B4B19373F55}" presName="parentText" presStyleLbl="node1" presStyleIdx="2" presStyleCnt="3" custScaleX="149947" custScaleY="2000000" custLinFactNeighborX="-1717" custLinFactNeighborY="-943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E738E4-1DDF-4363-A259-3A666C4643F4}" srcId="{5C893771-D856-44AF-85C7-BB0527077659}" destId="{735F959F-44CF-4E4E-94E2-1B4B19373F55}" srcOrd="2" destOrd="0" parTransId="{C06FD318-B186-4B1E-ADD1-2F0EC90477B0}" sibTransId="{01A3B056-30E8-48F6-A1B2-0345E5A56B56}"/>
    <dgm:cxn modelId="{9B88DE80-5AD8-498F-B439-096890D7C9A9}" type="presOf" srcId="{5C893771-D856-44AF-85C7-BB0527077659}" destId="{96718149-CAB3-4AEC-8B32-C6B46BD74509}" srcOrd="0" destOrd="0" presId="urn:microsoft.com/office/officeart/2005/8/layout/vList5"/>
    <dgm:cxn modelId="{11B45972-6A14-4D07-976A-2F814A2DE3E8}" type="presOf" srcId="{735F959F-44CF-4E4E-94E2-1B4B19373F55}" destId="{68091854-61C6-471A-B72E-538BE1304C50}" srcOrd="0" destOrd="0" presId="urn:microsoft.com/office/officeart/2005/8/layout/vList5"/>
    <dgm:cxn modelId="{30B36444-1FEA-4486-894E-5135E80646F4}" type="presOf" srcId="{5172DC98-F48E-406F-87FE-5FFC2955B3C3}" destId="{16C858D8-8981-4627-A0C9-F4D2F9129B53}" srcOrd="0" destOrd="0" presId="urn:microsoft.com/office/officeart/2005/8/layout/vList5"/>
    <dgm:cxn modelId="{B1CB5765-7001-43A0-AA2E-0A52802AE4A2}" srcId="{5C893771-D856-44AF-85C7-BB0527077659}" destId="{5172DC98-F48E-406F-87FE-5FFC2955B3C3}" srcOrd="0" destOrd="0" parTransId="{F38BD556-A279-4657-8018-9B316528E12F}" sibTransId="{F2C4E6CC-72C9-4F84-B688-4676FDDBC373}"/>
    <dgm:cxn modelId="{87D9E96D-67DB-46EC-BE75-D7F51E95E6D6}" type="presOf" srcId="{1BA5942C-D784-4569-B630-A684D4497F54}" destId="{02630136-71E4-4377-AA28-2AA052DF4E5D}" srcOrd="0" destOrd="0" presId="urn:microsoft.com/office/officeart/2005/8/layout/vList5"/>
    <dgm:cxn modelId="{CFD844FB-C831-4847-ACD2-2FF21AB00FE9}" srcId="{5C893771-D856-44AF-85C7-BB0527077659}" destId="{1BA5942C-D784-4569-B630-A684D4497F54}" srcOrd="1" destOrd="0" parTransId="{B6F9B546-661F-470B-B5AE-302E229AFA9A}" sibTransId="{D3A52F79-CA5C-413B-ADFB-5DA3F5790A39}"/>
    <dgm:cxn modelId="{94093EE8-90C2-4298-B9DC-9C31C8FACD32}" type="presParOf" srcId="{96718149-CAB3-4AEC-8B32-C6B46BD74509}" destId="{878B70E9-6E67-4EFC-8830-E2B889A7F0E4}" srcOrd="0" destOrd="0" presId="urn:microsoft.com/office/officeart/2005/8/layout/vList5"/>
    <dgm:cxn modelId="{7E0C1C22-B96D-43E6-B1D0-5CBA1D79C70A}" type="presParOf" srcId="{878B70E9-6E67-4EFC-8830-E2B889A7F0E4}" destId="{16C858D8-8981-4627-A0C9-F4D2F9129B53}" srcOrd="0" destOrd="0" presId="urn:microsoft.com/office/officeart/2005/8/layout/vList5"/>
    <dgm:cxn modelId="{CC7230C4-7EAB-4A3D-830F-437FEFD30CFC}" type="presParOf" srcId="{96718149-CAB3-4AEC-8B32-C6B46BD74509}" destId="{2E6715DC-D4B5-49EF-9E29-68D82E6D5044}" srcOrd="1" destOrd="0" presId="urn:microsoft.com/office/officeart/2005/8/layout/vList5"/>
    <dgm:cxn modelId="{069C4DDD-EAAE-450D-9F1E-FCBF949210F3}" type="presParOf" srcId="{96718149-CAB3-4AEC-8B32-C6B46BD74509}" destId="{EB901C06-EC5F-44C9-B40F-696AE5C864D1}" srcOrd="2" destOrd="0" presId="urn:microsoft.com/office/officeart/2005/8/layout/vList5"/>
    <dgm:cxn modelId="{7D2C1E2D-3B66-46FA-9900-C6930B1CA863}" type="presParOf" srcId="{EB901C06-EC5F-44C9-B40F-696AE5C864D1}" destId="{02630136-71E4-4377-AA28-2AA052DF4E5D}" srcOrd="0" destOrd="0" presId="urn:microsoft.com/office/officeart/2005/8/layout/vList5"/>
    <dgm:cxn modelId="{D09CBB45-0748-4705-A53D-257DE90C5592}" type="presParOf" srcId="{96718149-CAB3-4AEC-8B32-C6B46BD74509}" destId="{9573BBBD-981C-43C5-A369-26F6790835C9}" srcOrd="3" destOrd="0" presId="urn:microsoft.com/office/officeart/2005/8/layout/vList5"/>
    <dgm:cxn modelId="{BDD7C848-9E9C-4EA2-A28F-5F633F36663B}" type="presParOf" srcId="{96718149-CAB3-4AEC-8B32-C6B46BD74509}" destId="{CA34BA68-2B9D-4C72-8E65-0D08CC0C6983}" srcOrd="4" destOrd="0" presId="urn:microsoft.com/office/officeart/2005/8/layout/vList5"/>
    <dgm:cxn modelId="{0FC8F7D0-B209-41D5-BD1D-A26C933EC2E8}" type="presParOf" srcId="{CA34BA68-2B9D-4C72-8E65-0D08CC0C6983}" destId="{68091854-61C6-471A-B72E-538BE1304C50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00B9F-5078-493C-84CA-34069E0BD674}">
      <dsp:nvSpPr>
        <dsp:cNvPr id="0" name=""/>
        <dsp:cNvSpPr/>
      </dsp:nvSpPr>
      <dsp:spPr>
        <a:xfrm>
          <a:off x="647712" y="0"/>
          <a:ext cx="6972810" cy="1383225"/>
        </a:xfrm>
        <a:prstGeom prst="roundRect">
          <a:avLst/>
        </a:prstGeom>
        <a:solidFill>
          <a:srgbClr val="0070C0"/>
        </a:solid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152400" rIns="304800" bIns="1524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8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8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8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715235" y="67523"/>
        <a:ext cx="6837764" cy="1248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858D8-8981-4627-A0C9-F4D2F9129B53}">
      <dsp:nvSpPr>
        <dsp:cNvPr id="0" name=""/>
        <dsp:cNvSpPr/>
      </dsp:nvSpPr>
      <dsp:spPr>
        <a:xfrm>
          <a:off x="2386272" y="1046"/>
          <a:ext cx="5953457" cy="1689258"/>
        </a:xfrm>
        <a:prstGeom prst="roundRect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600" b="1" kern="1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শ্রেণিঃ </a:t>
          </a:r>
          <a:r>
            <a:rPr lang="bn-IN" sz="3600" b="1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নবম</a:t>
          </a:r>
          <a:r>
            <a:rPr lang="en-US" sz="3600" b="1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b="1" kern="1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3600" b="1" kern="1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১০ম</a:t>
          </a:r>
        </a:p>
      </dsp:txBody>
      <dsp:txXfrm>
        <a:off x="2468735" y="83509"/>
        <a:ext cx="5788531" cy="1524332"/>
      </dsp:txXfrm>
    </dsp:sp>
    <dsp:sp modelId="{02630136-71E4-4377-AA28-2AA052DF4E5D}">
      <dsp:nvSpPr>
        <dsp:cNvPr id="0" name=""/>
        <dsp:cNvSpPr/>
      </dsp:nvSpPr>
      <dsp:spPr>
        <a:xfrm>
          <a:off x="2412774" y="1556084"/>
          <a:ext cx="5841471" cy="1689258"/>
        </a:xfrm>
        <a:prstGeom prst="roundRect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600" b="1" kern="1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বিষয়ঃ </a:t>
          </a:r>
          <a:r>
            <a:rPr lang="as-IN" sz="3600" b="1" kern="1200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 </a:t>
          </a:r>
          <a:r>
            <a:rPr lang="en-US" sz="3600" b="1" kern="1200" cap="none" spc="0" dirty="0" err="1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ব্যাকরণ</a:t>
          </a:r>
          <a:r>
            <a:rPr lang="en-US" sz="3600" b="1" kern="1200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495237" y="1638547"/>
        <a:ext cx="5676545" cy="1524332"/>
      </dsp:txXfrm>
    </dsp:sp>
    <dsp:sp modelId="{68091854-61C6-471A-B72E-538BE1304C50}">
      <dsp:nvSpPr>
        <dsp:cNvPr id="0" name=""/>
        <dsp:cNvSpPr/>
      </dsp:nvSpPr>
      <dsp:spPr>
        <a:xfrm>
          <a:off x="2320037" y="3308348"/>
          <a:ext cx="5784340" cy="1689258"/>
        </a:xfrm>
        <a:prstGeom prst="roundRect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600" b="1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bn-IN" sz="3600" b="1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৩য়</a:t>
          </a:r>
          <a:endParaRPr lang="en-US" sz="3600" b="1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2500" y="3390811"/>
        <a:ext cx="5619414" cy="1524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94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3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51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16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56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5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2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0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2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2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9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3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0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2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1005AC-B552-44DC-BCA2-67E9BFC2A87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BC99-3453-4E9C-A2BA-5E92B761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0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364" y="1066800"/>
            <a:ext cx="980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7030A0"/>
                </a:solidFill>
              </a:rPr>
              <a:t>প্রিয় শিক্ষার্থীবৃন্দ</a:t>
            </a:r>
            <a:endParaRPr lang="en-GB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7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6" y="1066800"/>
            <a:ext cx="799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</a:rPr>
              <a:t>১। সমানাধিকরণ বহুব্রীহি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146" y="1787236"/>
            <a:ext cx="1022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/>
              <a:t>পূর্বপদ বিশেষণ ও পরপদ বিশেষ্য হলে সমানাধিকরণ বহুব্রীহি সমাস হয় । যেমন- হত হয়েছে শ্রী যার = হতশ্রী । খোশ মেজাজ যার =খোশমেজাজ, এরকমঃ হৃতসর্বস্ব, উচ্চশির , পীতাম্বর, নীলকণ্ঠ, জবরদস্তি, সুশীল,সুশ্রী, বদবখত, কম্বখত ইত্যাদি ।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8146" y="3492557"/>
            <a:ext cx="1000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</a:rPr>
              <a:t>২। ব্যাধিকরণ বহুব্রীহি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309" y="4077332"/>
            <a:ext cx="1077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বহুব্রীহি সমাসের পূর্বপদ এবং পরপদ কোনটিই যদি বিশেষণ না হয় , তবে তাকে বলে ব্যাধিকরণ বহুব্রীহি । যথা- আশীতে বিষ যার = আশীবিষ, কথা সর্বাস্ব যার কথাসর্বস্ব ।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309" y="5354604"/>
            <a:ext cx="10377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পরপদ কৃদন্ত বিশেষণ হলেও ব্যাধিকরণ বহুব্রীহি সমাস হয় । যেমন- দুই কান কাটা যার = দু কানকাটা ।বোঁটা খসেছে যার = বোঁটাখসা, অনুরূপভাবে- ছা-পোষা, পাতা-চাটা, পাতাছেঁড়া, ধামাধরা ইত্যাদি ।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9200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9709" y="955964"/>
            <a:ext cx="847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</a:rPr>
              <a:t>৩। ব্যতিহার বহুব্রীহি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709" y="1540739"/>
            <a:ext cx="10113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ক্রিয়ার পারস্পরিক অর্থে ব্যতিহার বহুব্রীহি হয় । এ সমাসে পূর্বপদে ‘আ’ এবং পরপদে’ই’ যুক্ত হয় । যথা – হাতে হাতে যে যুদ্ধ = হাতাহাতি , কানে কানে যে কথা = কানাকানি । এমনিভাবে – চুলাচুলি, কাড়াকাড়ি, গালাগালি, দেখাদেখি, কোলাকুলি, লাঠালাঠি, হাসাহাসি, গুঁতাগুঁতি,ঘুষাঘুষি ইত্যাদি,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3454" y="3269442"/>
            <a:ext cx="793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</a:rPr>
              <a:t>৪। নঞ বহুব্রীহি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454" y="4197927"/>
            <a:ext cx="11097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বিশেষ্য পূর্বপদের আগে নঞ (না অর্থবোধক) অব্যয় যোগ করে বহুব্রীহি সমাস করা হলে তাকে নঞ বহুব্রিহি বলে । নঞ বহুব্রীহি সমাসে সাধিত পদটি বিশেষণ হয় । যেমন- ন(নাই) জ্ঞান যার =অজ্ঞান,বে (নাই) হেড যার = বেহেড, না (নাই) চারা (উপায়) যার = নাচার ।নি (নাই) ভুল যার = নির্ভুল , না (নয়) জানা যা = নাজানা , অজানা ইত্যাদি । এরকম – নাহক, নির্ঝঞ্ঝাট, অবুঝ, অকেজো, বে-পরোয়া ,বেহুঁশ, অনন্ত, বেতার ইত্যাদি ।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599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5964" y="1648691"/>
            <a:ext cx="775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C00000"/>
                </a:solidFill>
              </a:rPr>
              <a:t>৫। মধ্যপদলোপী বহুব্রীহি</a:t>
            </a:r>
            <a:endParaRPr lang="en-GB" sz="3200" b="1" u="sng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982" y="2978727"/>
            <a:ext cx="9892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বহুব্রীহি সমাসের ব্যাখ্যার জন্য ব্যবহৃত বাক্যাংশের কোনো অংশ যদি সমস্তপদে লোপ পায়, তবে তাকে মধ্যপদলোপী বহুব্রীহি বলে । যেমন- বিড়ালের চোখের ন্যায় চোখ যে নারীর = বিড়ালচোখী, হাতে খড়ি দেওয়া হয় যে অনুষ্ঠানে = হাতেখড়ি। এমনি ভাবে –গায়ে হলুদ,মেনিমুখো ইত্যাদি ।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2188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429491"/>
            <a:ext cx="910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C00000"/>
                </a:solidFill>
              </a:rPr>
              <a:t>৬। প্রত্যয়ান্ত  বহুব্রীহি</a:t>
            </a:r>
            <a:endParaRPr lang="en-GB" sz="32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64" y="1801091"/>
            <a:ext cx="9781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যে বহুব্রীহি সমাসের সমস্তপদে আ, এ, ও ইত্যাদি প্রত্যয় যুক্ত হয় তাকে বলা হয় প্রত্যয়ান্ত বহব্রীহি । যথা </a:t>
            </a:r>
            <a:r>
              <a:rPr lang="bn-IN" dirty="0" smtClean="0"/>
              <a:t>-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3338945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এক দিকে চোখ (দৃষ্টি) যার = একচোখা (চোখ + আ ) ঘরের দিকে মুখ যার = ঘরমুখো (মুখ + ও ), নিঃ (নেই ) খরচ যার = নি –খরচে (খরচ + এ ) । এরকম – দোটানা , দোমনা , একগুঁয়ে, অকেজো , একঘরে , দোনলা , দোতলা , ঊনপাঁজুরে ইত্যাদি ।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1068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1660826"/>
            <a:ext cx="949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C00000"/>
                </a:solidFill>
              </a:rPr>
              <a:t>৭। অলুক বহুব্রীহি</a:t>
            </a:r>
            <a:endParaRPr lang="en-GB" sz="32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872" y="2673927"/>
            <a:ext cx="1059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যে বহুব্রীহি সমাসে পূর্ব বা প্রপদের কোনো পরিবর্তন হয় না , তাকে অলুক বহব্রীহি বলে । অলুক বহুব্রীহি সমাসে সমস্তপদটি বিশেষণ হয় । যথা -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5855" y="4225637"/>
            <a:ext cx="972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মাথায় পাগড়ি যার – মাথায়পাগড়ি ,গলায় গামছা যার = গলায়গামছা ,(লোকটি ) এরূপ, হাতে-ছড়ি, কানে – কলম , গায়ে – পড়া , হাতে – বেড়ি , মাথায় – ছাতা , মুখে – ভাত , কানে – খাটো ইত্যাদি ।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2095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255" y="1077265"/>
            <a:ext cx="8977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u="sng" dirty="0" smtClean="0">
                <a:solidFill>
                  <a:srgbClr val="FF0000"/>
                </a:solidFill>
              </a:rPr>
              <a:t>৮। সংখ্যাবাচক বহব্রীহি</a:t>
            </a:r>
            <a:endParaRPr lang="en-GB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55" y="1745673"/>
            <a:ext cx="996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পূর্বপদে সংখ্যাবাচক  এবং পরপদ বিশেষ্য হলে এবং সমস্তপদটি বিশেষণ বোঝালে তাকে সংখ্যাবাচক বহুব্রীহি বলা হয় । এ সমাসে সমস্তপদে ‘আ’, ‘ই’ বা’ঈ’ যুক্ত হয় । যথা -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255" y="3352800"/>
            <a:ext cx="10377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দশ গজ পরিমাণ যার = দশগজি, চৌ (চার) চাল যে ঘরের = চৌচালা । এরূপ, চারহাতি,তেপায়া ইত্যাদি ।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80655" y="4821382"/>
            <a:ext cx="968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কিন্তু, সে (তিন) তার (যে যন্ত্রের) = সেতার ( বিশেষ্য ) ।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4409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0" y="1186543"/>
            <a:ext cx="935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৯। নিপাতনে সিদ্ধ ( কোনো নিয়মের অধীনে নয় ) বহুব্রীহি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745673"/>
            <a:ext cx="1023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দু দিকে অপ যার = দ্বীপ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466155"/>
            <a:ext cx="724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অন্তর্গত অপ যার = অন্তরীপ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199" y="3149654"/>
            <a:ext cx="724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নরাকারের পশু যে = নরপশু 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199" y="3934898"/>
            <a:ext cx="592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জীবিত থেকে ও যে মৃত = জীবন্মৃত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199" y="4660098"/>
            <a:ext cx="750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পন্ডিত হয়েও যে মূর্খ = পন্ডিত্মূর্খ , ইত্যাদি ।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5503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4872" y="897247"/>
            <a:ext cx="6137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chemeClr val="tx1">
                    <a:lumMod val="75000"/>
                  </a:schemeClr>
                </a:solidFill>
              </a:rPr>
              <a:t>একক কাজঃ</a:t>
            </a:r>
            <a:endParaRPr lang="en-GB" sz="6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36" y="2050386"/>
            <a:ext cx="2563092" cy="2327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4545" y="3989456"/>
            <a:ext cx="11416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4182" y="4987636"/>
            <a:ext cx="1141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899170"/>
            <a:ext cx="9199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82" y="5216374"/>
            <a:ext cx="1187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509" y="4668611"/>
            <a:ext cx="8672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বহুব্রীহি সমাস কাকে বলে ? বহুব্রীহি সমাসের  সংজ্ঞাসহ  উদাহরণ লিখ ।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93535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526" y="1556437"/>
            <a:ext cx="3948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</a:rPr>
              <a:t>মূল্যায়ণঃ</a:t>
            </a:r>
            <a:endParaRPr lang="en-GB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417" y="2881814"/>
            <a:ext cx="1025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১। বহুব্রীহি সমাস কত প্রকার ও কী কী 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417" y="3533417"/>
            <a:ext cx="1040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২।  সমানাধিকরণ বহুব্রীহি সমাস কাকে বলে ?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417" y="4308764"/>
            <a:ext cx="691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৩। কানাকানি কোন সমাস 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6316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964" y="484909"/>
            <a:ext cx="8936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92D050"/>
                </a:solidFill>
              </a:rPr>
              <a:t>বাড়ির কাজঃ</a:t>
            </a:r>
            <a:endParaRPr lang="en-GB" sz="8000" b="1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1808348"/>
            <a:ext cx="6622473" cy="3560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5236" y="5615187"/>
            <a:ext cx="10390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</a:rPr>
              <a:t>তোমার পাঠ্যবইয়ের ৬৬পৃষ্ঠা থেকে ৬</a:t>
            </a:r>
            <a:r>
              <a:rPr lang="bn-IN" sz="3600" b="1" dirty="0">
                <a:solidFill>
                  <a:schemeClr val="accent1">
                    <a:lumMod val="50000"/>
                  </a:schemeClr>
                </a:solidFill>
              </a:rPr>
              <a:t>৯</a:t>
            </a:r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</a:rPr>
              <a:t> পৃষ্ঠা পর্যন্ত মনোযোগ সহকারে পড়বে ও লিখবে ।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4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91" y="0"/>
            <a:ext cx="3075709" cy="4059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327043"/>
            <a:ext cx="7578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/>
              <a:t>উপস্থাপনায়</a:t>
            </a:r>
            <a:endParaRPr lang="en-GB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52946" y="2320636"/>
            <a:ext cx="7980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লিপি দেবনাথ</a:t>
            </a:r>
          </a:p>
          <a:p>
            <a:r>
              <a:rPr lang="bn-IN" sz="3600" b="1" dirty="0" smtClean="0"/>
              <a:t>সহকারি শিক্ষক</a:t>
            </a:r>
          </a:p>
          <a:p>
            <a:r>
              <a:rPr lang="bn-IN" sz="3600" b="1" dirty="0" smtClean="0"/>
              <a:t>সেন্ট নিকোলাস স্কুল &amp; কলেজ</a:t>
            </a:r>
          </a:p>
          <a:p>
            <a:r>
              <a:rPr lang="bn-IN" sz="3600" b="1" dirty="0" smtClean="0"/>
              <a:t>নাগরি,কালিগঞ্জ, গাজীপুর ।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375"/>
            <a:ext cx="23431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2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2" y="870390"/>
            <a:ext cx="10571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2">
                    <a:lumMod val="10000"/>
                  </a:schemeClr>
                </a:solidFill>
              </a:rPr>
              <a:t>নিজ বাসায় অবস্থান করো এবং </a:t>
            </a:r>
          </a:p>
          <a:p>
            <a:r>
              <a:rPr lang="bn-IN" sz="32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bn-IN" sz="3200" b="1" dirty="0" smtClean="0">
                <a:solidFill>
                  <a:schemeClr val="tx2">
                    <a:lumMod val="10000"/>
                  </a:schemeClr>
                </a:solidFill>
              </a:rPr>
              <a:t>                                  নিরাপদে থাকো ।</a:t>
            </a:r>
            <a:endParaRPr lang="en-GB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745" y="2826327"/>
            <a:ext cx="1012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এই প্রত্যাশা নিয়ে আজকের মতো</a:t>
            </a:r>
          </a:p>
          <a:p>
            <a:r>
              <a:rPr lang="bn-IN" sz="3600" b="1" dirty="0"/>
              <a:t> </a:t>
            </a:r>
            <a:r>
              <a:rPr lang="bn-IN" sz="3600" b="1" dirty="0" smtClean="0"/>
              <a:t>                                    বিদায় নিচ্ছি ।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1007" y="4197927"/>
            <a:ext cx="919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</a:rPr>
              <a:t>আবার কথা হবে, দেখা হবে</a:t>
            </a:r>
          </a:p>
          <a:p>
            <a:r>
              <a:rPr lang="bn-IN" sz="3600" b="1" dirty="0">
                <a:solidFill>
                  <a:srgbClr val="00B0F0"/>
                </a:solidFill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</a:rPr>
              <a:t>                          ভালো থাকো সবাই ।</a:t>
            </a:r>
            <a:endParaRPr lang="en-GB" sz="36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48850" y="0"/>
            <a:ext cx="23431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375"/>
            <a:ext cx="234315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4218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09" y="5205158"/>
            <a:ext cx="1953491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3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0" y="2382981"/>
            <a:ext cx="9698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/>
              <a:t>ধন্যবাদ</a:t>
            </a:r>
            <a:endParaRPr lang="en-GB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3" y="2382981"/>
            <a:ext cx="3255817" cy="4475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5" y="4253345"/>
            <a:ext cx="5569528" cy="2604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2208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2981"/>
            <a:ext cx="3366655" cy="44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3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0" y="471055"/>
            <a:ext cx="6844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/>
              <a:t>বাংলা ক্লাসে</a:t>
            </a:r>
            <a:endParaRPr lang="en-GB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94909" y="3144982"/>
            <a:ext cx="5237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/>
              <a:t>সকলকে</a:t>
            </a:r>
            <a:endParaRPr lang="en-GB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72401" y="5347854"/>
            <a:ext cx="483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/>
              <a:t>শুভেচ্ছা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2756999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815921" y="103031"/>
          <a:ext cx="8242479" cy="138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5168301"/>
              </p:ext>
            </p:extLst>
          </p:nvPr>
        </p:nvGraphicFramePr>
        <p:xfrm>
          <a:off x="949360" y="1780359"/>
          <a:ext cx="10726002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72" y="1925782"/>
            <a:ext cx="2258290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9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C858D8-8981-4627-A0C9-F4D2F9129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graphicEl>
                                              <a:dgm id="{16C858D8-8981-4627-A0C9-F4D2F9129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graphicEl>
                                              <a:dgm id="{16C858D8-8981-4627-A0C9-F4D2F9129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graphicEl>
                                              <a:dgm id="{16C858D8-8981-4627-A0C9-F4D2F9129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30136-71E4-4377-AA28-2AA052DF4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graphicEl>
                                              <a:dgm id="{02630136-71E4-4377-AA28-2AA052DF4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graphicEl>
                                              <a:dgm id="{02630136-71E4-4377-AA28-2AA052DF4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graphicEl>
                                              <a:dgm id="{02630136-71E4-4377-AA28-2AA052DF4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091854-61C6-471A-B72E-538BE1304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graphicEl>
                                              <a:dgm id="{68091854-61C6-471A-B72E-538BE1304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graphicEl>
                                              <a:dgm id="{68091854-61C6-471A-B72E-538BE1304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>
                                            <p:graphicEl>
                                              <a:dgm id="{68091854-61C6-471A-B72E-538BE1304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5" y="665018"/>
            <a:ext cx="9919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C00000"/>
                </a:solidFill>
              </a:rPr>
              <a:t>আজকের পাঠঃ</a:t>
            </a:r>
            <a:endParaRPr lang="en-GB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2256" y="4618213"/>
            <a:ext cx="745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7672" y="208761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অধ্যায়ঃ  ৩য়</a:t>
            </a:r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41419" y="3118669"/>
            <a:ext cx="6733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পরিচ্ছেদঃ৬ষ্ঠ</a:t>
            </a:r>
            <a:endParaRPr lang="en-GB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7490" y="4295047"/>
            <a:ext cx="326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বহুব্রীহি সমাস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9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2691" y="346363"/>
            <a:ext cx="1015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C00000"/>
                </a:solidFill>
              </a:rPr>
              <a:t>শিখন ফলঃ</a:t>
            </a:r>
            <a:endParaRPr lang="en-GB" sz="7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3" y="2064327"/>
            <a:ext cx="113607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</a:rPr>
              <a:t>এই পাঠ শেষে শিক্ষার্থীরা </a:t>
            </a:r>
            <a:r>
              <a:rPr lang="bn-IN" dirty="0" smtClean="0"/>
              <a:t>– </a:t>
            </a:r>
          </a:p>
          <a:p>
            <a:endParaRPr lang="bn-IN" dirty="0"/>
          </a:p>
          <a:p>
            <a:endParaRPr lang="bn-IN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28255" y="3255818"/>
            <a:ext cx="1016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১। বহুব্রীহি সমাস কাকে বলে তা বলতে পারবে ।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39091" y="4530436"/>
            <a:ext cx="937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২। বহুব্রীহি সমাস কত প্রকার ওকী কী তা সংজ্ঞাসহ উদাহরণ দিতে পারবে ।</a:t>
            </a:r>
            <a:endParaRPr lang="en-GB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30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982" y="1219200"/>
            <a:ext cx="900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বহুব্রীহি সমাসঃ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308" y="2147454"/>
            <a:ext cx="10792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যে সমাসে সমস্যমান পদ্গুলোর কোনোটির অর্থ না বুঝিয়ে , অন্য কোনো পদকে বোঝায়, তাকে বহুব্রীহি সমাস বলে । যথা – বহু ব্রীহি আছে যার = বহুব্রীহি । এখানে ;ভু; কিংবা ব্রীহি  কোনোটিরই অর্থের প্রাধান্য নেই, যার বহু ধান আছে এমন লোককে বোঝাচ্ছে ।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7308" y="3383485"/>
            <a:ext cx="10335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বহুব্রীহি সমাসে সাধারণত যার ,যাতে ইত্যাদি শব্দ ব্যাসবাক্যরূপে ব্যবহৃত হয় । যথযঃ আয়ত লোচন যার = আয়তলোচনা (স্ত্রী), মহান আত্মা যার = মহাত্মা, স্বচ্ছ সলিল যার = স্বচ্ছসলিলা , নীল বসন যার = নীলবসনা,স্থির প্রতিজ্ঞ যার = স্থিরপ্রতিজ্ঞ, ধীর বুদ্ধিযার = ধীরবুদ্ধি ।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987636"/>
            <a:ext cx="1034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সহ কিংবা ;সহিত’ শব্দের সাথে অন্য পদের বহুব্রীহি সমাস হলে ‘সহ’ ও সহিত’ এর স্থলে ‘স’ হয় । যেমন – বান্ধবসহ বর্তমান = সবান্ধব , সহ উদর যার = সহোদর ।এরূপ – সজল , সফল , সদর্প, সলজ্জ, সকল্যাণ ইত্যাদি ।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1177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3" y="815718"/>
            <a:ext cx="10792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বহুব্রীহি সমাসে পরপদে মাতৃ, পত্নী, পুত্র,স্ত্রী  ইত্যাদি শব্দ থাকলে এ শব্দগুলোর সাথে ‘ক’ যুক্ত হয় ।যেমনঃ নদী মাতা (মাতৃ) যার = নদীমাতৃক, বি (বিগত) হয়েছে পত্নী যার = বিপত্নীক। এরূপ, সস্ত্রীক, অপুত্রক ইত্যাদি </a:t>
            </a:r>
            <a:r>
              <a:rPr lang="bn-IN" dirty="0" smtClean="0"/>
              <a:t>।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7981" y="1906930"/>
            <a:ext cx="10584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বহুব্রীহি সমাসে সমস্তপদে ;অক্ষি’ শব্দের স্থলে ‘অক্ষ’ এবং ‘নাভি’ শব্দ স্থলে ‘নাভ’ হয় । যেমনঃ কমলের ন্যায় অক্ষি যার = কমলাক্ষ, পদ্ম নাভিতে যার = পদ্মনাভ । এরূপ- ঊর্ণ্নাভ ।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8763" y="2727065"/>
            <a:ext cx="1061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বহুব্রীহি সমাসে পরপদে ‘জায়া’ শব্দ স্থানে ‘জানি’ হয় এবং পূর্বপদের কিছু পরিবর্তন হয় । যেমনঃ যুবতী জায়া যার =যুবজানি (যুবতী স্থলে ‘যুব’ এবং ‘জায়া’ স্থলে জানি হয়েছে ) ।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8763" y="3596043"/>
            <a:ext cx="1032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বহুব্রীহি সমাসে পরপদে ‘চূড়া’ শব্দ সমস্ত পদে ‘চূড়’ এবং ‘কর্ম’ শব্দ সমস্ত পদে ‘কর্মা’ হয় । যেমনঃ চন্দ্র চূড়া যার = চন্দ্রচূড়, বিচিত্র কর্ম যার = বিচিত্রকর্মা </a:t>
            </a:r>
            <a:r>
              <a:rPr lang="bn-IN" dirty="0" smtClean="0"/>
              <a:t>।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8763" y="4475017"/>
            <a:ext cx="1030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বহুব্রীহি সমাসে ‘সমান’ শব্দের স্থানে ‘স’ এবং ‘সহ’ হয় । যেমন –সমান কর্মী যে সহকর্মী, সমান বর্ণ যার = সমবর্ণ , সমান উদর যার = সহোদর ।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8763" y="5334000"/>
            <a:ext cx="1036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বহুব্রীহি সমাসে পরপদে ‘গন্ধ’ শব্দ স্থানে ‘গন্ধি’ বা গন্ধা’ হয় । যথাঃ সুগন্ধ যার = সুগন্ধি, পদ্মের ন্যায় গন্ধ যার = পদ্মগন্ধি ।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46731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8" y="803564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বহুব্রীহি সমাসের প্রকারভেদঃ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42655" y="1510145"/>
            <a:ext cx="803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বহুব্রীহি সমাস আট প্রকারঃ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34691" y="1971810"/>
            <a:ext cx="66086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১, সমানাধিকরণ বহুব্রীহি</a:t>
            </a:r>
          </a:p>
          <a:p>
            <a:endParaRPr lang="bn-IN" sz="2000" b="1" dirty="0"/>
          </a:p>
          <a:p>
            <a:r>
              <a:rPr lang="bn-IN" sz="2000" b="1" dirty="0" smtClean="0"/>
              <a:t>২। ব্যাধিকরণ বহুব্রীহি</a:t>
            </a:r>
          </a:p>
          <a:p>
            <a:endParaRPr lang="bn-IN" sz="2000" b="1" dirty="0"/>
          </a:p>
          <a:p>
            <a:r>
              <a:rPr lang="bn-IN" sz="2000" b="1" dirty="0" smtClean="0"/>
              <a:t>৩। ব্যতিহার বহুব্রীহি</a:t>
            </a:r>
          </a:p>
          <a:p>
            <a:endParaRPr lang="bn-IN" sz="2000" b="1" dirty="0"/>
          </a:p>
          <a:p>
            <a:r>
              <a:rPr lang="bn-IN" sz="2000" b="1" dirty="0" smtClean="0"/>
              <a:t>৪। নঞ বহুব্রীহি</a:t>
            </a:r>
          </a:p>
          <a:p>
            <a:endParaRPr lang="bn-IN" sz="2000" b="1" dirty="0"/>
          </a:p>
          <a:p>
            <a:r>
              <a:rPr lang="bn-IN" sz="2000" b="1" dirty="0" smtClean="0"/>
              <a:t>৫ মধ্যপদলোপী বহুব্রীহি</a:t>
            </a:r>
          </a:p>
          <a:p>
            <a:endParaRPr lang="bn-IN" sz="2000" b="1" dirty="0"/>
          </a:p>
          <a:p>
            <a:r>
              <a:rPr lang="bn-IN" sz="2000" b="1" dirty="0" smtClean="0"/>
              <a:t>৬। প্রত্যয়ান্ত বহুব্রীহি</a:t>
            </a:r>
          </a:p>
          <a:p>
            <a:endParaRPr lang="bn-IN" sz="2000" b="1" dirty="0"/>
          </a:p>
          <a:p>
            <a:r>
              <a:rPr lang="bn-IN" sz="2000" b="1" dirty="0" smtClean="0"/>
              <a:t>৭। অলুক বহুব্রীহি</a:t>
            </a:r>
          </a:p>
          <a:p>
            <a:endParaRPr lang="bn-IN" sz="2000" b="1" dirty="0"/>
          </a:p>
          <a:p>
            <a:r>
              <a:rPr lang="bn-IN" sz="2000" b="1" dirty="0" smtClean="0"/>
              <a:t>৮। সংখ্যাবাচক বহুব্রীহি ।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9268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1160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HP-NPC</cp:lastModifiedBy>
  <cp:revision>27</cp:revision>
  <dcterms:created xsi:type="dcterms:W3CDTF">2020-10-14T04:07:07Z</dcterms:created>
  <dcterms:modified xsi:type="dcterms:W3CDTF">2020-10-25T10:23:34Z</dcterms:modified>
</cp:coreProperties>
</file>