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  <p:sldMasterId id="2147484059" r:id="rId2"/>
    <p:sldMasterId id="2147484097" r:id="rId3"/>
    <p:sldMasterId id="2147484109" r:id="rId4"/>
    <p:sldMasterId id="2147484133" r:id="rId5"/>
  </p:sldMasterIdLst>
  <p:notesMasterIdLst>
    <p:notesMasterId r:id="rId41"/>
  </p:notesMasterIdLst>
  <p:sldIdLst>
    <p:sldId id="256" r:id="rId6"/>
    <p:sldId id="351" r:id="rId7"/>
    <p:sldId id="366" r:id="rId8"/>
    <p:sldId id="354" r:id="rId9"/>
    <p:sldId id="369" r:id="rId10"/>
    <p:sldId id="261" r:id="rId11"/>
    <p:sldId id="318" r:id="rId12"/>
    <p:sldId id="262" r:id="rId13"/>
    <p:sldId id="316" r:id="rId14"/>
    <p:sldId id="288" r:id="rId15"/>
    <p:sldId id="317" r:id="rId16"/>
    <p:sldId id="356" r:id="rId17"/>
    <p:sldId id="352" r:id="rId18"/>
    <p:sldId id="355" r:id="rId19"/>
    <p:sldId id="358" r:id="rId20"/>
    <p:sldId id="370" r:id="rId21"/>
    <p:sldId id="371" r:id="rId22"/>
    <p:sldId id="372" r:id="rId23"/>
    <p:sldId id="365" r:id="rId24"/>
    <p:sldId id="368" r:id="rId25"/>
    <p:sldId id="367" r:id="rId26"/>
    <p:sldId id="289" r:id="rId27"/>
    <p:sldId id="300" r:id="rId28"/>
    <p:sldId id="296" r:id="rId29"/>
    <p:sldId id="297" r:id="rId30"/>
    <p:sldId id="287" r:id="rId31"/>
    <p:sldId id="298" r:id="rId32"/>
    <p:sldId id="375" r:id="rId33"/>
    <p:sldId id="301" r:id="rId34"/>
    <p:sldId id="373" r:id="rId35"/>
    <p:sldId id="279" r:id="rId36"/>
    <p:sldId id="374" r:id="rId37"/>
    <p:sldId id="302" r:id="rId38"/>
    <p:sldId id="284" r:id="rId39"/>
    <p:sldId id="2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D3D54"/>
    <a:srgbClr val="F65158"/>
    <a:srgbClr val="00B0F0"/>
    <a:srgbClr val="092E40"/>
    <a:srgbClr val="236AB0"/>
    <a:srgbClr val="FF660B"/>
    <a:srgbClr val="28324B"/>
    <a:srgbClr val="25423E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3C93-72B7-456E-8486-E8B666B0F18D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26DE-A69D-452E-A804-620355F57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২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B26DE-A69D-452E-A804-620355F5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 </a:t>
            </a:r>
            <a:r>
              <a:rPr lang="bn-B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বলতে আমরা কী বুঝি?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৭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৭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সময়</a:t>
            </a:r>
            <a:r>
              <a:rPr lang="en-US" baseline="0" dirty="0"/>
              <a:t> ৫ </a:t>
            </a:r>
            <a:r>
              <a:rPr lang="en-US" baseline="0" dirty="0" err="1"/>
              <a:t>মি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1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1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5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Half Frame 3"/>
          <p:cNvSpPr/>
          <p:nvPr userDrawn="1"/>
        </p:nvSpPr>
        <p:spPr>
          <a:xfrm>
            <a:off x="0" y="0"/>
            <a:ext cx="1219200" cy="914400"/>
          </a:xfrm>
          <a:prstGeom prst="halfFrame">
            <a:avLst>
              <a:gd name="adj1" fmla="val 24673"/>
              <a:gd name="adj2" fmla="val 2611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10800000">
            <a:off x="10972800" y="5943600"/>
            <a:ext cx="1219200" cy="914400"/>
          </a:xfrm>
          <a:prstGeom prst="halfFrame">
            <a:avLst>
              <a:gd name="adj1" fmla="val 24673"/>
              <a:gd name="adj2" fmla="val 2611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 rot="5400000">
            <a:off x="11125200" y="-152400"/>
            <a:ext cx="914400" cy="1219200"/>
          </a:xfrm>
          <a:prstGeom prst="halfFrame">
            <a:avLst>
              <a:gd name="adj1" fmla="val 24673"/>
              <a:gd name="adj2" fmla="val 2611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16200000">
            <a:off x="152400" y="5791200"/>
            <a:ext cx="914400" cy="1219200"/>
          </a:xfrm>
          <a:prstGeom prst="halfFrame">
            <a:avLst>
              <a:gd name="adj1" fmla="val 24673"/>
              <a:gd name="adj2" fmla="val 2611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70400" y="6629411"/>
            <a:ext cx="3149600" cy="2462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1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4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4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6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8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4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9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91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4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987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67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38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12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3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18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0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98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4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82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2884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69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1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19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9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50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60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9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2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15794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63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2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3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64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89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4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84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8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15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19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1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71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52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105-38C7-4F66-8E9D-7C92AC4AA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18A-C575-4159-BF6F-02A986E2D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49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668000" y="3602039"/>
            <a:ext cx="61384" cy="46037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1pPr>
            <a:lvl2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26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0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436FDD-0523-4AB5-B371-9AB313202391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21-Jan-21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97531E-6B07-43AE-A63E-7B469F74A20D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436FDD-0523-4AB5-B371-9AB313202391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97531E-6B07-43AE-A63E-7B469F74A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8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0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3.jpeg"/><Relationship Id="rId5" Type="http://schemas.openxmlformats.org/officeDocument/2006/relationships/image" Target="../media/image46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stastica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8731" y="4454507"/>
            <a:ext cx="3771900" cy="18620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845" y="361414"/>
            <a:ext cx="1064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আইসিটি ক্লাসে </a:t>
            </a:r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5765335507-08-2-1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5" y="4237980"/>
            <a:ext cx="2260411" cy="215252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6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5765335507-08-2-1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147" y="4309270"/>
            <a:ext cx="2285375" cy="215252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85726" y="68240"/>
            <a:ext cx="12015788" cy="6687403"/>
          </a:xfrm>
          <a:prstGeom prst="frame">
            <a:avLst>
              <a:gd name="adj1" fmla="val 21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72" y="1615134"/>
            <a:ext cx="4104450" cy="263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1" b="100000" l="350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4" y="1618099"/>
            <a:ext cx="4228744" cy="263072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1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5663" y="6103840"/>
            <a:ext cx="5300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638012"/>
            <a:ext cx="4910475" cy="227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3148147"/>
            <a:ext cx="4910475" cy="286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6" y="638012"/>
            <a:ext cx="5023016" cy="227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5" y="3184905"/>
            <a:ext cx="5023016" cy="282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886263" y="640411"/>
            <a:ext cx="4479561" cy="1600200"/>
          </a:xfrm>
          <a:prstGeom prst="irregularSeal2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9226" y="4509716"/>
            <a:ext cx="9778584" cy="1371600"/>
          </a:xfrm>
          <a:prstGeom prst="rect">
            <a:avLst/>
          </a:prstGeom>
          <a:solidFill>
            <a:srgbClr val="FFE699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6263" y="3105834"/>
            <a:ext cx="276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০৪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2AB8-52C4-4867-9068-4F0FF5757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9" y="739617"/>
            <a:ext cx="4479561" cy="33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 Pictu -2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" y="607336"/>
            <a:ext cx="3929065" cy="215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15" y="607336"/>
            <a:ext cx="3931920" cy="22253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195" y="2858677"/>
            <a:ext cx="3929066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36348" y="2908287"/>
            <a:ext cx="39533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03_08_07_2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" y="3533446"/>
            <a:ext cx="3929066" cy="219456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5764" y="5821113"/>
            <a:ext cx="3971928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403401175IT_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15" y="3533446"/>
            <a:ext cx="3931920" cy="2194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857815" y="5821113"/>
            <a:ext cx="393192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2956" y="3662038"/>
            <a:ext cx="2986087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6515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14707" y="608341"/>
            <a:ext cx="2986089" cy="2761611"/>
            <a:chOff x="4614707" y="608341"/>
            <a:chExt cx="2986089" cy="2761611"/>
          </a:xfrm>
        </p:grpSpPr>
        <p:sp>
          <p:nvSpPr>
            <p:cNvPr id="2" name="Rectangle 1"/>
            <p:cNvSpPr/>
            <p:nvPr/>
          </p:nvSpPr>
          <p:spPr>
            <a:xfrm>
              <a:off x="4614708" y="608341"/>
              <a:ext cx="2986088" cy="13234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ডিজিটাল বাংলাদেশের ল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ক্ষ্য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3" name="Picture 2" descr="DIGITAL BANGLADESH: A TALE OF VISIONS COMING TO REALITY - ICE Business Times">
              <a:extLst>
                <a:ext uri="{FF2B5EF4-FFF2-40B4-BE49-F238E27FC236}">
                  <a16:creationId xmlns:a16="http://schemas.microsoft.com/office/drawing/2014/main" id="{E4E0BA4D-03C2-4FF2-8F3D-80A82B205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707" y="1985963"/>
              <a:ext cx="2986087" cy="13839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1701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893" y="539313"/>
            <a:ext cx="10844213" cy="61863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বিমোচনের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অঙ্গিকার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পৌছানোর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উদ্ভাবনী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পেছনের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সুবিচার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89699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335313"/>
            <a:ext cx="4252685" cy="353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2972" y="1382094"/>
            <a:ext cx="4124152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7730" y="5062208"/>
            <a:ext cx="388257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জুম ক্লাস 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38628" y="377371"/>
            <a:ext cx="10941674" cy="84327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22"/>
          <p:cNvGrpSpPr/>
          <p:nvPr/>
        </p:nvGrpSpPr>
        <p:grpSpPr>
          <a:xfrm>
            <a:off x="5043713" y="1220650"/>
            <a:ext cx="2467429" cy="3651388"/>
            <a:chOff x="6751820" y="762000"/>
            <a:chExt cx="2163580" cy="3810000"/>
          </a:xfrm>
        </p:grpSpPr>
        <p:sp>
          <p:nvSpPr>
            <p:cNvPr id="11" name="Rectangle 10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prstClr val="white"/>
                </a:solidFill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rot="10800000">
              <a:off x="6751820" y="776990"/>
              <a:ext cx="2148590" cy="1661410"/>
            </a:xfrm>
            <a:prstGeom prst="rtTriangle">
              <a:avLst/>
            </a:prstGeom>
            <a:solidFill>
              <a:srgbClr val="0D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6781800" y="2910590"/>
              <a:ext cx="2133600" cy="1661410"/>
            </a:xfrm>
            <a:prstGeom prst="rtTriangle">
              <a:avLst/>
            </a:prstGeom>
            <a:solidFill>
              <a:srgbClr val="0D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2152469">
            <a:off x="4529982" y="2426259"/>
            <a:ext cx="3158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ডিজটাল</a:t>
            </a:r>
            <a:endParaRPr lang="bn-BD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4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31" y="1335313"/>
            <a:ext cx="3788229" cy="3536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732971" y="4929313"/>
            <a:ext cx="67610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প্রতিষ্ঠানে সেবা</a:t>
            </a:r>
          </a:p>
          <a:p>
            <a:pPr algn="just"/>
            <a:r>
              <a:rPr lang="as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হাজারের বেশি শিক্ষা প্রতিষ্ঠানে মাল্টিমিডিয়া ক্লাসরুম নির্মাণ ও ল্যাপটপসহ ইন্টারনেট সংযোগ প্রদান করা হয়েছে৷ ডিজিটাল কন্টেন্ট শেয়ার করার জন্য ‘শিক্ষক বাতায়ন’ নামে একটি ওয়েবপোর্টাল চালু করেছে সরকার৷</a:t>
            </a:r>
          </a:p>
        </p:txBody>
      </p:sp>
    </p:spTree>
    <p:extLst>
      <p:ext uri="{BB962C8B-B14F-4D97-AF65-F5344CB8AC3E}">
        <p14:creationId xmlns:p14="http://schemas.microsoft.com/office/powerpoint/2010/main" val="255172101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5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_SRr8LjkItADDEIQ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02" y="1548030"/>
            <a:ext cx="3617150" cy="2570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582012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41" y="1548030"/>
            <a:ext cx="3665929" cy="2570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914399" y="1560671"/>
            <a:ext cx="3410383" cy="3967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7064" y="1560670"/>
            <a:ext cx="3437579" cy="39671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এ-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বুথ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76902" y="658308"/>
            <a:ext cx="10633207" cy="73152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22"/>
          <p:cNvGrpSpPr/>
          <p:nvPr/>
        </p:nvGrpSpPr>
        <p:grpSpPr>
          <a:xfrm>
            <a:off x="8541779" y="1532095"/>
            <a:ext cx="2888341" cy="4528449"/>
            <a:chOff x="6751820" y="762000"/>
            <a:chExt cx="2163580" cy="3810000"/>
          </a:xfrm>
        </p:grpSpPr>
        <p:sp>
          <p:nvSpPr>
            <p:cNvPr id="10" name="Rectangle 9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 rot="10800000">
              <a:off x="6751820" y="776990"/>
              <a:ext cx="2148590" cy="1661410"/>
            </a:xfrm>
            <a:prstGeom prst="rtTriangle">
              <a:avLst/>
            </a:prstGeom>
            <a:solidFill>
              <a:srgbClr val="FF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6781800" y="2910590"/>
              <a:ext cx="2133600" cy="1661410"/>
            </a:xfrm>
            <a:prstGeom prst="rtTriangle">
              <a:avLst/>
            </a:prstGeom>
            <a:solidFill>
              <a:srgbClr val="FF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2149636">
            <a:off x="7834315" y="2908706"/>
            <a:ext cx="415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অর্থনীতিতে ডিজটাল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AC7DD47-9F4F-4C07-B9BC-E515A7957EA8}"/>
              </a:ext>
            </a:extLst>
          </p:cNvPr>
          <p:cNvSpPr/>
          <p:nvPr/>
        </p:nvSpPr>
        <p:spPr>
          <a:xfrm>
            <a:off x="434715" y="389744"/>
            <a:ext cx="11332564" cy="6160957"/>
          </a:xfrm>
          <a:prstGeom prst="frame">
            <a:avLst>
              <a:gd name="adj1" fmla="val 3011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326" y="4230734"/>
            <a:ext cx="7627258" cy="2062103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চালু</a:t>
            </a:r>
          </a:p>
          <a:p>
            <a:pPr algn="just"/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ব্যাংকিংয়ে সব ধরণের জরুরি সেবাই পাওয়া যায়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৷ এ সবের মধ্যে রয়েছে – টাকা জমা, টাকা তোলা ও পাঠানো, বিভিন্ন ধরণের বিল প্রদান (বিদ্যুৎ বিল,গ্যাস বিল,পানি বিল ), কেনাকাটা করা, বেতন ভাতা প্রদান ও গ্রহণ, মোবাইল ফোন টপ আপ ইত্যাদি৷</a:t>
            </a:r>
          </a:p>
        </p:txBody>
      </p:sp>
    </p:spTree>
    <p:extLst>
      <p:ext uri="{BB962C8B-B14F-4D97-AF65-F5344CB8AC3E}">
        <p14:creationId xmlns:p14="http://schemas.microsoft.com/office/powerpoint/2010/main" val="30437979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1240" y="5730332"/>
            <a:ext cx="4182306" cy="584775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প্রযুক্তির ব্যবহার </a:t>
            </a:r>
            <a:endParaRPr kumimoji="0" lang="bn-BD" sz="3200" b="1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499" y="5711965"/>
            <a:ext cx="3789219" cy="646331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 সেবার ব্যবস্থা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07549" y="348342"/>
            <a:ext cx="11175997" cy="957944"/>
          </a:xfrm>
          <a:prstGeom prst="horizontalScroll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দৈনন্দিন জীবনে 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kumimoji="0" lang="bn-IN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প্রজুক্তির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সুবিধা</a:t>
            </a:r>
            <a:r>
              <a:rPr kumimoji="0" lang="bn-IN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মূহ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1" i="1" u="none" strike="noStrike" kern="0" cap="all" spc="0" normalizeH="0" baseline="0" noProof="0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ealthc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04" y="1313095"/>
            <a:ext cx="3773714" cy="4310743"/>
          </a:xfrm>
          <a:prstGeom prst="rect">
            <a:avLst/>
          </a:prstGeom>
        </p:spPr>
      </p:pic>
      <p:pic>
        <p:nvPicPr>
          <p:cNvPr id="6" name="Picture 5" descr="web_photo_teledoctor_1003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240" y="1306286"/>
            <a:ext cx="4182306" cy="4310741"/>
          </a:xfrm>
          <a:prstGeom prst="rect">
            <a:avLst/>
          </a:prstGeom>
        </p:spPr>
      </p:pic>
      <p:grpSp>
        <p:nvGrpSpPr>
          <p:cNvPr id="7" name="Group 22"/>
          <p:cNvGrpSpPr/>
          <p:nvPr/>
        </p:nvGrpSpPr>
        <p:grpSpPr>
          <a:xfrm>
            <a:off x="555275" y="1293165"/>
            <a:ext cx="2830278" cy="5065485"/>
            <a:chOff x="6751820" y="762000"/>
            <a:chExt cx="2163580" cy="3810000"/>
          </a:xfrm>
        </p:grpSpPr>
        <p:sp>
          <p:nvSpPr>
            <p:cNvPr id="8" name="Rectangle 7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solidFill>
              <a:srgbClr val="9F2936">
                <a:lumMod val="60000"/>
                <a:lumOff val="40000"/>
              </a:srgbClr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10800000">
              <a:off x="6751820" y="776990"/>
              <a:ext cx="2148590" cy="1661410"/>
            </a:xfrm>
            <a:prstGeom prst="rtTriangle">
              <a:avLst/>
            </a:prstGeom>
            <a:solidFill>
              <a:srgbClr val="FFFF99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6781800" y="2910590"/>
              <a:ext cx="2133600" cy="1661410"/>
            </a:xfrm>
            <a:prstGeom prst="rtTriangle">
              <a:avLst/>
            </a:prstGeom>
            <a:solidFill>
              <a:srgbClr val="FFFF99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2470737">
            <a:off x="301160" y="2724865"/>
            <a:ext cx="3158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  ডিজটাল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17"/>
            </a:avLst>
          </a:prstGeom>
          <a:solidFill>
            <a:srgbClr val="092E4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14299" y="100013"/>
            <a:ext cx="11972925" cy="6657975"/>
          </a:xfrm>
          <a:prstGeom prst="frame">
            <a:avLst>
              <a:gd name="adj1" fmla="val 2389"/>
            </a:avLst>
          </a:prstGeom>
          <a:solidFill>
            <a:srgbClr val="C0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7" y="1320801"/>
            <a:ext cx="5297988" cy="420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r="20631"/>
          <a:stretch/>
        </p:blipFill>
        <p:spPr>
          <a:xfrm>
            <a:off x="6239559" y="1320799"/>
            <a:ext cx="5334052" cy="415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622257" y="380925"/>
            <a:ext cx="10951354" cy="859850"/>
          </a:xfrm>
          <a:prstGeom prst="horizontalScroll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দৈনন্দিন জীবনে ডিজিটাল প্রজুক্তির 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সুবিধা</a:t>
            </a:r>
            <a:r>
              <a:rPr kumimoji="0" lang="bn-IN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মূহ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1" i="1" u="none" strike="noStrike" kern="0" cap="all" spc="0" normalizeH="0" baseline="0" noProof="0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0586" y="5631544"/>
            <a:ext cx="5225143" cy="783770"/>
          </a:xfrm>
          <a:prstGeom prst="roundRect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বাড়িতে বসেই অনলাইনে ট্রেনের টিকিট ক্রয়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9560" y="5573486"/>
            <a:ext cx="5334052" cy="870857"/>
          </a:xfrm>
          <a:prstGeom prst="round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মোবাইলে ভর্তির জন্য রেজিষ্ট্রেশন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0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65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00013" y="114299"/>
            <a:ext cx="11972925" cy="6657975"/>
          </a:xfrm>
          <a:prstGeom prst="frame">
            <a:avLst>
              <a:gd name="adj1" fmla="val 218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6" y="1266838"/>
            <a:ext cx="4496948" cy="2111163"/>
          </a:xfrm>
          <a:prstGeom prst="rect">
            <a:avLst/>
          </a:prstGeom>
          <a:ln w="38100">
            <a:solidFill>
              <a:srgbClr val="F6515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45" y="3904342"/>
            <a:ext cx="4496949" cy="2059729"/>
          </a:xfrm>
          <a:prstGeom prst="rect">
            <a:avLst/>
          </a:prstGeom>
          <a:ln w="38100">
            <a:solidFill>
              <a:srgbClr val="F6515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266839"/>
            <a:ext cx="5326741" cy="2177142"/>
          </a:xfrm>
          <a:prstGeom prst="rect">
            <a:avLst/>
          </a:prstGeom>
          <a:ln w="38100">
            <a:solidFill>
              <a:srgbClr val="F6515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56144" y="3392802"/>
            <a:ext cx="4500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কল সেন্টার</a:t>
            </a:r>
            <a:endParaRPr lang="en-US" sz="2800" b="1" i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715" y="5975306"/>
            <a:ext cx="459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উনিয়ন তথ্য কেন্দ্র </a:t>
            </a:r>
            <a:r>
              <a:rPr lang="bn-BD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i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2656" y="3437961"/>
            <a:ext cx="535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ই-বুকে পাঠ্য বই সংযোজন </a:t>
            </a:r>
            <a:endParaRPr lang="en-US" sz="2800" b="1" i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25715" y="472960"/>
            <a:ext cx="10653484" cy="718268"/>
          </a:xfrm>
          <a:prstGeom prst="horizontalScroll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দৈনন্দিন জীবনে ডিজিটাল প্রজুক্তির 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সুবিধা</a:t>
            </a:r>
            <a:r>
              <a:rPr kumimoji="0" lang="bn-IN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মূহ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1" i="1" u="none" strike="noStrike" kern="0" cap="all" spc="0" normalizeH="0" baseline="0" noProof="0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6" y="3990778"/>
            <a:ext cx="5326741" cy="1886858"/>
          </a:xfrm>
          <a:prstGeom prst="rect">
            <a:avLst/>
          </a:prstGeom>
          <a:ln w="38100">
            <a:solidFill>
              <a:srgbClr val="F6515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22655" y="5915346"/>
            <a:ext cx="535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মোবাইলের মাধ্যমে পাবলিক পরীক্ষার রেজাল্ট</a:t>
            </a:r>
            <a:endParaRPr lang="en-US" sz="24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096" y="1746152"/>
            <a:ext cx="3106055" cy="3210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83051" y="5347041"/>
            <a:ext cx="98791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জরুরি প্রয়োজনে হট লাইন নাম্বার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51" y="1655409"/>
            <a:ext cx="6475751" cy="3626817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183051" y="707183"/>
            <a:ext cx="9879100" cy="8598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দৈনন্দিন জীবনে ডিজিটাল প্রজুক্তির </a:t>
            </a:r>
            <a:r>
              <a:rPr kumimoji="0" lang="bn-BD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সুবিধা</a:t>
            </a:r>
            <a:r>
              <a:rPr kumimoji="0" lang="bn-I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মূহ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1" i="1" u="none" strike="noStrike" kern="1200" cap="all" spc="0" normalizeH="0" baseline="0" noProof="0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41A0299-9733-40F6-B06E-1BA4C81A3D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87"/>
            </a:avLst>
          </a:prstGeom>
          <a:ln>
            <a:solidFill>
              <a:srgbClr val="236AB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8FB82C5-D174-4067-81AB-A3E38001F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53" l="8101" r="99302">
                        <a14:foregroundMark x1="60754" y1="88089" x2="97486" y2="42659"/>
                        <a14:foregroundMark x1="69832" y1="84349" x2="99581" y2="96953"/>
                        <a14:foregroundMark x1="59078" y1="35873" x2="66061" y2="31579"/>
                        <a14:foregroundMark x1="57542" y1="24792" x2="69832" y2="0"/>
                        <a14:foregroundMark x1="87849" y1="21053" x2="97486" y2="17313"/>
                        <a14:foregroundMark x1="13408" y1="58449" x2="21369" y2="35873"/>
                        <a14:foregroundMark x1="13966" y1="31579" x2="23464" y2="45291"/>
                        <a14:foregroundMark x1="23464" y1="45291" x2="23464" y2="45291"/>
                        <a14:foregroundMark x1="16620" y1="63296" x2="21927" y2="52632"/>
                        <a14:foregroundMark x1="12291" y1="54294" x2="12291" y2="38920"/>
                        <a14:foregroundMark x1="13966" y1="28947" x2="28816" y2="20977"/>
                        <a14:foregroundMark x1="33040" y1="65486" x2="33375" y2="65552"/>
                        <a14:foregroundMark x1="19274" y1="62742" x2="23051" y2="63495"/>
                        <a14:foregroundMark x1="12291" y1="58449" x2="19274" y2="61634"/>
                        <a14:foregroundMark x1="9295" y1="52559" x2="11313" y2="27424"/>
                        <a14:foregroundMark x1="13309" y1="61926" x2="20034" y2="65700"/>
                        <a14:foregroundMark x1="12291" y1="25762" x2="24581" y2="22576"/>
                        <a14:foregroundMark x1="12291" y1="27839" x2="18715" y2="24238"/>
                        <a14:foregroundMark x1="21369" y1="57479" x2="28352" y2="58033"/>
                        <a14:backgroundMark x1="28771" y1="21053" x2="47905" y2="18421"/>
                        <a14:backgroundMark x1="24581" y1="69114" x2="34637" y2="69529"/>
                        <a14:backgroundMark x1="29670" y1="67268" x2="48464" y2="69114"/>
                        <a14:backgroundMark x1="20251" y1="66343" x2="21917" y2="66507"/>
                        <a14:backgroundMark x1="20251" y1="65374" x2="29888" y2="65928"/>
                        <a14:backgroundMark x1="31006" y1="64820" x2="33101" y2="64820"/>
                        <a14:backgroundMark x1="29888" y1="66343" x2="33101" y2="65374"/>
                        <a14:backgroundMark x1="6983" y1="53186" x2="11732" y2="64266"/>
                        <a14:backgroundMark x1="62011" y1="2909" x2="65922" y2="277"/>
                        <a14:backgroundMark x1="8380" y1="53601" x2="7961" y2="47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9598" y="1351495"/>
            <a:ext cx="3048226" cy="269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1B6FAD-5C25-40B8-99FD-82CE63A786C4}"/>
              </a:ext>
            </a:extLst>
          </p:cNvPr>
          <p:cNvSpPr txBox="1"/>
          <p:nvPr/>
        </p:nvSpPr>
        <p:spPr>
          <a:xfrm>
            <a:off x="1403534" y="4531074"/>
            <a:ext cx="4718251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নুরুল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তরফদার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>
              <a:defRPr/>
            </a:pP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প্রধান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>
              <a:defRPr/>
            </a:pP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সেরুয়া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আদর্শ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উচ্চ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>
              <a:defRPr/>
            </a:pP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শেরপুর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বগুড়া</a:t>
            </a:r>
            <a:r>
              <a:rPr 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CD75EE-C766-4D9E-8088-2AD4C50580E2}"/>
              </a:ext>
            </a:extLst>
          </p:cNvPr>
          <p:cNvSpPr/>
          <p:nvPr/>
        </p:nvSpPr>
        <p:spPr>
          <a:xfrm>
            <a:off x="7207531" y="4241900"/>
            <a:ext cx="3348174" cy="261610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শ্রেণি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	: </a:t>
            </a:r>
            <a:r>
              <a:rPr lang="bn-BD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নবম-দশম</a:t>
            </a:r>
          </a:p>
          <a:p>
            <a:pPr algn="just">
              <a:spcBef>
                <a:spcPct val="0"/>
              </a:spcBef>
            </a:pP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তথ্য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>
              <a:spcBef>
                <a:spcPct val="0"/>
              </a:spcBef>
            </a:pP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প্রথম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>
              <a:spcBef>
                <a:spcPct val="0"/>
              </a:spcBef>
            </a:pP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	:</a:t>
            </a: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৫০ মি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নিট</a:t>
            </a:r>
            <a:endParaRPr lang="bn-BD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>
              <a:spcBef>
                <a:spcPct val="0"/>
              </a:spcBef>
            </a:pP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তারিখ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fld id="{339DE042-A4FA-4789-B0C1-846E307F03EC}" type="datetime1">
              <a:rPr lang="en-US" sz="2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>
                <a:spcBef>
                  <a:spcPct val="0"/>
                </a:spcBef>
              </a:pPr>
              <a:t>21-Jan-21</a:t>
            </a:fld>
            <a:endParaRPr lang="bn-BD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SutonnyOMJ" panose="01010600010101010101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BEC3D8-1675-4619-9B58-B37DABC6F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22" y="1348774"/>
            <a:ext cx="2086965" cy="281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2F5490-B3BD-4029-ADFA-17954AC80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05">
            <a:off x="5792689" y="1758082"/>
            <a:ext cx="1513496" cy="4888662"/>
          </a:xfrm>
          <a:prstGeom prst="rect">
            <a:avLst/>
          </a:prstGeom>
        </p:spPr>
      </p:pic>
      <p:sp>
        <p:nvSpPr>
          <p:cNvPr id="27" name="Frame 26">
            <a:extLst>
              <a:ext uri="{FF2B5EF4-FFF2-40B4-BE49-F238E27FC236}">
                <a16:creationId xmlns:a16="http://schemas.microsoft.com/office/drawing/2014/main" id="{3B451D8F-2AEB-497B-93E6-B461D0BBEB61}"/>
              </a:ext>
            </a:extLst>
          </p:cNvPr>
          <p:cNvSpPr/>
          <p:nvPr/>
        </p:nvSpPr>
        <p:spPr>
          <a:xfrm>
            <a:off x="1878131" y="951112"/>
            <a:ext cx="3769059" cy="3609474"/>
          </a:xfrm>
          <a:prstGeom prst="frame">
            <a:avLst>
              <a:gd name="adj1" fmla="val 5429"/>
            </a:avLst>
          </a:prstGeom>
          <a:solidFill>
            <a:srgbClr val="F65158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2AA37-398E-4533-923B-B02DA134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667" y="6517221"/>
            <a:ext cx="1219202" cy="256113"/>
          </a:xfrm>
        </p:spPr>
        <p:txBody>
          <a:bodyPr/>
          <a:lstStyle/>
          <a:p>
            <a:pPr defTabSz="685800"/>
            <a:fld id="{6F7AC7CF-7879-4A45-A323-3EAA0DD745B1}" type="datetime1">
              <a:rPr lang="en-US" sz="2000" b="1">
                <a:solidFill>
                  <a:schemeClr val="tx1"/>
                </a:solidFill>
                <a:latin typeface="Calibri" panose="020F0502020204030204"/>
              </a:rPr>
              <a:pPr defTabSz="685800"/>
              <a:t>21-Jan-21</a:t>
            </a:fld>
            <a:endParaRPr lang="en-US" sz="20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B5CA05-071D-4038-9150-5949AC1EAD59}"/>
              </a:ext>
            </a:extLst>
          </p:cNvPr>
          <p:cNvSpPr txBox="1"/>
          <p:nvPr/>
        </p:nvSpPr>
        <p:spPr>
          <a:xfrm>
            <a:off x="2805808" y="3687846"/>
            <a:ext cx="177399" cy="13144"/>
          </a:xfrm>
          <a:custGeom>
            <a:avLst/>
            <a:gdLst/>
            <a:ahLst/>
            <a:cxnLst/>
            <a:rect l="l" t="t" r="r" b="b"/>
            <a:pathLst>
              <a:path w="177399" h="13144">
                <a:moveTo>
                  <a:pt x="86655" y="0"/>
                </a:moveTo>
                <a:cubicBezTo>
                  <a:pt x="114064" y="0"/>
                  <a:pt x="140531" y="2998"/>
                  <a:pt x="166056" y="8994"/>
                </a:cubicBezTo>
                <a:lnTo>
                  <a:pt x="177399" y="13144"/>
                </a:lnTo>
                <a:lnTo>
                  <a:pt x="0" y="13144"/>
                </a:lnTo>
                <a:lnTo>
                  <a:pt x="32179" y="4626"/>
                </a:lnTo>
                <a:cubicBezTo>
                  <a:pt x="49995" y="1542"/>
                  <a:pt x="68154" y="0"/>
                  <a:pt x="866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5C011B-3BE0-405B-A71F-EAD7012AE7D1}"/>
              </a:ext>
            </a:extLst>
          </p:cNvPr>
          <p:cNvSpPr txBox="1"/>
          <p:nvPr/>
        </p:nvSpPr>
        <p:spPr>
          <a:xfrm>
            <a:off x="2300422" y="3833800"/>
            <a:ext cx="18280" cy="106894"/>
          </a:xfrm>
          <a:custGeom>
            <a:avLst/>
            <a:gdLst/>
            <a:ahLst/>
            <a:cxnLst/>
            <a:rect l="l" t="t" r="r" b="b"/>
            <a:pathLst>
              <a:path w="18280" h="106894">
                <a:moveTo>
                  <a:pt x="0" y="0"/>
                </a:moveTo>
                <a:lnTo>
                  <a:pt x="18280" y="8026"/>
                </a:lnTo>
                <a:lnTo>
                  <a:pt x="18280" y="1068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6C0B60-95A0-4654-BCE1-17B03EB4FBF7}"/>
              </a:ext>
            </a:extLst>
          </p:cNvPr>
          <p:cNvSpPr txBox="1"/>
          <p:nvPr/>
        </p:nvSpPr>
        <p:spPr>
          <a:xfrm>
            <a:off x="2669268" y="5099177"/>
            <a:ext cx="33306" cy="1362"/>
          </a:xfrm>
          <a:custGeom>
            <a:avLst/>
            <a:gdLst/>
            <a:ahLst/>
            <a:cxnLst/>
            <a:rect l="l" t="t" r="r" b="b"/>
            <a:pathLst>
              <a:path w="33306" h="1362">
                <a:moveTo>
                  <a:pt x="16962" y="0"/>
                </a:moveTo>
                <a:lnTo>
                  <a:pt x="33306" y="1362"/>
                </a:lnTo>
                <a:lnTo>
                  <a:pt x="0" y="1362"/>
                </a:lnTo>
                <a:lnTo>
                  <a:pt x="1696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53FCA6-0D6A-4DE9-88E6-98BEDC82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0" y="963240"/>
            <a:ext cx="3821096" cy="206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7DC29A-C5AC-4DEB-9E81-E1812EC8B570}"/>
              </a:ext>
            </a:extLst>
          </p:cNvPr>
          <p:cNvSpPr txBox="1"/>
          <p:nvPr/>
        </p:nvSpPr>
        <p:spPr>
          <a:xfrm>
            <a:off x="626310" y="3051685"/>
            <a:ext cx="3821096" cy="523220"/>
          </a:xfrm>
          <a:prstGeom prst="rect">
            <a:avLst/>
          </a:prstGeom>
          <a:noFill/>
          <a:ln>
            <a:solidFill>
              <a:srgbClr val="0D3D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 descr="E:\Motiar D. Content\Class Viii\Picture\পাঠ ৪৬ দৈন্ন্দিন সমস্যা\5.jpg">
            <a:extLst>
              <a:ext uri="{FF2B5EF4-FFF2-40B4-BE49-F238E27FC236}">
                <a16:creationId xmlns:a16="http://schemas.microsoft.com/office/drawing/2014/main" id="{66892A81-9E6E-469A-99EA-797BAF2B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01" y="963240"/>
            <a:ext cx="3868963" cy="206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910C38-2B1A-4D71-9719-10A1842EA4CD}"/>
              </a:ext>
            </a:extLst>
          </p:cNvPr>
          <p:cNvSpPr txBox="1"/>
          <p:nvPr/>
        </p:nvSpPr>
        <p:spPr>
          <a:xfrm>
            <a:off x="7597501" y="3047142"/>
            <a:ext cx="3868962" cy="523220"/>
          </a:xfrm>
          <a:prstGeom prst="rect">
            <a:avLst/>
          </a:prstGeom>
          <a:noFill/>
          <a:ln>
            <a:solidFill>
              <a:srgbClr val="0D3D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E:\Motiar D. Content\Class Viii\Picture\পাঠ ৪৬ দৈন্ন্দিন সমস্যা\1.jpg">
            <a:extLst>
              <a:ext uri="{FF2B5EF4-FFF2-40B4-BE49-F238E27FC236}">
                <a16:creationId xmlns:a16="http://schemas.microsoft.com/office/drawing/2014/main" id="{F39FF3E3-8315-4C69-ACBE-2CC0B8C0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0" y="3584551"/>
            <a:ext cx="3821096" cy="229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49F684-E826-4CFB-8A6E-D63F5E44556F}"/>
              </a:ext>
            </a:extLst>
          </p:cNvPr>
          <p:cNvSpPr txBox="1"/>
          <p:nvPr/>
        </p:nvSpPr>
        <p:spPr>
          <a:xfrm>
            <a:off x="626311" y="5904224"/>
            <a:ext cx="3821096" cy="523220"/>
          </a:xfrm>
          <a:prstGeom prst="rect">
            <a:avLst/>
          </a:prstGeom>
          <a:noFill/>
          <a:ln>
            <a:solidFill>
              <a:srgbClr val="0D3D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E:\Motiar D. Content\Class Viii\Picture\পাঠ ৪৬ দৈন্ন্দিন সমস্যা\10.jpg">
            <a:extLst>
              <a:ext uri="{FF2B5EF4-FFF2-40B4-BE49-F238E27FC236}">
                <a16:creationId xmlns:a16="http://schemas.microsoft.com/office/drawing/2014/main" id="{E60BBC78-5382-4DA8-B2E8-E247F385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01" y="3570362"/>
            <a:ext cx="3868962" cy="2251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BE1A5C-364E-4B03-844F-BA702B9AE165}"/>
              </a:ext>
            </a:extLst>
          </p:cNvPr>
          <p:cNvSpPr txBox="1"/>
          <p:nvPr/>
        </p:nvSpPr>
        <p:spPr>
          <a:xfrm>
            <a:off x="7644983" y="5831505"/>
            <a:ext cx="3796506" cy="523220"/>
          </a:xfrm>
          <a:prstGeom prst="rect">
            <a:avLst/>
          </a:prstGeom>
          <a:noFill/>
          <a:ln>
            <a:solidFill>
              <a:srgbClr val="0D3D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E9D078A8-239B-484B-BDCB-4F332F15B3E8}"/>
              </a:ext>
            </a:extLst>
          </p:cNvPr>
          <p:cNvGrpSpPr/>
          <p:nvPr/>
        </p:nvGrpSpPr>
        <p:grpSpPr>
          <a:xfrm>
            <a:off x="4547284" y="949445"/>
            <a:ext cx="2830278" cy="4940985"/>
            <a:chOff x="6751820" y="762000"/>
            <a:chExt cx="2163580" cy="3810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3A65D8-2E87-4FA8-ADF8-0CA764AAB945}"/>
                </a:ext>
              </a:extLst>
            </p:cNvPr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solidFill>
              <a:srgbClr val="9F2936">
                <a:lumMod val="60000"/>
                <a:lumOff val="40000"/>
              </a:srgbClr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0FFE8BA6-0BF9-48E5-B87B-27C7CB3DAF81}"/>
                </a:ext>
              </a:extLst>
            </p:cNvPr>
            <p:cNvSpPr/>
            <p:nvPr/>
          </p:nvSpPr>
          <p:spPr>
            <a:xfrm rot="10800000">
              <a:off x="6751820" y="776990"/>
              <a:ext cx="2148590" cy="1661410"/>
            </a:xfrm>
            <a:prstGeom prst="rtTriangle">
              <a:avLst/>
            </a:prstGeom>
            <a:solidFill>
              <a:srgbClr val="FFFF99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C3F7CE94-4774-49C4-830E-F2320F886801}"/>
                </a:ext>
              </a:extLst>
            </p:cNvPr>
            <p:cNvSpPr/>
            <p:nvPr/>
          </p:nvSpPr>
          <p:spPr>
            <a:xfrm>
              <a:off x="6781800" y="2910590"/>
              <a:ext cx="2133600" cy="1661410"/>
            </a:xfrm>
            <a:prstGeom prst="rtTriangle">
              <a:avLst/>
            </a:prstGeom>
            <a:solidFill>
              <a:srgbClr val="FFFF99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D46BEEF-641B-4EBC-AF93-1F263DED5F4B}"/>
              </a:ext>
            </a:extLst>
          </p:cNvPr>
          <p:cNvSpPr/>
          <p:nvPr/>
        </p:nvSpPr>
        <p:spPr>
          <a:xfrm rot="2284058">
            <a:off x="4386554" y="2469627"/>
            <a:ext cx="3051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bn-BD" sz="3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3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bn-BD" sz="3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CEFAD-2DC9-476B-82DA-D7E4D1AAFC83}"/>
              </a:ext>
            </a:extLst>
          </p:cNvPr>
          <p:cNvSpPr txBox="1"/>
          <p:nvPr/>
        </p:nvSpPr>
        <p:spPr>
          <a:xfrm>
            <a:off x="567397" y="968900"/>
            <a:ext cx="11057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প্রত্যান্ত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উদ্দ্যোগ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212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4208" y="6170469"/>
            <a:ext cx="39513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সাবমেরিন ক্যাবলে যুক্ত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1" y="3186113"/>
            <a:ext cx="4020223" cy="282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2" y="353006"/>
            <a:ext cx="4140518" cy="2644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2" y="3186113"/>
            <a:ext cx="4199235" cy="2845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1" y="353006"/>
            <a:ext cx="4020223" cy="2644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14345" y="6120100"/>
            <a:ext cx="11227125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দ্রূত গতির ইন্টারনেট সংযোগের প্রসার ঘটেছে গ্রামে ও শহরে</a:t>
            </a:r>
            <a:endParaRPr lang="en-US" sz="2800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E9D078A8-239B-484B-BDCB-4F332F15B3E8}"/>
              </a:ext>
            </a:extLst>
          </p:cNvPr>
          <p:cNvGrpSpPr/>
          <p:nvPr/>
        </p:nvGrpSpPr>
        <p:grpSpPr>
          <a:xfrm>
            <a:off x="4606149" y="353006"/>
            <a:ext cx="2830278" cy="5653152"/>
            <a:chOff x="6751820" y="762000"/>
            <a:chExt cx="2163580" cy="381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3A65D8-2E87-4FA8-ADF8-0CA764AAB945}"/>
                </a:ext>
              </a:extLst>
            </p:cNvPr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solidFill>
              <a:srgbClr val="9F2936">
                <a:lumMod val="60000"/>
                <a:lumOff val="40000"/>
              </a:srgbClr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0FFE8BA6-0BF9-48E5-B87B-27C7CB3DAF81}"/>
                </a:ext>
              </a:extLst>
            </p:cNvPr>
            <p:cNvSpPr/>
            <p:nvPr/>
          </p:nvSpPr>
          <p:spPr>
            <a:xfrm rot="10800000">
              <a:off x="6751820" y="776990"/>
              <a:ext cx="2148590" cy="1661410"/>
            </a:xfrm>
            <a:prstGeom prst="rtTriangle">
              <a:avLst/>
            </a:prstGeom>
            <a:solidFill>
              <a:srgbClr val="00B050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C3F7CE94-4774-49C4-830E-F2320F886801}"/>
                </a:ext>
              </a:extLst>
            </p:cNvPr>
            <p:cNvSpPr/>
            <p:nvPr/>
          </p:nvSpPr>
          <p:spPr>
            <a:xfrm>
              <a:off x="6781800" y="2910590"/>
              <a:ext cx="2133600" cy="1661410"/>
            </a:xfrm>
            <a:prstGeom prst="rtTriangle">
              <a:avLst/>
            </a:prstGeom>
            <a:solidFill>
              <a:srgbClr val="00B050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 rot="2401587">
            <a:off x="4663902" y="2409953"/>
            <a:ext cx="29242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 বাংলাদেশ ডিজিটালের দিকে এগিয়ে যাচ্ছে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2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697" y="585494"/>
            <a:ext cx="233429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3717" y="4247450"/>
            <a:ext cx="7972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সাবমেরিন ক্যাবলের সংগে যুক্ত হওয়ায় ইন্টারনেট সংযোগের প্রসার ঘটেছে গ্রাম ও শহরের সবখানে-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7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475358"/>
            <a:ext cx="5210043" cy="290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97" y="475358"/>
            <a:ext cx="5048226" cy="290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8" y="3767951"/>
            <a:ext cx="5323110" cy="257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99196" y="3767951"/>
            <a:ext cx="5048226" cy="107721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9196" y="5262530"/>
            <a:ext cx="5048226" cy="107721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অন্যান্য কাজ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6" y="544065"/>
            <a:ext cx="4772024" cy="310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544064"/>
            <a:ext cx="4795840" cy="310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14439" y="3725630"/>
            <a:ext cx="9872660" cy="1323439"/>
          </a:xfrm>
          <a:prstGeom prst="rect">
            <a:avLst/>
          </a:prstGeom>
          <a:ln w="28575">
            <a:solidFill>
              <a:srgbClr val="0D3D5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 এলাকার পোষ্ট অফিসগুলোকে ই-সেন্টারে রূপান্তর করা হয়েছে।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214438" y="5125269"/>
            <a:ext cx="9872661" cy="132343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মোবাইল মানি অর্ডারের সুযোগ পাচ্ছে এলাকার সকল জনসাধারণ।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75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4841" y="159525"/>
            <a:ext cx="8369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 মোবাইল ফোনের ব্যাপক প্রসার ঘটেছে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2" y="3728394"/>
            <a:ext cx="5011289" cy="235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4" y="833270"/>
            <a:ext cx="4669224" cy="235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2" y="833269"/>
            <a:ext cx="5011289" cy="235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33" y="3689477"/>
            <a:ext cx="2464185" cy="243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837161" y="3205174"/>
            <a:ext cx="5011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ই-পুর্জিতে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734926" y="6158720"/>
            <a:ext cx="251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685614" y="3205174"/>
            <a:ext cx="4669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37161" y="6119803"/>
            <a:ext cx="4958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</a:t>
            </a:r>
            <a:endParaRPr lang="en-US" sz="2800" dirty="0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0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3760950"/>
            <a:ext cx="4516659" cy="222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9449" y="375276"/>
            <a:ext cx="1051310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দিয়ে আরও যা যা হচ্ছে।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9449" y="3138346"/>
            <a:ext cx="4516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 পরীক্ষার রেজিস্ট্রেশন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8594" y="3133628"/>
            <a:ext cx="4893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জানা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9449" y="6128115"/>
            <a:ext cx="4516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ট্রেনের টিকেট কেনা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95" y="1229614"/>
            <a:ext cx="4893956" cy="182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839449" y="1300163"/>
            <a:ext cx="4516659" cy="1679700"/>
            <a:chOff x="209579" y="1454933"/>
            <a:chExt cx="3261194" cy="140578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79" y="1788492"/>
              <a:ext cx="2190721" cy="657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383" y="1454933"/>
              <a:ext cx="1093390" cy="14057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76" y="3656848"/>
            <a:ext cx="2229992" cy="222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7262509" y="6110810"/>
            <a:ext cx="3286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সুবিধা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9"/>
            </a:avLst>
          </a:prstGeom>
          <a:gradFill>
            <a:gsLst>
              <a:gs pos="0">
                <a:srgbClr val="7030A0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rgbClr val="F65158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496"/>
            <a:ext cx="4657561" cy="230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4400" y="2791318"/>
            <a:ext cx="4657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 তথ্য ও যোগাযোগ প্রযুক্তির </a:t>
            </a: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সংযোজন হয়েছে।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00" y="403409"/>
            <a:ext cx="4857300" cy="230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45284" y="2792500"/>
            <a:ext cx="4832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 কম্পিউটার সায়েন্স</a:t>
            </a: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পড়ানো হচ্ছে।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399" y="5901582"/>
            <a:ext cx="1047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 সোর্সিং করে দেশের অর্থনীতিকে মজবুত করছে।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02" y="3875199"/>
            <a:ext cx="3654045" cy="177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151" y="3896455"/>
            <a:ext cx="1830449" cy="177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896455"/>
            <a:ext cx="3654045" cy="1770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1438" y="71438"/>
            <a:ext cx="12044362" cy="6700837"/>
          </a:xfrm>
          <a:prstGeom prst="frame">
            <a:avLst>
              <a:gd name="adj1" fmla="val 1797"/>
            </a:avLst>
          </a:prstGeom>
          <a:solidFill>
            <a:srgbClr val="F651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331" y="716585"/>
            <a:ext cx="265325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9330" y="4817976"/>
            <a:ext cx="10042331" cy="1323439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গড়ে তুলতে করণীয় নিয়ে একটি পোস্টার ডিজাইন কর।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424"/>
            </a:avLst>
          </a:prstGeom>
          <a:gradFill>
            <a:gsLst>
              <a:gs pos="0">
                <a:srgbClr val="236AB0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289" y="3554077"/>
            <a:ext cx="264830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০৭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Group-Work-That-Works_SOURCE_istockphoto.jpg">
            <a:extLst>
              <a:ext uri="{FF2B5EF4-FFF2-40B4-BE49-F238E27FC236}">
                <a16:creationId xmlns:a16="http://schemas.microsoft.com/office/drawing/2014/main" id="{D3EE02FA-85C4-4DDC-AB1E-20E6D14103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6293" y="716585"/>
            <a:ext cx="5415367" cy="328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16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87" y="461887"/>
            <a:ext cx="10058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 পাঠের আলোচনা</a:t>
            </a:r>
            <a:endParaRPr lang="en-US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387" y="1667771"/>
            <a:ext cx="1005840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2387" y="2504323"/>
            <a:ext cx="100584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২০০৪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৪ঠা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2387" y="3894873"/>
            <a:ext cx="10058400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www.stastica.com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২০১৫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2387" y="5162311"/>
            <a:ext cx="10058400" cy="954107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www.stastica.com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২০১৫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১৪১৫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99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5576" y="523551"/>
            <a:ext cx="2409370" cy="769441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C198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5576" y="1527112"/>
            <a:ext cx="5485487" cy="830997"/>
          </a:xfrm>
          <a:prstGeom prst="rect">
            <a:avLst/>
          </a:prstGeom>
          <a:noFill/>
          <a:ln w="28575">
            <a:solidFill>
              <a:srgbClr val="F65158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as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1। ডিজিট শব্দের অর্থ কি? </a:t>
            </a:r>
            <a:r>
              <a:rPr lang="as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5578" y="2625305"/>
            <a:ext cx="5485486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as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s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 সংখ্যা বা অঙ্ক  </a:t>
            </a:r>
            <a:endParaRPr lang="en-US" sz="3600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5578" y="3621942"/>
            <a:ext cx="5485486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 অনুমান 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বা ধারনা 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5577" y="4618579"/>
            <a:ext cx="5485486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পরিমাপ 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as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ওজন</a:t>
            </a:r>
            <a:endParaRPr lang="en-US" sz="3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577" y="5615215"/>
            <a:ext cx="5485485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(ঘ) স্থান নির্নয় </a:t>
            </a:r>
            <a:endParaRPr lang="en-US" sz="36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8" name="Picture 7" descr="106-1060448_check-mark-clipart-png-powerpoint-check-mark-symbo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875" y="2621941"/>
            <a:ext cx="662690" cy="614151"/>
          </a:xfrm>
          <a:prstGeom prst="ellipse">
            <a:avLst/>
          </a:prstGeom>
          <a:ln w="63500" cap="rnd">
            <a:solidFill>
              <a:srgbClr val="9F293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52400" y="152400"/>
            <a:ext cx="12192000" cy="6858000"/>
          </a:xfrm>
          <a:prstGeom prst="frame">
            <a:avLst>
              <a:gd name="adj1" fmla="val 229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0001" y="835446"/>
            <a:ext cx="6539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ডিজিটাল বাংলাদেশের লক্ষ্য কি? </a:t>
            </a:r>
            <a:endParaRPr kumimoji="0" lang="as-I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0" y="1740193"/>
            <a:ext cx="766354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খনিজ সম্পদ রক্ষা করা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1" y="2850423"/>
            <a:ext cx="766354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 রাস্তা উন্নয়ন করা</a:t>
            </a:r>
            <a:r>
              <a:rPr kumimoji="0" lang="as-IN" sz="18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1" y="3960653"/>
            <a:ext cx="766354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Ict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 করে আধুনিক বাংলাদেশ গড়ে তোলা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001" y="5070883"/>
            <a:ext cx="766354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(ঘ) মানব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সম্পদ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উন্নয়ন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9" descr="106-1060448_check-mark-clipart-png-powerpoint-check-mark-symbo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238" y="3992833"/>
            <a:ext cx="662690" cy="61415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40330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11082" y="943429"/>
            <a:ext cx="997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সরকারী কাজে তথ্য ও যোগাযোগ প্রযুক্তি ব্যবহারের ফলে-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5201" y="1973945"/>
            <a:ext cx="679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b="1" dirty="0">
                <a:solidFill>
                  <a:srgbClr val="9F2936"/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IN" sz="3600" b="1" dirty="0" err="1">
                <a:solidFill>
                  <a:srgbClr val="9F293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sz="3600" b="1" dirty="0">
                <a:solidFill>
                  <a:srgbClr val="9F2936"/>
                </a:solidFill>
                <a:latin typeface="Times New Roman" pitchFamily="18" charset="0"/>
                <a:cs typeface="NikoshBAN" pitchFamily="2" charset="0"/>
              </a:rPr>
              <a:t>)</a:t>
            </a:r>
            <a:r>
              <a:rPr lang="en-IN" sz="3600" b="1" dirty="0">
                <a:solidFill>
                  <a:srgbClr val="9F2936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স্বল্প সময়ে সরকারী সেবা পাওয়া যাবে</a:t>
            </a:r>
            <a:endParaRPr lang="en-US" sz="3600" b="1" dirty="0">
              <a:solidFill>
                <a:srgbClr val="9F293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5201" y="2743201"/>
            <a:ext cx="563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IN" sz="3600" b="1" dirty="0">
                <a:solidFill>
                  <a:srgbClr val="9F2936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সরকারী সেবার মান উন্নত হবে</a:t>
            </a:r>
            <a:endParaRPr lang="en-US" sz="3600" b="1" dirty="0">
              <a:solidFill>
                <a:srgbClr val="9F293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5201" y="3439885"/>
            <a:ext cx="754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IN" sz="3600" b="1" dirty="0">
                <a:solidFill>
                  <a:srgbClr val="9F2936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b="1" dirty="0">
                <a:solidFill>
                  <a:srgbClr val="9F2936"/>
                </a:solidFill>
                <a:latin typeface="NikoshBAN" pitchFamily="2" charset="0"/>
                <a:cs typeface="NikoshBAN" pitchFamily="2" charset="0"/>
              </a:rPr>
              <a:t>ছুটির দিনেও অনেক সরকারী সেবা পাওয়া যাবে</a:t>
            </a:r>
            <a:endParaRPr lang="en-US" sz="3600" b="1" dirty="0">
              <a:solidFill>
                <a:srgbClr val="9F293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7450" y="5341260"/>
            <a:ext cx="257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4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Verdana"/>
                <a:cs typeface="Vrinda" panose="020B0502040204020203" pitchFamily="34" charset="0"/>
              </a:rPr>
              <a:t>	</a:t>
            </a:r>
            <a:r>
              <a:rPr lang="en-SG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S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ii</a:t>
            </a:r>
            <a:r>
              <a:rPr lang="en-SG" sz="32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SG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7612" y="4303491"/>
            <a:ext cx="284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erdana"/>
                <a:cs typeface="Vrinda" panose="020B0502040204020203" pitchFamily="34" charset="0"/>
              </a:rPr>
              <a:t>	</a:t>
            </a:r>
            <a:r>
              <a:rPr lang="en-SG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SG" sz="36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1422" y="5304975"/>
            <a:ext cx="234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erdana"/>
                <a:cs typeface="Vrinda" panose="020B0502040204020203" pitchFamily="34" charset="0"/>
              </a:rPr>
              <a:t>	</a:t>
            </a:r>
            <a:r>
              <a:rPr lang="en-SG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SG" sz="36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7886" y="4288972"/>
            <a:ext cx="238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en-SG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SG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106-1060448_check-mark-clipart-png-powerpoint-check-mark-symbo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5399" y="5341260"/>
            <a:ext cx="662690" cy="614151"/>
          </a:xfrm>
          <a:prstGeom prst="ellipse">
            <a:avLst/>
          </a:prstGeom>
          <a:ln w="63500" cap="rnd">
            <a:solidFill>
              <a:srgbClr val="9F293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42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769" y="641510"/>
            <a:ext cx="152317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300" y="2020473"/>
            <a:ext cx="8631667" cy="646331"/>
          </a:xfrm>
          <a:prstGeom prst="rect">
            <a:avLst/>
          </a:prstGeom>
          <a:ln w="28575">
            <a:solidFill>
              <a:srgbClr val="092E4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 শব্দের অর্থ কি?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999769" y="1990906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92E4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6300" y="4406099"/>
            <a:ext cx="8631667" cy="584775"/>
          </a:xfrm>
          <a:prstGeom prst="rect">
            <a:avLst/>
          </a:prstGeom>
          <a:ln w="28575">
            <a:solidFill>
              <a:srgbClr val="092E40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বিষয়ে?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999769" y="437653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92E4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2749738" y="5351974"/>
            <a:ext cx="7289613" cy="689300"/>
            <a:chOff x="858983" y="4128646"/>
            <a:chExt cx="7289613" cy="444474"/>
          </a:xfrm>
        </p:grpSpPr>
        <p:grpSp>
          <p:nvGrpSpPr>
            <p:cNvPr id="90" name="Group 89"/>
            <p:cNvGrpSpPr/>
            <p:nvPr/>
          </p:nvGrpSpPr>
          <p:grpSpPr>
            <a:xfrm>
              <a:off x="858983" y="4128646"/>
              <a:ext cx="7289613" cy="430622"/>
              <a:chOff x="858983" y="4419601"/>
              <a:chExt cx="7289613" cy="430622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052951" y="4435821"/>
                <a:ext cx="7095645" cy="377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   ২ টি               ৩ টি            ৪ টি             ৫ টি।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2824161" y="4419601"/>
                <a:ext cx="623454" cy="416767"/>
                <a:chOff x="302633" y="1134194"/>
                <a:chExt cx="623454" cy="399110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302633" y="1163783"/>
                  <a:ext cx="623454" cy="323792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29491" y="1134194"/>
                  <a:ext cx="443344" cy="399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858983" y="4433456"/>
                <a:ext cx="623454" cy="416767"/>
                <a:chOff x="374073" y="1134194"/>
                <a:chExt cx="623454" cy="39911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74073" y="1163783"/>
                  <a:ext cx="623454" cy="31497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429491" y="1134194"/>
                  <a:ext cx="443344" cy="399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585858" y="4419604"/>
                <a:ext cx="623454" cy="416767"/>
                <a:chOff x="457203" y="1134194"/>
                <a:chExt cx="623454" cy="39911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457203" y="1163782"/>
                  <a:ext cx="623454" cy="32378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54186" y="1134194"/>
                  <a:ext cx="443344" cy="399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6400815" y="4156353"/>
              <a:ext cx="623454" cy="416767"/>
              <a:chOff x="8478998" y="4003948"/>
              <a:chExt cx="623454" cy="416767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8478998" y="4007146"/>
                <a:ext cx="623454" cy="33810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562188" y="4003948"/>
                <a:ext cx="443344" cy="416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05" name="Oval 104"/>
          <p:cNvSpPr/>
          <p:nvPr/>
        </p:nvSpPr>
        <p:spPr>
          <a:xfrm>
            <a:off x="6476612" y="5372721"/>
            <a:ext cx="623454" cy="578700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086300" y="3610889"/>
            <a:ext cx="8631667" cy="646331"/>
          </a:xfrm>
          <a:prstGeom prst="rect">
            <a:avLst/>
          </a:prstGeom>
          <a:ln w="28575">
            <a:solidFill>
              <a:srgbClr val="092E4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রূপকার কে?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07" name="Right Arrow 106"/>
          <p:cNvSpPr/>
          <p:nvPr/>
        </p:nvSpPr>
        <p:spPr>
          <a:xfrm>
            <a:off x="999769" y="358132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92E4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86300" y="2815681"/>
            <a:ext cx="8631667" cy="646331"/>
          </a:xfrm>
          <a:prstGeom prst="rect">
            <a:avLst/>
          </a:prstGeom>
          <a:ln w="28575">
            <a:solidFill>
              <a:srgbClr val="092E4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বলতে কী বুঝ?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6" name="Right Arrow 25"/>
          <p:cNvSpPr/>
          <p:nvPr/>
        </p:nvSpPr>
        <p:spPr>
          <a:xfrm>
            <a:off x="999769" y="278611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92E4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gradFill>
            <a:gsLst>
              <a:gs pos="0">
                <a:srgbClr val="7030A0"/>
              </a:gs>
              <a:gs pos="49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5" grpId="0" animBg="1"/>
      <p:bldP spid="106" grpId="0" animBg="1"/>
      <p:bldP spid="107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91849" y="4761036"/>
            <a:ext cx="102083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বিশাল সংখ্যক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তরুনীরা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সোর্সিং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1849" y="535179"/>
            <a:ext cx="232849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gradFill>
            <a:gsLst>
              <a:gs pos="0">
                <a:srgbClr val="002060"/>
              </a:gs>
              <a:gs pos="49000">
                <a:srgbClr val="FFC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04" y="889122"/>
            <a:ext cx="4349647" cy="3452101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CBD19-4521-41CD-BD25-F277E39CF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52" y="1720938"/>
            <a:ext cx="48768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3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792" y="4901827"/>
            <a:ext cx="11527436" cy="157742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1331914">
            <a:off x="3466000" y="4811886"/>
            <a:ext cx="5225019" cy="15774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23900" dirty="0">
                <a:ln w="28575">
                  <a:solidFill>
                    <a:srgbClr val="FF0000"/>
                  </a:solidFill>
                  <a:prstDash val="sysDot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n w="28575">
                <a:solidFill>
                  <a:srgbClr val="FF0000"/>
                </a:solidFill>
                <a:prstDash val="sysDot"/>
              </a:ln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1"/>
            </a:avLst>
          </a:prstGeom>
          <a:gradFill>
            <a:gsLst>
              <a:gs pos="0">
                <a:srgbClr val="C00000"/>
              </a:gs>
              <a:gs pos="49000">
                <a:srgbClr val="002060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8EA68-CF43-42F3-ADAC-C3B2A2166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2" y="267562"/>
            <a:ext cx="11527437" cy="463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6000"/>
              </a:srgbClr>
            </a:gs>
            <a:gs pos="51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1" y="435429"/>
            <a:ext cx="4573273" cy="2662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09030" y="5746222"/>
            <a:ext cx="10513394" cy="707886"/>
          </a:xfrm>
          <a:prstGeom prst="rect">
            <a:avLst/>
          </a:prstGeom>
          <a:gradFill rotWithShape="1">
            <a:gsLst>
              <a:gs pos="0">
                <a:srgbClr val="C19859">
                  <a:shade val="45000"/>
                  <a:satMod val="155000"/>
                </a:srgbClr>
              </a:gs>
              <a:gs pos="60000">
                <a:srgbClr val="C19859">
                  <a:shade val="95000"/>
                  <a:satMod val="150000"/>
                </a:srgbClr>
              </a:gs>
              <a:gs pos="100000">
                <a:srgbClr val="C19859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i="1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এখানে </a:t>
            </a:r>
            <a:r>
              <a:rPr kumimoji="0" lang="bn-BD" sz="4000" i="1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চিত্রের মাধ্যমে কী বুঝানো হয়েছে? </a:t>
            </a:r>
            <a:r>
              <a:rPr kumimoji="0" lang="en-US" sz="4000" i="1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1582012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7" y="3309256"/>
            <a:ext cx="4814048" cy="2253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0_SRr8LjkItADDEIQ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30" y="3238500"/>
            <a:ext cx="4582673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973" y="478971"/>
            <a:ext cx="4706471" cy="2627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5"/>
            </a:avLst>
          </a:prstGeom>
          <a:gradFill>
            <a:gsLst>
              <a:gs pos="0">
                <a:srgbClr val="C00000"/>
              </a:gs>
              <a:gs pos="51000">
                <a:schemeClr val="tx1"/>
              </a:gs>
              <a:gs pos="100000">
                <a:srgbClr val="092E4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11000" t="18000" r="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2ECFB36-D730-418A-A525-33821661D8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75"/>
            </a:avLst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1452-511A-478E-879F-615555C83583}"/>
              </a:ext>
            </a:extLst>
          </p:cNvPr>
          <p:cNvSpPr txBox="1"/>
          <p:nvPr/>
        </p:nvSpPr>
        <p:spPr>
          <a:xfrm>
            <a:off x="1319133" y="335630"/>
            <a:ext cx="589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DA711-466B-410F-B3EA-45F5347FAF6C}"/>
              </a:ext>
            </a:extLst>
          </p:cNvPr>
          <p:cNvSpPr/>
          <p:nvPr/>
        </p:nvSpPr>
        <p:spPr>
          <a:xfrm>
            <a:off x="1319133" y="4637418"/>
            <a:ext cx="9593705" cy="1570158"/>
          </a:xfrm>
          <a:prstGeom prst="rect">
            <a:avLst/>
          </a:prstGeom>
          <a:noFill/>
          <a:ln w="9525" cap="flat" cmpd="sng" algn="ctr">
            <a:solidFill>
              <a:srgbClr val="6BB1C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>
            <a:prstTxWarp prst="textWave2">
              <a:avLst/>
            </a:prstTxWarp>
          </a:bodyPr>
          <a:lstStyle/>
          <a:p>
            <a:pPr algn="ctr">
              <a:defRPr/>
            </a:pPr>
            <a:r>
              <a:rPr lang="bn-BD" sz="80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8000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একটি ডিজিটাল বিতর্ক">
            <a:extLst>
              <a:ext uri="{FF2B5EF4-FFF2-40B4-BE49-F238E27FC236}">
                <a16:creationId xmlns:a16="http://schemas.microsoft.com/office/drawing/2014/main" id="{0D025D14-5477-43B4-8653-F07F6D96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50" y="2418142"/>
            <a:ext cx="1583386" cy="825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an 4"/>
          <p:cNvSpPr/>
          <p:nvPr/>
        </p:nvSpPr>
        <p:spPr>
          <a:xfrm>
            <a:off x="2070552" y="560680"/>
            <a:ext cx="2428875" cy="942975"/>
          </a:xfrm>
          <a:prstGeom prst="can">
            <a:avLst>
              <a:gd name="adj" fmla="val 833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14313" y="171450"/>
            <a:ext cx="11778718" cy="6409699"/>
          </a:xfrm>
          <a:prstGeom prst="frame">
            <a:avLst>
              <a:gd name="adj1" fmla="val 184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14338" y="341647"/>
            <a:ext cx="11777662" cy="6434137"/>
          </a:xfrm>
          <a:prstGeom prst="frame">
            <a:avLst>
              <a:gd name="adj1" fmla="val 18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1"/>
            <a:ext cx="11801475" cy="6386513"/>
          </a:xfrm>
          <a:prstGeom prst="frame">
            <a:avLst>
              <a:gd name="adj1" fmla="val 184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78FDF5BB-04E1-48D5-A993-2255E5CA2F85}"/>
              </a:ext>
            </a:extLst>
          </p:cNvPr>
          <p:cNvSpPr/>
          <p:nvPr/>
        </p:nvSpPr>
        <p:spPr>
          <a:xfrm>
            <a:off x="6363776" y="3604248"/>
            <a:ext cx="1135625" cy="608713"/>
          </a:xfrm>
          <a:prstGeom prst="trapezoid">
            <a:avLst>
              <a:gd name="adj" fmla="val 50271"/>
            </a:avLst>
          </a:prstGeom>
          <a:gradFill flip="none" rotWithShape="1">
            <a:gsLst>
              <a:gs pos="56000">
                <a:sysClr val="window" lastClr="FFFFFF"/>
              </a:gs>
              <a:gs pos="80000">
                <a:sysClr val="window" lastClr="FFFFFF">
                  <a:lumMod val="100000"/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3967B6BF-EE56-4C58-B38E-5642EB65A1F3}"/>
              </a:ext>
            </a:extLst>
          </p:cNvPr>
          <p:cNvSpPr/>
          <p:nvPr/>
        </p:nvSpPr>
        <p:spPr>
          <a:xfrm>
            <a:off x="4615170" y="4443959"/>
            <a:ext cx="1135625" cy="666385"/>
          </a:xfrm>
          <a:prstGeom prst="trapezoid">
            <a:avLst>
              <a:gd name="adj" fmla="val 50271"/>
            </a:avLst>
          </a:prstGeom>
          <a:gradFill flip="none" rotWithShape="1">
            <a:gsLst>
              <a:gs pos="58000">
                <a:sysClr val="window" lastClr="FFFFFF"/>
              </a:gs>
              <a:gs pos="80000">
                <a:sysClr val="window" lastClr="FFFFFF">
                  <a:lumMod val="100000"/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3CE310B2-416B-4653-BA73-B9B20655062B}"/>
              </a:ext>
            </a:extLst>
          </p:cNvPr>
          <p:cNvSpPr/>
          <p:nvPr/>
        </p:nvSpPr>
        <p:spPr>
          <a:xfrm>
            <a:off x="4615170" y="2945476"/>
            <a:ext cx="1135625" cy="608713"/>
          </a:xfrm>
          <a:prstGeom prst="trapezoid">
            <a:avLst>
              <a:gd name="adj" fmla="val 50271"/>
            </a:avLst>
          </a:prstGeom>
          <a:gradFill flip="none" rotWithShape="1">
            <a:gsLst>
              <a:gs pos="58000">
                <a:sysClr val="window" lastClr="FFFFFF"/>
              </a:gs>
              <a:gs pos="80000">
                <a:sysClr val="window" lastClr="FFFFFF">
                  <a:lumMod val="100000"/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32606937-2A8F-4231-9239-DBCCF557CAED}"/>
              </a:ext>
            </a:extLst>
          </p:cNvPr>
          <p:cNvSpPr/>
          <p:nvPr/>
        </p:nvSpPr>
        <p:spPr>
          <a:xfrm>
            <a:off x="6363776" y="1984124"/>
            <a:ext cx="1135625" cy="608713"/>
          </a:xfrm>
          <a:prstGeom prst="trapezoid">
            <a:avLst>
              <a:gd name="adj" fmla="val 50271"/>
            </a:avLst>
          </a:prstGeom>
          <a:gradFill flip="none" rotWithShape="1">
            <a:gsLst>
              <a:gs pos="58000">
                <a:sysClr val="window" lastClr="FFFFFF"/>
              </a:gs>
              <a:gs pos="80000">
                <a:sysClr val="window" lastClr="FFFFFF">
                  <a:lumMod val="100000"/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FC65367-D5B4-4AA0-AE6B-3936FDDF2C7A}"/>
              </a:ext>
            </a:extLst>
          </p:cNvPr>
          <p:cNvSpPr/>
          <p:nvPr/>
        </p:nvSpPr>
        <p:spPr>
          <a:xfrm>
            <a:off x="4994943" y="2827315"/>
            <a:ext cx="376084" cy="481172"/>
          </a:xfrm>
          <a:custGeom>
            <a:avLst/>
            <a:gdLst>
              <a:gd name="connsiteX0" fmla="*/ 379172 w 914400"/>
              <a:gd name="connsiteY0" fmla="*/ 0 h 1218585"/>
              <a:gd name="connsiteX1" fmla="*/ 608048 w 914400"/>
              <a:gd name="connsiteY1" fmla="*/ 0 h 1218585"/>
              <a:gd name="connsiteX2" fmla="*/ 746111 w 914400"/>
              <a:gd name="connsiteY2" fmla="*/ 409731 h 1218585"/>
              <a:gd name="connsiteX3" fmla="*/ 780489 w 914400"/>
              <a:gd name="connsiteY3" fmla="*/ 438096 h 1218585"/>
              <a:gd name="connsiteX4" fmla="*/ 914400 w 914400"/>
              <a:gd name="connsiteY4" fmla="*/ 761385 h 1218585"/>
              <a:gd name="connsiteX5" fmla="*/ 457200 w 914400"/>
              <a:gd name="connsiteY5" fmla="*/ 1218585 h 1218585"/>
              <a:gd name="connsiteX6" fmla="*/ 0 w 914400"/>
              <a:gd name="connsiteY6" fmla="*/ 761385 h 1218585"/>
              <a:gd name="connsiteX7" fmla="*/ 201575 w 914400"/>
              <a:gd name="connsiteY7" fmla="*/ 382268 h 1218585"/>
              <a:gd name="connsiteX8" fmla="*/ 261283 w 914400"/>
              <a:gd name="connsiteY8" fmla="*/ 349859 h 121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1218585">
                <a:moveTo>
                  <a:pt x="379172" y="0"/>
                </a:moveTo>
                <a:lnTo>
                  <a:pt x="608048" y="0"/>
                </a:lnTo>
                <a:lnTo>
                  <a:pt x="746111" y="409731"/>
                </a:lnTo>
                <a:lnTo>
                  <a:pt x="780489" y="438096"/>
                </a:lnTo>
                <a:cubicBezTo>
                  <a:pt x="863226" y="520833"/>
                  <a:pt x="914400" y="635133"/>
                  <a:pt x="914400" y="761385"/>
                </a:cubicBezTo>
                <a:cubicBezTo>
                  <a:pt x="914400" y="1013890"/>
                  <a:pt x="709705" y="1218585"/>
                  <a:pt x="457200" y="1218585"/>
                </a:cubicBezTo>
                <a:cubicBezTo>
                  <a:pt x="204695" y="1218585"/>
                  <a:pt x="0" y="1013890"/>
                  <a:pt x="0" y="761385"/>
                </a:cubicBezTo>
                <a:cubicBezTo>
                  <a:pt x="0" y="603570"/>
                  <a:pt x="79959" y="464430"/>
                  <a:pt x="201575" y="382268"/>
                </a:cubicBezTo>
                <a:lnTo>
                  <a:pt x="261283" y="349859"/>
                </a:lnTo>
                <a:close/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3729BAD-D3DE-41A1-AF4C-D5DD252347F0}"/>
              </a:ext>
            </a:extLst>
          </p:cNvPr>
          <p:cNvSpPr/>
          <p:nvPr/>
        </p:nvSpPr>
        <p:spPr>
          <a:xfrm>
            <a:off x="4994943" y="4327265"/>
            <a:ext cx="376084" cy="481172"/>
          </a:xfrm>
          <a:custGeom>
            <a:avLst/>
            <a:gdLst>
              <a:gd name="connsiteX0" fmla="*/ 379172 w 914400"/>
              <a:gd name="connsiteY0" fmla="*/ 0 h 1218585"/>
              <a:gd name="connsiteX1" fmla="*/ 608048 w 914400"/>
              <a:gd name="connsiteY1" fmla="*/ 0 h 1218585"/>
              <a:gd name="connsiteX2" fmla="*/ 746111 w 914400"/>
              <a:gd name="connsiteY2" fmla="*/ 409731 h 1218585"/>
              <a:gd name="connsiteX3" fmla="*/ 780489 w 914400"/>
              <a:gd name="connsiteY3" fmla="*/ 438096 h 1218585"/>
              <a:gd name="connsiteX4" fmla="*/ 914400 w 914400"/>
              <a:gd name="connsiteY4" fmla="*/ 761385 h 1218585"/>
              <a:gd name="connsiteX5" fmla="*/ 457200 w 914400"/>
              <a:gd name="connsiteY5" fmla="*/ 1218585 h 1218585"/>
              <a:gd name="connsiteX6" fmla="*/ 0 w 914400"/>
              <a:gd name="connsiteY6" fmla="*/ 761385 h 1218585"/>
              <a:gd name="connsiteX7" fmla="*/ 201575 w 914400"/>
              <a:gd name="connsiteY7" fmla="*/ 382268 h 1218585"/>
              <a:gd name="connsiteX8" fmla="*/ 261283 w 914400"/>
              <a:gd name="connsiteY8" fmla="*/ 349859 h 121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1218585">
                <a:moveTo>
                  <a:pt x="379172" y="0"/>
                </a:moveTo>
                <a:lnTo>
                  <a:pt x="608048" y="0"/>
                </a:lnTo>
                <a:lnTo>
                  <a:pt x="746111" y="409731"/>
                </a:lnTo>
                <a:lnTo>
                  <a:pt x="780489" y="438096"/>
                </a:lnTo>
                <a:cubicBezTo>
                  <a:pt x="863226" y="520833"/>
                  <a:pt x="914400" y="635133"/>
                  <a:pt x="914400" y="761385"/>
                </a:cubicBezTo>
                <a:cubicBezTo>
                  <a:pt x="914400" y="1013890"/>
                  <a:pt x="709705" y="1218585"/>
                  <a:pt x="457200" y="1218585"/>
                </a:cubicBezTo>
                <a:cubicBezTo>
                  <a:pt x="204695" y="1218585"/>
                  <a:pt x="0" y="1013890"/>
                  <a:pt x="0" y="761385"/>
                </a:cubicBezTo>
                <a:cubicBezTo>
                  <a:pt x="0" y="603570"/>
                  <a:pt x="79959" y="464430"/>
                  <a:pt x="201575" y="382268"/>
                </a:cubicBezTo>
                <a:lnTo>
                  <a:pt x="261283" y="349859"/>
                </a:lnTo>
                <a:close/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5793043-07E6-4FAE-AC47-D1B44D132A98}"/>
              </a:ext>
            </a:extLst>
          </p:cNvPr>
          <p:cNvSpPr/>
          <p:nvPr/>
        </p:nvSpPr>
        <p:spPr>
          <a:xfrm>
            <a:off x="6743547" y="1865210"/>
            <a:ext cx="376084" cy="481172"/>
          </a:xfrm>
          <a:custGeom>
            <a:avLst/>
            <a:gdLst>
              <a:gd name="connsiteX0" fmla="*/ 379172 w 914400"/>
              <a:gd name="connsiteY0" fmla="*/ 0 h 1218585"/>
              <a:gd name="connsiteX1" fmla="*/ 608048 w 914400"/>
              <a:gd name="connsiteY1" fmla="*/ 0 h 1218585"/>
              <a:gd name="connsiteX2" fmla="*/ 746111 w 914400"/>
              <a:gd name="connsiteY2" fmla="*/ 409731 h 1218585"/>
              <a:gd name="connsiteX3" fmla="*/ 780489 w 914400"/>
              <a:gd name="connsiteY3" fmla="*/ 438096 h 1218585"/>
              <a:gd name="connsiteX4" fmla="*/ 914400 w 914400"/>
              <a:gd name="connsiteY4" fmla="*/ 761385 h 1218585"/>
              <a:gd name="connsiteX5" fmla="*/ 457200 w 914400"/>
              <a:gd name="connsiteY5" fmla="*/ 1218585 h 1218585"/>
              <a:gd name="connsiteX6" fmla="*/ 0 w 914400"/>
              <a:gd name="connsiteY6" fmla="*/ 761385 h 1218585"/>
              <a:gd name="connsiteX7" fmla="*/ 201575 w 914400"/>
              <a:gd name="connsiteY7" fmla="*/ 382268 h 1218585"/>
              <a:gd name="connsiteX8" fmla="*/ 261283 w 914400"/>
              <a:gd name="connsiteY8" fmla="*/ 349859 h 121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1218585">
                <a:moveTo>
                  <a:pt x="379172" y="0"/>
                </a:moveTo>
                <a:lnTo>
                  <a:pt x="608048" y="0"/>
                </a:lnTo>
                <a:lnTo>
                  <a:pt x="746111" y="409731"/>
                </a:lnTo>
                <a:lnTo>
                  <a:pt x="780489" y="438096"/>
                </a:lnTo>
                <a:cubicBezTo>
                  <a:pt x="863226" y="520833"/>
                  <a:pt x="914400" y="635133"/>
                  <a:pt x="914400" y="761385"/>
                </a:cubicBezTo>
                <a:cubicBezTo>
                  <a:pt x="914400" y="1013890"/>
                  <a:pt x="709705" y="1218585"/>
                  <a:pt x="457200" y="1218585"/>
                </a:cubicBezTo>
                <a:cubicBezTo>
                  <a:pt x="204695" y="1218585"/>
                  <a:pt x="0" y="1013890"/>
                  <a:pt x="0" y="761385"/>
                </a:cubicBezTo>
                <a:cubicBezTo>
                  <a:pt x="0" y="603570"/>
                  <a:pt x="79959" y="464430"/>
                  <a:pt x="201575" y="382268"/>
                </a:cubicBezTo>
                <a:lnTo>
                  <a:pt x="261283" y="349859"/>
                </a:lnTo>
                <a:close/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29B4A8-3DA8-4177-B33E-E32B3F401966}"/>
              </a:ext>
            </a:extLst>
          </p:cNvPr>
          <p:cNvGrpSpPr/>
          <p:nvPr/>
        </p:nvGrpSpPr>
        <p:grpSpPr>
          <a:xfrm>
            <a:off x="5133669" y="1243706"/>
            <a:ext cx="1847237" cy="4757045"/>
            <a:chOff x="4812890" y="515272"/>
            <a:chExt cx="2462983" cy="6342727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EF903134-925B-4BB4-8A84-CC017CD3E8FC}"/>
                </a:ext>
              </a:extLst>
            </p:cNvPr>
            <p:cNvSpPr/>
            <p:nvPr/>
          </p:nvSpPr>
          <p:spPr>
            <a:xfrm>
              <a:off x="5550311" y="6179573"/>
              <a:ext cx="988142" cy="678426"/>
            </a:xfrm>
            <a:prstGeom prst="trapezoid">
              <a:avLst>
                <a:gd name="adj" fmla="val 33696"/>
              </a:avLst>
            </a:prstGeom>
            <a:solidFill>
              <a:srgbClr val="10CF9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7C6AE1-A84B-4631-A897-E0EDC9726AD1}"/>
                </a:ext>
              </a:extLst>
            </p:cNvPr>
            <p:cNvSpPr/>
            <p:nvPr/>
          </p:nvSpPr>
          <p:spPr>
            <a:xfrm>
              <a:off x="5992763" y="1047134"/>
              <a:ext cx="103238" cy="513243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4399822A-1F33-4DAD-B69B-C7D9678C30BD}"/>
                </a:ext>
              </a:extLst>
            </p:cNvPr>
            <p:cNvSpPr/>
            <p:nvPr/>
          </p:nvSpPr>
          <p:spPr>
            <a:xfrm>
              <a:off x="5992763" y="515272"/>
              <a:ext cx="1283110" cy="1091380"/>
            </a:xfrm>
            <a:prstGeom prst="blockArc">
              <a:avLst>
                <a:gd name="adj1" fmla="val 10879018"/>
                <a:gd name="adj2" fmla="val 382673"/>
                <a:gd name="adj3" fmla="val 9833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724B72FE-B5BA-4B82-9965-2921ECDFB07D}"/>
                </a:ext>
              </a:extLst>
            </p:cNvPr>
            <p:cNvSpPr/>
            <p:nvPr/>
          </p:nvSpPr>
          <p:spPr>
            <a:xfrm>
              <a:off x="4812890" y="1839861"/>
              <a:ext cx="1283110" cy="1091380"/>
            </a:xfrm>
            <a:prstGeom prst="blockArc">
              <a:avLst>
                <a:gd name="adj1" fmla="val 10879018"/>
                <a:gd name="adj2" fmla="val 382673"/>
                <a:gd name="adj3" fmla="val 9833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625A6ECD-382F-4952-86DC-557BCF34E790}"/>
                </a:ext>
              </a:extLst>
            </p:cNvPr>
            <p:cNvSpPr/>
            <p:nvPr/>
          </p:nvSpPr>
          <p:spPr>
            <a:xfrm>
              <a:off x="4812890" y="3838270"/>
              <a:ext cx="1283110" cy="1091380"/>
            </a:xfrm>
            <a:prstGeom prst="blockArc">
              <a:avLst>
                <a:gd name="adj1" fmla="val 10879018"/>
                <a:gd name="adj2" fmla="val 382673"/>
                <a:gd name="adj3" fmla="val 9833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B5E3F8FA-F559-48BB-A543-73FF34FD9A00}"/>
                </a:ext>
              </a:extLst>
            </p:cNvPr>
            <p:cNvSpPr/>
            <p:nvPr/>
          </p:nvSpPr>
          <p:spPr>
            <a:xfrm>
              <a:off x="5992763" y="2684204"/>
              <a:ext cx="1283110" cy="1091380"/>
            </a:xfrm>
            <a:prstGeom prst="blockArc">
              <a:avLst>
                <a:gd name="adj1" fmla="val 10879018"/>
                <a:gd name="adj2" fmla="val 382673"/>
                <a:gd name="adj3" fmla="val 9833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Trapezoid 26">
            <a:extLst>
              <a:ext uri="{FF2B5EF4-FFF2-40B4-BE49-F238E27FC236}">
                <a16:creationId xmlns:a16="http://schemas.microsoft.com/office/drawing/2014/main" id="{FD60998B-52B7-4236-A80B-A676441AFEBE}"/>
              </a:ext>
            </a:extLst>
          </p:cNvPr>
          <p:cNvSpPr/>
          <p:nvPr/>
        </p:nvSpPr>
        <p:spPr>
          <a:xfrm>
            <a:off x="4916132" y="2642264"/>
            <a:ext cx="533705" cy="320780"/>
          </a:xfrm>
          <a:prstGeom prst="trapezoid">
            <a:avLst>
              <a:gd name="adj" fmla="val 33696"/>
            </a:avLst>
          </a:prstGeom>
          <a:solidFill>
            <a:srgbClr val="FC57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AF50D589-2B89-4391-B545-3E3E7D4D8A42}"/>
              </a:ext>
            </a:extLst>
          </p:cNvPr>
          <p:cNvSpPr/>
          <p:nvPr/>
        </p:nvSpPr>
        <p:spPr>
          <a:xfrm>
            <a:off x="4916132" y="4136001"/>
            <a:ext cx="533705" cy="320780"/>
          </a:xfrm>
          <a:prstGeom prst="trapezoid">
            <a:avLst>
              <a:gd name="adj" fmla="val 33696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0CF70EC8-EC89-4F1C-B9DF-7BEA1BC14EC7}"/>
              </a:ext>
            </a:extLst>
          </p:cNvPr>
          <p:cNvSpPr/>
          <p:nvPr/>
        </p:nvSpPr>
        <p:spPr>
          <a:xfrm>
            <a:off x="6664739" y="1663338"/>
            <a:ext cx="533705" cy="320780"/>
          </a:xfrm>
          <a:prstGeom prst="trapezoid">
            <a:avLst>
              <a:gd name="adj" fmla="val 33696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E9671C-A7B1-4B59-BA2C-9C10213C0F1C}"/>
              </a:ext>
            </a:extLst>
          </p:cNvPr>
          <p:cNvSpPr/>
          <p:nvPr/>
        </p:nvSpPr>
        <p:spPr>
          <a:xfrm>
            <a:off x="6743547" y="3473245"/>
            <a:ext cx="376084" cy="481172"/>
          </a:xfrm>
          <a:custGeom>
            <a:avLst/>
            <a:gdLst>
              <a:gd name="connsiteX0" fmla="*/ 379172 w 914400"/>
              <a:gd name="connsiteY0" fmla="*/ 0 h 1218585"/>
              <a:gd name="connsiteX1" fmla="*/ 608048 w 914400"/>
              <a:gd name="connsiteY1" fmla="*/ 0 h 1218585"/>
              <a:gd name="connsiteX2" fmla="*/ 746111 w 914400"/>
              <a:gd name="connsiteY2" fmla="*/ 409731 h 1218585"/>
              <a:gd name="connsiteX3" fmla="*/ 780489 w 914400"/>
              <a:gd name="connsiteY3" fmla="*/ 438096 h 1218585"/>
              <a:gd name="connsiteX4" fmla="*/ 914400 w 914400"/>
              <a:gd name="connsiteY4" fmla="*/ 761385 h 1218585"/>
              <a:gd name="connsiteX5" fmla="*/ 457200 w 914400"/>
              <a:gd name="connsiteY5" fmla="*/ 1218585 h 1218585"/>
              <a:gd name="connsiteX6" fmla="*/ 0 w 914400"/>
              <a:gd name="connsiteY6" fmla="*/ 761385 h 1218585"/>
              <a:gd name="connsiteX7" fmla="*/ 201575 w 914400"/>
              <a:gd name="connsiteY7" fmla="*/ 382268 h 1218585"/>
              <a:gd name="connsiteX8" fmla="*/ 261283 w 914400"/>
              <a:gd name="connsiteY8" fmla="*/ 349859 h 121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1218585">
                <a:moveTo>
                  <a:pt x="379172" y="0"/>
                </a:moveTo>
                <a:lnTo>
                  <a:pt x="608048" y="0"/>
                </a:lnTo>
                <a:lnTo>
                  <a:pt x="746111" y="409731"/>
                </a:lnTo>
                <a:lnTo>
                  <a:pt x="780489" y="438096"/>
                </a:lnTo>
                <a:cubicBezTo>
                  <a:pt x="863226" y="520833"/>
                  <a:pt x="914400" y="635133"/>
                  <a:pt x="914400" y="761385"/>
                </a:cubicBezTo>
                <a:cubicBezTo>
                  <a:pt x="914400" y="1013890"/>
                  <a:pt x="709705" y="1218585"/>
                  <a:pt x="457200" y="1218585"/>
                </a:cubicBezTo>
                <a:cubicBezTo>
                  <a:pt x="204695" y="1218585"/>
                  <a:pt x="0" y="1013890"/>
                  <a:pt x="0" y="761385"/>
                </a:cubicBezTo>
                <a:cubicBezTo>
                  <a:pt x="0" y="603570"/>
                  <a:pt x="79959" y="464430"/>
                  <a:pt x="201575" y="382268"/>
                </a:cubicBezTo>
                <a:lnTo>
                  <a:pt x="261283" y="349859"/>
                </a:lnTo>
                <a:close/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60EDF992-9081-42BD-9B5D-11D383F86F2D}"/>
              </a:ext>
            </a:extLst>
          </p:cNvPr>
          <p:cNvSpPr/>
          <p:nvPr/>
        </p:nvSpPr>
        <p:spPr>
          <a:xfrm>
            <a:off x="6664739" y="3279670"/>
            <a:ext cx="533705" cy="320780"/>
          </a:xfrm>
          <a:prstGeom prst="trapezoid">
            <a:avLst>
              <a:gd name="adj" fmla="val 33696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166FAB-A797-4C1D-A5C3-9A7403254288}"/>
              </a:ext>
            </a:extLst>
          </p:cNvPr>
          <p:cNvSpPr txBox="1"/>
          <p:nvPr/>
        </p:nvSpPr>
        <p:spPr>
          <a:xfrm>
            <a:off x="6813647" y="3600450"/>
            <a:ext cx="23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6CDA6C-FA17-46A9-B20B-1724E3E8F58A}"/>
              </a:ext>
            </a:extLst>
          </p:cNvPr>
          <p:cNvSpPr txBox="1"/>
          <p:nvPr/>
        </p:nvSpPr>
        <p:spPr>
          <a:xfrm>
            <a:off x="6805214" y="1989701"/>
            <a:ext cx="23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858E0B-9C87-4ECA-BB10-568E73359C4B}"/>
              </a:ext>
            </a:extLst>
          </p:cNvPr>
          <p:cNvSpPr txBox="1"/>
          <p:nvPr/>
        </p:nvSpPr>
        <p:spPr>
          <a:xfrm>
            <a:off x="5056608" y="4462188"/>
            <a:ext cx="23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CE1AFD-3B3D-48E7-BBD7-CD2D0DB559B1}"/>
              </a:ext>
            </a:extLst>
          </p:cNvPr>
          <p:cNvSpPr txBox="1"/>
          <p:nvPr/>
        </p:nvSpPr>
        <p:spPr>
          <a:xfrm>
            <a:off x="5065041" y="2925673"/>
            <a:ext cx="23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68E103-C6A7-46BE-9255-ABF51C3BB4CF}"/>
              </a:ext>
            </a:extLst>
          </p:cNvPr>
          <p:cNvSpPr txBox="1"/>
          <p:nvPr/>
        </p:nvSpPr>
        <p:spPr>
          <a:xfrm>
            <a:off x="8013349" y="2418142"/>
            <a:ext cx="3381518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b="1" i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b="1" i="1" dirty="0">
                <a:latin typeface="NikoshBAN" panose="02000000000000000000" pitchFamily="2" charset="0"/>
                <a:cs typeface="NikoshBAN" pitchFamily="2" charset="0"/>
              </a:rPr>
              <a:t>ডিজিটাল বাংলাদেশ কি তা বলতে পারবে।</a:t>
            </a:r>
            <a:endParaRPr lang="en-US" sz="2800" b="1" i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9CBC21-3CA8-4DF2-BC98-63849467CB54}"/>
              </a:ext>
            </a:extLst>
          </p:cNvPr>
          <p:cNvGrpSpPr/>
          <p:nvPr/>
        </p:nvGrpSpPr>
        <p:grpSpPr>
          <a:xfrm>
            <a:off x="4521993" y="3301393"/>
            <a:ext cx="1228221" cy="588015"/>
            <a:chOff x="4102146" y="5321491"/>
            <a:chExt cx="1637628" cy="78401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838326-8E4F-4D77-801E-9C57C2457D1C}"/>
                </a:ext>
              </a:extLst>
            </p:cNvPr>
            <p:cNvSpPr txBox="1"/>
            <p:nvPr/>
          </p:nvSpPr>
          <p:spPr>
            <a:xfrm>
              <a:off x="4581125" y="5321491"/>
              <a:ext cx="855363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Text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057AE8-56B2-46F7-8B56-B1203A2D3BB8}"/>
                </a:ext>
              </a:extLst>
            </p:cNvPr>
            <p:cNvSpPr txBox="1"/>
            <p:nvPr/>
          </p:nvSpPr>
          <p:spPr>
            <a:xfrm>
              <a:off x="4102146" y="5705401"/>
              <a:ext cx="16376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prstClr val="black"/>
                  </a:solidFill>
                </a:rPr>
                <a:t>Add Text Here 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A6205BA-A57E-4284-9F06-9644F576BFEB}"/>
              </a:ext>
            </a:extLst>
          </p:cNvPr>
          <p:cNvSpPr txBox="1"/>
          <p:nvPr/>
        </p:nvSpPr>
        <p:spPr>
          <a:xfrm>
            <a:off x="830060" y="4462188"/>
            <a:ext cx="3575936" cy="1384995"/>
          </a:xfrm>
          <a:prstGeom prst="rect">
            <a:avLst/>
          </a:prstGeom>
          <a:noFill/>
          <a:ln w="38100">
            <a:solidFill>
              <a:srgbClr val="FF660B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2800" b="1" i="1" dirty="0">
                <a:latin typeface="NikoshBAN" pitchFamily="2" charset="0"/>
                <a:cs typeface="NikoshBAN" pitchFamily="2" charset="0"/>
              </a:rPr>
              <a:t>দৈনন্দিন জীবনে </a:t>
            </a:r>
            <a:r>
              <a:rPr lang="bn-BD" sz="2800" b="1" i="1" dirty="0">
                <a:latin typeface="NikoshBAN" pitchFamily="2" charset="0"/>
                <a:cs typeface="NikoshBAN" pitchFamily="2" charset="0"/>
              </a:rPr>
              <a:t>ডিজিটাল বাংলাদেশের সুবিধাসমুহ ব্যাখ্যা করতে পারবে</a:t>
            </a:r>
            <a:r>
              <a:rPr lang="bn-BD" sz="2000" b="1" i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087A13-8BC2-4428-A2CE-09E237168152}"/>
              </a:ext>
            </a:extLst>
          </p:cNvPr>
          <p:cNvSpPr txBox="1"/>
          <p:nvPr/>
        </p:nvSpPr>
        <p:spPr>
          <a:xfrm>
            <a:off x="7937761" y="4061818"/>
            <a:ext cx="3429477" cy="13849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>
                <a:latin typeface="NikoshBAN" pitchFamily="2" charset="0"/>
                <a:cs typeface="NikoshBAN" pitchFamily="2" charset="0"/>
              </a:rPr>
              <a:t>ডিজিটাল বাংলাদেশ গড়ে তুলতে গৃহিত পদক্ষেপগুলো বর্ননা করতে পারবে</a:t>
            </a:r>
            <a:r>
              <a:rPr lang="bn-BD" sz="2000" b="1" i="1" dirty="0">
                <a:latin typeface="NikoshBAN" pitchFamily="2" charset="0"/>
                <a:cs typeface="NikoshBAN" pitchFamily="2" charset="0"/>
              </a:rPr>
              <a:t>।</a:t>
            </a:r>
            <a:endParaRPr lang="bn-IN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2" descr="আজ ডিজিটাল বাংলাদেশ মেলা">
            <a:extLst>
              <a:ext uri="{FF2B5EF4-FFF2-40B4-BE49-F238E27FC236}">
                <a16:creationId xmlns:a16="http://schemas.microsoft.com/office/drawing/2014/main" id="{693EF2E1-C150-4EF8-B0DA-15FBDE1B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3452" l="9699" r="89967">
                        <a14:foregroundMark x1="23746" y1="36310" x2="34783" y2="12500"/>
                        <a14:foregroundMark x1="34783" y1="12500" x2="52174" y2="9524"/>
                        <a14:foregroundMark x1="52174" y1="9524" x2="68562" y2="17857"/>
                        <a14:foregroundMark x1="68562" y1="17857" x2="79264" y2="44048"/>
                        <a14:foregroundMark x1="79264" y1="44048" x2="74582" y2="75595"/>
                        <a14:foregroundMark x1="74582" y1="75595" x2="58528" y2="90476"/>
                        <a14:foregroundMark x1="58528" y1="90476" x2="40468" y2="89881"/>
                        <a14:foregroundMark x1="40468" y1="89881" x2="25753" y2="67857"/>
                        <a14:foregroundMark x1="25753" y1="67857" x2="22074" y2="34524"/>
                        <a14:foregroundMark x1="23411" y1="25595" x2="36789" y2="9524"/>
                        <a14:foregroundMark x1="27759" y1="14286" x2="40134" y2="7143"/>
                        <a14:foregroundMark x1="46488" y1="93452" x2="55853" y2="93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98" y="4925257"/>
            <a:ext cx="1678271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বাংলাদেশে কৃষির ডিজিটাল রূপান্তর ও কিছু মূল্যায়ন">
            <a:extLst>
              <a:ext uri="{FF2B5EF4-FFF2-40B4-BE49-F238E27FC236}">
                <a16:creationId xmlns:a16="http://schemas.microsoft.com/office/drawing/2014/main" id="{77103CDF-5BBD-46DE-9360-E05F791D3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r="11235" b="19576"/>
          <a:stretch/>
        </p:blipFill>
        <p:spPr bwMode="auto">
          <a:xfrm>
            <a:off x="6220809" y="4058654"/>
            <a:ext cx="1580919" cy="138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C9B4F6A-D114-49DA-9883-E395892AC977}"/>
              </a:ext>
            </a:extLst>
          </p:cNvPr>
          <p:cNvSpPr txBox="1"/>
          <p:nvPr/>
        </p:nvSpPr>
        <p:spPr>
          <a:xfrm>
            <a:off x="5371027" y="449095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051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27" grpId="0" animBg="1"/>
      <p:bldP spid="28" grpId="0" animBg="1"/>
      <p:bldP spid="29" grpId="0" animBg="1"/>
      <p:bldP spid="31" grpId="0" animBg="1"/>
      <p:bldP spid="43" grpId="0" animBg="1"/>
      <p:bldP spid="48" grpId="0" animBg="1"/>
      <p:bldP spid="49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600" y="2117503"/>
            <a:ext cx="10289231" cy="2062103"/>
          </a:xfrm>
          <a:prstGeom prst="rect">
            <a:avLst/>
          </a:prstGeom>
          <a:ln w="28575">
            <a:solidFill>
              <a:srgbClr val="0D3D54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পরিবর্তনশীল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ডাটাকে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যখন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সংকেতের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প্রকাশ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তখন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এনালগ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সংকেত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যেমনঃ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দিনের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তাপমাত্রা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অনুভুত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অনুভূত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তাপমাত্রাকে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যখন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সংকেত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রুপে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প্রকাশ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তখন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এনালগ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সংকেত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আমরা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নির্ভুল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তথ্য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 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87"/>
            </a:avLst>
          </a:prstGeom>
          <a:gradFill>
            <a:gsLst>
              <a:gs pos="0">
                <a:srgbClr val="00B0F0"/>
              </a:gs>
              <a:gs pos="53000">
                <a:srgbClr val="7030A0"/>
              </a:gs>
              <a:gs pos="100000">
                <a:srgbClr val="25423E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688D6E-AB62-44D0-85B9-EFA66E2CEB27}"/>
              </a:ext>
            </a:extLst>
          </p:cNvPr>
          <p:cNvGrpSpPr/>
          <p:nvPr/>
        </p:nvGrpSpPr>
        <p:grpSpPr>
          <a:xfrm>
            <a:off x="913599" y="4287186"/>
            <a:ext cx="10289232" cy="2062103"/>
            <a:chOff x="913599" y="4287186"/>
            <a:chExt cx="10289232" cy="2062103"/>
          </a:xfrm>
        </p:grpSpPr>
        <p:sp>
          <p:nvSpPr>
            <p:cNvPr id="7" name="Rectangle 6"/>
            <p:cNvSpPr/>
            <p:nvPr/>
          </p:nvSpPr>
          <p:spPr>
            <a:xfrm>
              <a:off x="3627620" y="4501256"/>
              <a:ext cx="7575211" cy="1676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rgbClr val="7E6BC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just">
                <a:defRPr/>
              </a:pPr>
              <a:r>
                <a:rPr lang="bn-BD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আমরা সাধারনত জানি,ডিজিট শব্দটির অর্থ </a:t>
              </a:r>
              <a:r>
                <a:rPr lang="en-US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BD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সংখ্যা বা অঙ্ক’</a:t>
              </a:r>
              <a:r>
                <a:rPr lang="en-US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শব্দটি শুধুমাত্র কম্পিউটারের ক্ষেত্রে ব্যবহার করা হয়।</a:t>
              </a:r>
              <a:endParaRPr lang="en-US" sz="32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0AE8CB-6000-442C-84E3-0495A5F30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99" y="4287186"/>
              <a:ext cx="2714021" cy="2062103"/>
            </a:xfrm>
            <a:prstGeom prst="rect">
              <a:avLst/>
            </a:prstGeom>
            <a:ln>
              <a:solidFill>
                <a:srgbClr val="FF660B"/>
              </a:solidFill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5721C9-0F3B-4810-8399-94AC9FCAF5F3}"/>
              </a:ext>
            </a:extLst>
          </p:cNvPr>
          <p:cNvGrpSpPr/>
          <p:nvPr/>
        </p:nvGrpSpPr>
        <p:grpSpPr>
          <a:xfrm>
            <a:off x="913599" y="519158"/>
            <a:ext cx="10289231" cy="1501212"/>
            <a:chOff x="913599" y="519158"/>
            <a:chExt cx="10289231" cy="1501212"/>
          </a:xfrm>
        </p:grpSpPr>
        <p:sp>
          <p:nvSpPr>
            <p:cNvPr id="2" name="TextBox 1"/>
            <p:cNvSpPr txBox="1"/>
            <p:nvPr/>
          </p:nvSpPr>
          <p:spPr>
            <a:xfrm>
              <a:off x="3267852" y="731155"/>
              <a:ext cx="7934978" cy="107721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প্রথমেই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জানা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দরকার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এনালগ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ও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ডিজিটাল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কথাটি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দিয়ে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আমরা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কি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বোঝাই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  <a:cs typeface="SutonnyOMJ" panose="01010600010101010101" pitchFamily="2" charset="0"/>
                </a:rPr>
                <a:t>।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9FF171-9624-460B-8DBD-FA9EA29C5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99" y="519158"/>
              <a:ext cx="1665541" cy="15012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581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078" y="3396769"/>
            <a:ext cx="5112872" cy="25545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 শব্দটির অর্থ সংখ্যা। কম্পিউটারে ব্যবহা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সব কিছুকেই সংখ্যায় রুপান্তর করতে হয় বলে ডিজিটাল শব্দটি কম্পিউটারে ব্যবহারের উপযোগী কিছু বোঝানোর জন্য ব্যবহার করা হয়।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" y="100013"/>
            <a:ext cx="12007120" cy="6444514"/>
          </a:xfrm>
          <a:prstGeom prst="frame">
            <a:avLst>
              <a:gd name="adj1" fmla="val 184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79882" y="284899"/>
            <a:ext cx="12012117" cy="6444514"/>
          </a:xfrm>
          <a:prstGeom prst="frame">
            <a:avLst>
              <a:gd name="adj1" fmla="val 18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8" y="546224"/>
            <a:ext cx="5083536" cy="2721632"/>
          </a:xfrm>
          <a:prstGeom prst="round2DiagRect">
            <a:avLst>
              <a:gd name="adj1" fmla="val 0"/>
              <a:gd name="adj2" fmla="val 21908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D3F91FB-22E6-4E94-A727-542C38D69A04}"/>
              </a:ext>
            </a:extLst>
          </p:cNvPr>
          <p:cNvGrpSpPr/>
          <p:nvPr/>
        </p:nvGrpSpPr>
        <p:grpSpPr>
          <a:xfrm>
            <a:off x="673010" y="721473"/>
            <a:ext cx="5112872" cy="1345985"/>
            <a:chOff x="481545" y="545009"/>
            <a:chExt cx="3830853" cy="1345985"/>
          </a:xfrm>
        </p:grpSpPr>
        <p:sp>
          <p:nvSpPr>
            <p:cNvPr id="2" name="Rectangle 1"/>
            <p:cNvSpPr/>
            <p:nvPr/>
          </p:nvSpPr>
          <p:spPr>
            <a:xfrm>
              <a:off x="2390177" y="546224"/>
              <a:ext cx="1922221" cy="13234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বাংলাদেশ</a:t>
              </a:r>
              <a:endPara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5F512F-71EF-4693-B76B-069C0EB0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45" y="545009"/>
              <a:ext cx="1922221" cy="134598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279008" y="3420510"/>
            <a:ext cx="5112872" cy="2677656"/>
          </a:xfrm>
          <a:prstGeom prst="rect">
            <a:avLst/>
          </a:prstGeom>
          <a:ln>
            <a:solidFill>
              <a:srgbClr val="0D3D54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হলো তথ্য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সমৃদ্ধ বাংলাদেশ যেখানে আধুনিক তথ্য ও যোগাযোগ প্রযুক্তির সকল সুবিধা ব্যবহার করে অল্প সময়ে, কম পরিশ্রমে, স্বল্প ব্যয়ে, মানুষের দোরগোড়ায় তথ্য ও সেবা পৌঁছানোর নিশ্চয়তা দান৷</a:t>
            </a:r>
          </a:p>
        </p:txBody>
      </p:sp>
    </p:spTree>
    <p:extLst>
      <p:ext uri="{BB962C8B-B14F-4D97-AF65-F5344CB8AC3E}">
        <p14:creationId xmlns:p14="http://schemas.microsoft.com/office/powerpoint/2010/main" val="7071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485900"/>
            <a:ext cx="5127673" cy="317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1485900"/>
            <a:ext cx="4888525" cy="317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15926" y="4909281"/>
            <a:ext cx="10560148" cy="15724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আধুনিক বাংলাদেশকে বুঝানো হয়।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880926" y="469690"/>
            <a:ext cx="4191000" cy="12192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সম্বলিত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3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3247</TotalTime>
  <Words>902</Words>
  <Application>Microsoft Office PowerPoint</Application>
  <PresentationFormat>Widescreen</PresentationFormat>
  <Paragraphs>163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Calibri Light</vt:lpstr>
      <vt:lpstr>Nikosh</vt:lpstr>
      <vt:lpstr>NikoshBAN</vt:lpstr>
      <vt:lpstr>SutonnyOMJ</vt:lpstr>
      <vt:lpstr>Times New Roman</vt:lpstr>
      <vt:lpstr>Verdana</vt:lpstr>
      <vt:lpstr>Wingdings</vt:lpstr>
      <vt:lpstr>Wingdings 2</vt:lpstr>
      <vt:lpstr>3_Office Theme</vt:lpstr>
      <vt:lpstr>Aspect</vt:lpstr>
      <vt:lpstr>1_Aspect</vt:lpstr>
      <vt:lpstr>2_Aspect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ARTS OF TECHNOLOGY</cp:lastModifiedBy>
  <cp:revision>432</cp:revision>
  <dcterms:created xsi:type="dcterms:W3CDTF">2015-03-05T12:41:59Z</dcterms:created>
  <dcterms:modified xsi:type="dcterms:W3CDTF">2021-01-20T18:29:19Z</dcterms:modified>
</cp:coreProperties>
</file>