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68" r:id="rId4"/>
    <p:sldId id="257" r:id="rId5"/>
    <p:sldId id="259" r:id="rId6"/>
    <p:sldId id="260" r:id="rId7"/>
    <p:sldId id="271" r:id="rId8"/>
    <p:sldId id="261" r:id="rId9"/>
    <p:sldId id="273" r:id="rId10"/>
    <p:sldId id="274" r:id="rId11"/>
    <p:sldId id="275" r:id="rId12"/>
    <p:sldId id="300" r:id="rId13"/>
    <p:sldId id="301" r:id="rId14"/>
    <p:sldId id="293" r:id="rId15"/>
    <p:sldId id="278" r:id="rId16"/>
    <p:sldId id="279" r:id="rId17"/>
    <p:sldId id="280" r:id="rId18"/>
    <p:sldId id="283" r:id="rId19"/>
    <p:sldId id="294" r:id="rId20"/>
    <p:sldId id="289" r:id="rId21"/>
    <p:sldId id="291" r:id="rId22"/>
    <p:sldId id="290" r:id="rId23"/>
    <p:sldId id="303" r:id="rId24"/>
    <p:sldId id="304" r:id="rId25"/>
    <p:sldId id="295" r:id="rId26"/>
    <p:sldId id="296" r:id="rId27"/>
    <p:sldId id="298" r:id="rId28"/>
    <p:sldId id="267" r:id="rId29"/>
  </p:sldIdLst>
  <p:sldSz cx="10402888" cy="7315200"/>
  <p:notesSz cx="6858000" cy="9144000"/>
  <p:defaultTextStyle>
    <a:defPPr>
      <a:defRPr lang="en-US"/>
    </a:defPPr>
    <a:lvl1pPr marL="0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6212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2424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8636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4847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1059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37271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3483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49695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04">
          <p15:clr>
            <a:srgbClr val="A4A3A4"/>
          </p15:clr>
        </p15:guide>
        <p15:guide id="2" pos="32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65" d="100"/>
          <a:sy n="65" d="100"/>
        </p:scale>
        <p:origin x="-1284" y="-180"/>
      </p:cViewPr>
      <p:guideLst>
        <p:guide orient="horz" pos="2304"/>
        <p:guide pos="32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1EA88-31B1-4674-8FEC-6864ACB92FDB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685800"/>
            <a:ext cx="48736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7B3A6-E6D5-484C-8AF5-39B64A582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2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সংশ্লিষ্ট ছবি (সালাত) দ্বারা শিক্ষার্থীদের স্বাগতম জানানো যেতে পারে।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37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কুরআনে এ সম্পর্কে</a:t>
            </a:r>
            <a:r>
              <a:rPr lang="bn-BD" baseline="0" dirty="0" smtClean="0"/>
              <a:t> কী বলা হয়েছে?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4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হাদিসে এ সম্পর্কে</a:t>
            </a:r>
            <a:r>
              <a:rPr lang="bn-BD" baseline="0" dirty="0" smtClean="0"/>
              <a:t> কী বলা হয়েছে?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51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জামাআতে সালাত আদায়ের গুরুত্ব ও ফজিলত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শিক্ষার্থীদের বুঝিয়ে বলতে পারেন।</a:t>
            </a:r>
            <a:endParaRPr lang="en-US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জামাআতে সালাত আদায়ের গুরুত্ব ও ফজিলত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শিক্ষার্থীদের বুঝিয়ে বলতে পারেন।</a:t>
            </a:r>
            <a:endParaRPr lang="en-US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58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‘একাকী সালাত আদায় অপেক্ষা জামাআতে সালাত আদায় করলে সাতাশগুণ বেশি সাওয়াব পাওয়া যায়।’ </a:t>
            </a:r>
            <a:r>
              <a:rPr lang="bn-BD" sz="105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(বুখারি ও মুসলিম)</a:t>
            </a:r>
            <a:endParaRPr lang="en-US" sz="105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16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যিনি সবার সামনে দাঁড়িয়েছেন, ক্বিরাত পড়ছেন-</a:t>
            </a:r>
            <a:r>
              <a:rPr lang="bn-BD" baseline="0" dirty="0" smtClean="0"/>
              <a:t> তিনি কে?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35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ইমামের পরিচয়-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28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ইমামের হওয়ার যোগ্য</a:t>
            </a:r>
            <a:r>
              <a:rPr lang="bn-BD" baseline="0" dirty="0" smtClean="0"/>
              <a:t> কে?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038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ইমামের</a:t>
            </a:r>
            <a:r>
              <a:rPr lang="bn-BD" baseline="0" dirty="0" smtClean="0"/>
              <a:t> কর্তব্য-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581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যিনি সালাত পরিচালনা করেন, তিনিই ইমাম।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কাতার সোজা হলো কিনা সে দিকে দৃষ্টি রাখা। মুসল্লিদের মধ্যে সুসম্পর্ক রক্ষা করা।  সৎ উপদেশ দেওয়া। </a:t>
            </a:r>
            <a:r>
              <a:rPr lang="bn-BD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মুসল্লিদের অবস্থা দেখে তিলাওয়াত দীর্ঘ বা ছোট করা</a:t>
            </a:r>
            <a:endParaRPr lang="en-US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BD" b="0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শৃঙ্খলাবোধ,</a:t>
            </a:r>
            <a:r>
              <a:rPr lang="en-US" b="0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0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সময়ানুবর্তিতা ও আনুগত্যের শিক্ষা পায়।  </a:t>
            </a:r>
            <a:r>
              <a:rPr lang="bn-BD" sz="1200" b="0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হিংসা, বিদ্বেষ, প্রবৃত্তির অনুসরণ ও ইসলাম বহির্ভূত কাজকর্ম থেকে দূরে থাকা</a:t>
            </a:r>
            <a:r>
              <a:rPr lang="bn-BD" sz="1200" b="0" baseline="0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ইত্যাদি।</a:t>
            </a:r>
            <a:endParaRPr lang="bn-BD" sz="1200" b="0" dirty="0" smtClean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b="0" dirty="0" smtClean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sz="1200" b="0" dirty="0" smtClean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30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মহোদয়- নিজ বিদ্যালয়ের ক্ষেত্রে এই স্লাইডটি চাইলে 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Hide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করেও রাখতে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745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মুক্তাদির পরিচয়-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99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মুক্তাদির পরিচয়-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434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মুক্তাদির সালাত আদায়ের নিয়ম-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256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মুক্তাদি ইমামের পেছনে</a:t>
            </a:r>
            <a:r>
              <a:rPr lang="bn-BD" baseline="0" dirty="0" smtClean="0"/>
              <a:t> কীভাবে নিয়ত করবে?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176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মুক্তাদির কর্তব্য-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366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1200" b="0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ইমাম তিলাওয়াতে ভুল করলে মুক্তাদি সংশোধন করে দিবে।  যদি ইমাম দাঁড়ানোর পরিবর্তে বসে, বসার পরিবর্তে দাঁড়ায়, তবে ‘সুবহানাল্লাহ’ বলে ইমামকে সংশোধন করে দিবে</a:t>
            </a:r>
            <a:r>
              <a:rPr lang="bn-BD" sz="1200" b="0" baseline="0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ইত্যাদি।</a:t>
            </a:r>
            <a:endParaRPr lang="bn-BD" sz="1200" b="0" dirty="0" smtClean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sz="1200" b="0" dirty="0" smtClean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723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</a:t>
            </a:r>
            <a:r>
              <a:rPr lang="en-US" baseline="0" dirty="0" smtClean="0"/>
              <a:t> </a:t>
            </a:r>
            <a:r>
              <a:rPr lang="bn-BD" baseline="0" dirty="0" smtClean="0"/>
              <a:t>একত্রিত হওয়া, সমবেত হওয়া। </a:t>
            </a:r>
            <a:r>
              <a:rPr lang="en-US" baseline="0" dirty="0" smtClean="0"/>
              <a:t>2. </a:t>
            </a:r>
            <a:r>
              <a:rPr lang="bn-BD" baseline="0" dirty="0" smtClean="0"/>
              <a:t> ইমামের ডান দিকে কিছুটা পেছনে দাঁড়াবে। </a:t>
            </a:r>
            <a:r>
              <a:rPr lang="en-US" baseline="0" dirty="0" smtClean="0"/>
              <a:t>3. </a:t>
            </a:r>
            <a:r>
              <a:rPr lang="bn-BD" baseline="0" dirty="0" smtClean="0"/>
              <a:t>সালাত আদায়। </a:t>
            </a:r>
            <a:r>
              <a:rPr lang="en-US" baseline="0" dirty="0" smtClean="0"/>
              <a:t>4. </a:t>
            </a:r>
            <a:r>
              <a:rPr lang="bn-BD" baseline="0" dirty="0" smtClean="0"/>
              <a:t>তোমরা রুকুকারীদের সাথে রুকু কর।  </a:t>
            </a:r>
            <a:r>
              <a:rPr lang="en-US" baseline="0" dirty="0" smtClean="0"/>
              <a:t>5. </a:t>
            </a:r>
            <a:r>
              <a:rPr lang="bn-BD" baseline="0" dirty="0" smtClean="0"/>
              <a:t>সুবহানাল্লাহ।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231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জামাআতে সালাত আদায় করার প্রতি আল্লাহ তায়ালার বিশেষ</a:t>
            </a:r>
            <a:r>
              <a:rPr lang="bn-BD" baseline="0" dirty="0" smtClean="0"/>
              <a:t> তাকিদ রয়েছে। তিনি ইরশাদ করেন- ‘তোমরা রুকুকারীদের সাথে রুকু কর;। হাদিসে নবি পাক (সাঃ) বলেন- একাকি সালাত আদায় করার চেয়ে জামাআতে সালাত আদায় সাতাশ সাওয়াব বেশি। ইত্যাদি---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62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সবাইকে ধন্যবাদ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জানিয়ে শিক্ষক মহোদয় পাঠ শেষ করতে 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66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</a:t>
            </a:r>
            <a:r>
              <a:rPr lang="bn-BD" baseline="0" dirty="0" smtClean="0"/>
              <a:t> ঘোষনায় সহায়ক হিসেবে এই স্লাইড। ছবিতে কী দেখতে পাচ্ছো? তারা কী করছেন? ইত্যাদি প্রশ্ন করা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11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 ছবিটিও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দেখিয়ে পাঠ ঘোষণা করতে পারেন। এক্ষেত্রে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ঘোষণা করে শিক্ষক মহোদয় তা বোর্ডে লিখে দিবেন।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96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মহোদয় চাইলে- শিখনফল শিক্ষার্থীদের দেখাতেও পারেন আবার নাও দেখাতে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00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এসব লোক সালাত আদায় করছেন-</a:t>
            </a:r>
            <a:r>
              <a:rPr lang="bn-BD" baseline="0" dirty="0" smtClean="0"/>
              <a:t> কীভাবে? কার পেছনে সালাত আদায় করছেন? একে কী সালাত বলা হয়? ইত্যাদি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85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জামাআত এর শাব্দিক</a:t>
            </a:r>
            <a:r>
              <a:rPr lang="bn-BD" baseline="0" dirty="0" smtClean="0"/>
              <a:t> অর্থ-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09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জামাআত এর পারিভাষিক</a:t>
            </a:r>
            <a:r>
              <a:rPr lang="bn-BD" baseline="0" dirty="0" smtClean="0"/>
              <a:t> সংজ্ঞা-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8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জামাআত এর পারিভাষিক</a:t>
            </a:r>
            <a:r>
              <a:rPr lang="bn-BD" baseline="0" dirty="0" smtClean="0"/>
              <a:t> সংজ্ঞা-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12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0217" y="2272454"/>
            <a:ext cx="8842455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0433" y="4145280"/>
            <a:ext cx="7282022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2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8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4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3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3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49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2094" y="292948"/>
            <a:ext cx="234065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0144" y="292948"/>
            <a:ext cx="6848568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56" y="4700694"/>
            <a:ext cx="8842455" cy="145288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756" y="3100495"/>
            <a:ext cx="8842455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6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24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86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248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10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372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434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4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144" y="1706880"/>
            <a:ext cx="4594609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8135" y="1706880"/>
            <a:ext cx="4594609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145" y="1637454"/>
            <a:ext cx="4596415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212" indent="0">
              <a:buNone/>
              <a:defRPr sz="2200" b="1"/>
            </a:lvl2pPr>
            <a:lvl3pPr marL="1012424" indent="0">
              <a:buNone/>
              <a:defRPr sz="2000" b="1"/>
            </a:lvl3pPr>
            <a:lvl4pPr marL="1518636" indent="0">
              <a:buNone/>
              <a:defRPr sz="1800" b="1"/>
            </a:lvl4pPr>
            <a:lvl5pPr marL="2024847" indent="0">
              <a:buNone/>
              <a:defRPr sz="1800" b="1"/>
            </a:lvl5pPr>
            <a:lvl6pPr marL="2531059" indent="0">
              <a:buNone/>
              <a:defRPr sz="1800" b="1"/>
            </a:lvl6pPr>
            <a:lvl7pPr marL="3037271" indent="0">
              <a:buNone/>
              <a:defRPr sz="1800" b="1"/>
            </a:lvl7pPr>
            <a:lvl8pPr marL="3543483" indent="0">
              <a:buNone/>
              <a:defRPr sz="1800" b="1"/>
            </a:lvl8pPr>
            <a:lvl9pPr marL="40496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145" y="2319867"/>
            <a:ext cx="4596415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523" y="1637454"/>
            <a:ext cx="4598221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212" indent="0">
              <a:buNone/>
              <a:defRPr sz="2200" b="1"/>
            </a:lvl2pPr>
            <a:lvl3pPr marL="1012424" indent="0">
              <a:buNone/>
              <a:defRPr sz="2000" b="1"/>
            </a:lvl3pPr>
            <a:lvl4pPr marL="1518636" indent="0">
              <a:buNone/>
              <a:defRPr sz="1800" b="1"/>
            </a:lvl4pPr>
            <a:lvl5pPr marL="2024847" indent="0">
              <a:buNone/>
              <a:defRPr sz="1800" b="1"/>
            </a:lvl5pPr>
            <a:lvl6pPr marL="2531059" indent="0">
              <a:buNone/>
              <a:defRPr sz="1800" b="1"/>
            </a:lvl6pPr>
            <a:lvl7pPr marL="3037271" indent="0">
              <a:buNone/>
              <a:defRPr sz="1800" b="1"/>
            </a:lvl7pPr>
            <a:lvl8pPr marL="3543483" indent="0">
              <a:buNone/>
              <a:defRPr sz="1800" b="1"/>
            </a:lvl8pPr>
            <a:lvl9pPr marL="40496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523" y="2319867"/>
            <a:ext cx="4598221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0402888" cy="7315200"/>
          </a:xfrm>
          <a:prstGeom prst="rect">
            <a:avLst/>
          </a:prstGeom>
          <a:noFill/>
          <a:ln w="762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145" y="291253"/>
            <a:ext cx="3422478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240" y="291254"/>
            <a:ext cx="5815503" cy="624332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145" y="1530774"/>
            <a:ext cx="3422478" cy="5003801"/>
          </a:xfrm>
        </p:spPr>
        <p:txBody>
          <a:bodyPr/>
          <a:lstStyle>
            <a:lvl1pPr marL="0" indent="0">
              <a:buNone/>
              <a:defRPr sz="1600"/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039" y="5120640"/>
            <a:ext cx="6241733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9039" y="653627"/>
            <a:ext cx="6241733" cy="4389120"/>
          </a:xfrm>
        </p:spPr>
        <p:txBody>
          <a:bodyPr/>
          <a:lstStyle>
            <a:lvl1pPr marL="0" indent="0">
              <a:buNone/>
              <a:defRPr sz="3500"/>
            </a:lvl1pPr>
            <a:lvl2pPr marL="506212" indent="0">
              <a:buNone/>
              <a:defRPr sz="3100"/>
            </a:lvl2pPr>
            <a:lvl3pPr marL="1012424" indent="0">
              <a:buNone/>
              <a:defRPr sz="2700"/>
            </a:lvl3pPr>
            <a:lvl4pPr marL="1518636" indent="0">
              <a:buNone/>
              <a:defRPr sz="2200"/>
            </a:lvl4pPr>
            <a:lvl5pPr marL="2024847" indent="0">
              <a:buNone/>
              <a:defRPr sz="2200"/>
            </a:lvl5pPr>
            <a:lvl6pPr marL="2531059" indent="0">
              <a:buNone/>
              <a:defRPr sz="2200"/>
            </a:lvl6pPr>
            <a:lvl7pPr marL="3037271" indent="0">
              <a:buNone/>
              <a:defRPr sz="2200"/>
            </a:lvl7pPr>
            <a:lvl8pPr marL="3543483" indent="0">
              <a:buNone/>
              <a:defRPr sz="2200"/>
            </a:lvl8pPr>
            <a:lvl9pPr marL="4049695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9039" y="5725161"/>
            <a:ext cx="6241733" cy="858519"/>
          </a:xfrm>
        </p:spPr>
        <p:txBody>
          <a:bodyPr/>
          <a:lstStyle>
            <a:lvl1pPr marL="0" indent="0">
              <a:buNone/>
              <a:defRPr sz="1600"/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0145" y="292947"/>
            <a:ext cx="9362599" cy="1219200"/>
          </a:xfrm>
          <a:prstGeom prst="rect">
            <a:avLst/>
          </a:prstGeom>
        </p:spPr>
        <p:txBody>
          <a:bodyPr vert="horz" lIns="101242" tIns="50621" rIns="101242" bIns="5062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145" y="1706880"/>
            <a:ext cx="9362599" cy="4827694"/>
          </a:xfrm>
          <a:prstGeom prst="rect">
            <a:avLst/>
          </a:prstGeom>
        </p:spPr>
        <p:txBody>
          <a:bodyPr vert="horz" lIns="101242" tIns="50621" rIns="101242" bIns="506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0144" y="6780107"/>
            <a:ext cx="2427341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4320" y="6780107"/>
            <a:ext cx="3294248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5403" y="6780107"/>
            <a:ext cx="2427341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24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9659" indent="-379659" algn="l" defTabSz="101242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2594" indent="-316382" algn="l" defTabSz="10124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5530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1741" indent="-253106" algn="l" defTabSz="10124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77953" indent="-253106" algn="l" defTabSz="10124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4165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377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96589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02801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212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424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636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4847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1059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7271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3483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9695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11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\Desktop\111\muslims-offering-namaz-at1109090946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91" y="96861"/>
            <a:ext cx="10276425" cy="71370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2473643"/>
            <a:ext cx="10402888" cy="4180270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26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65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530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d. Yunus Azad\Desktop\stock-photo-koran-holy-book-of-muslims-with-lantern-and-compass-the-old-map-20994297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6"/>
          <a:stretch/>
        </p:blipFill>
        <p:spPr bwMode="auto">
          <a:xfrm>
            <a:off x="202809" y="1143000"/>
            <a:ext cx="9982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020" t="9151" r="10025" b="28480"/>
          <a:stretch/>
        </p:blipFill>
        <p:spPr>
          <a:xfrm>
            <a:off x="248444" y="5334000"/>
            <a:ext cx="5166479" cy="1726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00B050">
                <a:tint val="45000"/>
                <a:satMod val="400000"/>
              </a:srgbClr>
            </a:duotone>
          </a:blip>
          <a:srcRect r="26942"/>
          <a:stretch/>
        </p:blipFill>
        <p:spPr>
          <a:xfrm>
            <a:off x="5658644" y="5334000"/>
            <a:ext cx="4572000" cy="1691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ounded Rectangle 5"/>
          <p:cNvSpPr/>
          <p:nvPr/>
        </p:nvSpPr>
        <p:spPr>
          <a:xfrm>
            <a:off x="202809" y="152400"/>
            <a:ext cx="10027835" cy="88626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জামাআতে সালাত আদায়ের গুরুত্ব সম্পর্কে আল্লাহ তায়ালা বলেন-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029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58444" y="1447800"/>
            <a:ext cx="6277793" cy="5562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‘একাকী সালাত আদায় অপেক্ষা জামাআতে সালাত আদায় করলে সাতাশগুণ বেশি সাওয়াব পাওয়া যায়।’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(বুখারি ও মুসলিম)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94" y="1447800"/>
            <a:ext cx="3789940" cy="55626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4" name="Rounded Rectangle 3"/>
          <p:cNvSpPr/>
          <p:nvPr/>
        </p:nvSpPr>
        <p:spPr>
          <a:xfrm>
            <a:off x="143371" y="381000"/>
            <a:ext cx="10163474" cy="91439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জামাআতে সালাত আদায়ের গুরুত্ব সম্পর্কে রাসুল (সঃ) বলেন-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742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2244" y="6264275"/>
            <a:ext cx="102306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4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বান্দার আনুগত্য ও বিনয় প্রকাশের সর্বশ্রেষ্ঠ মাধ্যম।</a:t>
            </a:r>
            <a:endParaRPr lang="bn-BD" sz="4400" b="1" dirty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2243" y="152400"/>
            <a:ext cx="10106421" cy="88626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জামাআতে সালাত আদায়ের গুরুত্ব ও ফজিলত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244" y="5616714"/>
            <a:ext cx="10230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আল্লাহ পাকের সন্তুষ্টি অর্জন ও অধিক সাওয়াব পাওয়া যায়।</a:t>
            </a:r>
            <a:endParaRPr lang="bn-BD" sz="4000" b="1" dirty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7" name="Picture 3" descr="E:\Collection\Islamic Picture\na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644" y="1295400"/>
            <a:ext cx="678942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99483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2" b="11582"/>
          <a:stretch/>
        </p:blipFill>
        <p:spPr bwMode="auto">
          <a:xfrm>
            <a:off x="220605" y="228600"/>
            <a:ext cx="9925844" cy="617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2244" y="6408003"/>
            <a:ext cx="10230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8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আল্লাহর সবচেয়ে বেশি নৈকট্য লাভের মাধ্যম।</a:t>
            </a:r>
            <a:endParaRPr lang="bn-BD" sz="4800" b="1" dirty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2243" y="152400"/>
            <a:ext cx="10106421" cy="88626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জামাআতে সালাত আদায়ের গুরুত্ব ও ফজিলত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31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2514030" y="1021080"/>
            <a:ext cx="5354746" cy="1112520"/>
          </a:xfrm>
          <a:prstGeom prst="round2Same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285970" y="2519680"/>
            <a:ext cx="9683465" cy="219456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জামাআতে সালাত আদায়ের গুরুত্ব সম্পর্কে মহানবী (সাঃ) এর হাদিসটি লেখ।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73381" y="162560"/>
            <a:ext cx="10662959" cy="7152640"/>
            <a:chOff x="2114634" y="787649"/>
            <a:chExt cx="8084033" cy="5145963"/>
          </a:xfrm>
        </p:grpSpPr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64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d. Yunus Azad\Desktop\fil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5" y="133003"/>
            <a:ext cx="10021148" cy="619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898" y="5374602"/>
            <a:ext cx="3034176" cy="914086"/>
          </a:xfrm>
          <a:prstGeom prst="snip1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ইমাম</a:t>
            </a:r>
            <a:endParaRPr lang="en-US" sz="4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59492" y="5374602"/>
            <a:ext cx="3034176" cy="914086"/>
          </a:xfrm>
          <a:prstGeom prst="snip1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নেতা</a:t>
            </a:r>
            <a:endParaRPr lang="en-US" sz="4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>
            <a:stCxn id="3" idx="0"/>
            <a:endCxn id="4" idx="2"/>
          </p:cNvCxnSpPr>
          <p:nvPr/>
        </p:nvCxnSpPr>
        <p:spPr>
          <a:xfrm>
            <a:off x="3202074" y="5831645"/>
            <a:ext cx="3957418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6200" y="6331803"/>
            <a:ext cx="10230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8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যিনি সালাত পরিচালনা করেন, তিনিই ইমাম।</a:t>
            </a:r>
            <a:endParaRPr lang="bn-BD" sz="4800" b="1" dirty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228855" y="2194685"/>
            <a:ext cx="2285095" cy="3629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/>
          </a:p>
        </p:txBody>
      </p:sp>
    </p:spTree>
    <p:extLst>
      <p:ext uri="{BB962C8B-B14F-4D97-AF65-F5344CB8AC3E}">
        <p14:creationId xmlns:p14="http://schemas.microsoft.com/office/powerpoint/2010/main" val="13028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5521937"/>
            <a:ext cx="102306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4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জামাআতে সালাত আদায়ের সময় মুসল্লিগণ যাকে </a:t>
            </a:r>
          </a:p>
          <a:p>
            <a:r>
              <a:rPr lang="bn-BD" sz="44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অনুসরণ করে সালাত আদায় করে তাকে ইমাম বলে।</a:t>
            </a:r>
            <a:endParaRPr lang="bn-BD" sz="4400" b="1" dirty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3" name="Picture 3" descr="C:\Users\Yunus\Desktop\Pic\namaz_1004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4" y="438150"/>
            <a:ext cx="8839200" cy="497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620044" y="1788101"/>
            <a:ext cx="1519311" cy="3629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/>
          </a:p>
        </p:txBody>
      </p:sp>
    </p:spTree>
    <p:extLst>
      <p:ext uri="{BB962C8B-B14F-4D97-AF65-F5344CB8AC3E}">
        <p14:creationId xmlns:p14="http://schemas.microsoft.com/office/powerpoint/2010/main" val="342140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Yunus\Desktop\Pic\2012-08-19-05-49-52-50307e80d80a9-chandpur-55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" y="457200"/>
            <a:ext cx="9584549" cy="522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5792450"/>
            <a:ext cx="102306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4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যার কিরাআত শুদ্ধ, সুন্দর ও ইসলামি জ্ঞান বেশি</a:t>
            </a:r>
          </a:p>
          <a:p>
            <a:r>
              <a:rPr lang="bn-BD" sz="44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এবং বয়সে বড় তিনিই ইমাম হওয়ার যোগ্য।</a:t>
            </a:r>
            <a:endParaRPr lang="bn-BD" sz="4400" b="1" dirty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77043" y="1143000"/>
            <a:ext cx="1519311" cy="3629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/>
          </a:p>
        </p:txBody>
      </p:sp>
    </p:spTree>
    <p:extLst>
      <p:ext uri="{BB962C8B-B14F-4D97-AF65-F5344CB8AC3E}">
        <p14:creationId xmlns:p14="http://schemas.microsoft.com/office/powerpoint/2010/main" val="227139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unus\Desktop\Pic\maxresdefault.jpg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8" t="17890" r="12385"/>
          <a:stretch/>
        </p:blipFill>
        <p:spPr bwMode="auto">
          <a:xfrm>
            <a:off x="228271" y="283276"/>
            <a:ext cx="4904397" cy="302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1041" y="3266549"/>
            <a:ext cx="5031627" cy="5331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সৎ উপদেশ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270" y="6840019"/>
            <a:ext cx="4904397" cy="41000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মুসল্লিদের অবস্থা দেখে তিলাওয়াত দীর্ঘ বা ছোট করা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32292" y="6840019"/>
            <a:ext cx="4781451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শৃঙ্খলাবোধ,</a:t>
            </a:r>
            <a:r>
              <a:rPr lang="en-US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সময়ানুবর্তিতা ও আনুগত্যের শিক্ষা দেয়া।</a:t>
            </a:r>
            <a:endParaRPr lang="bn-BD" b="1" dirty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894" y="120256"/>
            <a:ext cx="4930774" cy="794144"/>
          </a:xfrm>
          <a:prstGeom prst="round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ইমামের কর্তব্য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89042" y="3372332"/>
            <a:ext cx="4783730" cy="47156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কাতার সোজা হলো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কিনা সে দিকে দৃষ্টি রাখা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E:\Collection\Islamic Picture\mhrtarik_1358143958_3-S_Photo3559_copy.jpg_Final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"/>
          <a:stretch/>
        </p:blipFill>
        <p:spPr bwMode="auto">
          <a:xfrm>
            <a:off x="5391321" y="283276"/>
            <a:ext cx="4781451" cy="308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Collection\Islamic Picture\radiotarunni-660x33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40"/>
          <a:stretch/>
        </p:blipFill>
        <p:spPr bwMode="auto">
          <a:xfrm>
            <a:off x="5359546" y="3901772"/>
            <a:ext cx="4813226" cy="296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Yunus\Desktop\0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0" b="13011"/>
          <a:stretch/>
        </p:blipFill>
        <p:spPr bwMode="auto">
          <a:xfrm>
            <a:off x="136418" y="3901772"/>
            <a:ext cx="4996249" cy="283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0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2514030" y="1021080"/>
            <a:ext cx="5354746" cy="1112520"/>
          </a:xfrm>
          <a:prstGeom prst="round2Same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1010445" y="2519680"/>
            <a:ext cx="8458200" cy="219456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 ইমামের পরিচয় ও তাঁর কী কী কর্তব্য </a:t>
            </a:r>
            <a:r>
              <a:rPr lang="bn-BD" sz="6000" b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 উল্লেখ </a:t>
            </a:r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কর।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73381" y="162560"/>
            <a:ext cx="10662959" cy="7152640"/>
            <a:chOff x="2114634" y="787649"/>
            <a:chExt cx="8084033" cy="5145963"/>
          </a:xfrm>
        </p:grpSpPr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699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135" y="870295"/>
            <a:ext cx="4711536" cy="575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3454" y="894081"/>
            <a:ext cx="4768376" cy="5780708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lIns="101242" tIns="50621" rIns="101242" bIns="50621" rtlCol="0">
            <a:spAutoFit/>
          </a:bodyPr>
          <a:lstStyle/>
          <a:p>
            <a:pPr algn="ctr"/>
            <a:endParaRPr lang="bn-BD" sz="31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5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5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5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7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7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7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লুতফর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2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দইখাওয়া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হাতীবান্ধা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লালমনিরহাট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bn-BD" sz="28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7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73381" y="162560"/>
            <a:ext cx="10662959" cy="7152640"/>
            <a:chOff x="2114634" y="787649"/>
            <a:chExt cx="8084033" cy="5145963"/>
          </a:xfrm>
        </p:grpSpPr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2" name="Picture 11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3" name="Picture 12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4880412" y="2357819"/>
            <a:ext cx="5201444" cy="1533392"/>
          </a:xfrm>
          <a:prstGeom prst="rect">
            <a:avLst/>
          </a:prstGeom>
          <a:noFill/>
        </p:spPr>
        <p:txBody>
          <a:bodyPr lIns="101242" tIns="50621" rIns="101242" bIns="5062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5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5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5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</a:t>
            </a:r>
          </a:p>
          <a:p>
            <a:pPr algn="ctr"/>
            <a:r>
              <a:rPr lang="bn-BD" sz="31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 অধ্যায় (ইবাদত)</a:t>
            </a:r>
          </a:p>
          <a:p>
            <a:pPr algn="ctr"/>
            <a:endParaRPr lang="en-US" sz="270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50" y="1257201"/>
            <a:ext cx="3364783" cy="2517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231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7" y="185043"/>
            <a:ext cx="10134599" cy="5786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val 3"/>
          <p:cNvSpPr/>
          <p:nvPr/>
        </p:nvSpPr>
        <p:spPr>
          <a:xfrm>
            <a:off x="1315243" y="457200"/>
            <a:ext cx="1519311" cy="3629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/>
          </a:p>
        </p:txBody>
      </p:sp>
      <p:sp>
        <p:nvSpPr>
          <p:cNvPr id="5" name="Rounded Rectangle 4"/>
          <p:cNvSpPr/>
          <p:nvPr/>
        </p:nvSpPr>
        <p:spPr>
          <a:xfrm>
            <a:off x="4569570" y="228600"/>
            <a:ext cx="5584874" cy="157558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/>
          </a:p>
        </p:txBody>
      </p:sp>
      <p:cxnSp>
        <p:nvCxnSpPr>
          <p:cNvPr id="9" name="Straight Arrow Connector 8"/>
          <p:cNvCxnSpPr>
            <a:stCxn id="4" idx="4"/>
          </p:cNvCxnSpPr>
          <p:nvPr/>
        </p:nvCxnSpPr>
        <p:spPr>
          <a:xfrm flipH="1">
            <a:off x="2074898" y="4086665"/>
            <a:ext cx="1" cy="190708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00844" y="5993751"/>
            <a:ext cx="3507065" cy="10668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ইমাম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563644" y="1804180"/>
            <a:ext cx="1" cy="418957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985718" y="6096000"/>
            <a:ext cx="3507065" cy="10668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মুক্তাদি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90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Yunus\Desktop\Pic\nama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4" y="304799"/>
            <a:ext cx="9067800" cy="509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2312" y="5733871"/>
            <a:ext cx="10230644" cy="13234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ইমামের পিছনে দাঁড়িয়ে তাঁকে অনুসরণপূর্বক যারা সালাত</a:t>
            </a:r>
          </a:p>
          <a:p>
            <a:r>
              <a:rPr lang="bn-BD" sz="40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আদায় করে, তাদের  মুক্তাদি বলা হয়।</a:t>
            </a:r>
            <a:endParaRPr lang="bn-BD" sz="4000" b="1" dirty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15008" y="1752600"/>
            <a:ext cx="5584874" cy="157558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109083" y="3328181"/>
            <a:ext cx="0" cy="2190929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86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0370" y="6543498"/>
            <a:ext cx="4726274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মুক্তাদিগণ ইমামের পিছনে দাঁড়াবে।</a:t>
            </a:r>
            <a:endParaRPr lang="bn-BD" sz="3200" b="1" dirty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43767" y="6635830"/>
            <a:ext cx="5164255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মুক্তাদি একজন হলে ইমামের ডান দিকে কিছুটা পিছনে</a:t>
            </a:r>
            <a:r>
              <a:rPr lang="en-US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দাঁড়াবে।</a:t>
            </a:r>
            <a:endParaRPr lang="bn-BD" b="1" dirty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60"/>
          <a:stretch/>
        </p:blipFill>
        <p:spPr>
          <a:xfrm>
            <a:off x="138034" y="152400"/>
            <a:ext cx="4758610" cy="6355074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244" y="152400"/>
            <a:ext cx="5048466" cy="6355074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Straight Arrow Connector 9"/>
          <p:cNvCxnSpPr/>
          <p:nvPr/>
        </p:nvCxnSpPr>
        <p:spPr>
          <a:xfrm flipV="1">
            <a:off x="1086644" y="2590800"/>
            <a:ext cx="1446863" cy="29509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725894" y="5143500"/>
            <a:ext cx="980750" cy="4191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19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4" y="56021"/>
            <a:ext cx="10210800" cy="641848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72244" y="6592669"/>
            <a:ext cx="10230644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মুক্তাদি নিয়ত করবে-</a:t>
            </a:r>
            <a:endParaRPr lang="bn-BD" sz="3600" b="1" dirty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924844" y="1978702"/>
            <a:ext cx="3810000" cy="4495800"/>
          </a:xfrm>
          <a:prstGeom prst="wedgeEllipseCallout">
            <a:avLst>
              <a:gd name="adj1" fmla="val -68263"/>
              <a:gd name="adj2" fmla="val -63906"/>
            </a:avLst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4000" b="1" spc="50" dirty="0">
                <a:ln w="11430"/>
                <a:solidFill>
                  <a:srgbClr val="00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এই ইমামের পেছনে সালাত আদায় করছি</a:t>
            </a:r>
            <a:r>
              <a:rPr lang="bn-BD" sz="3600" b="1" spc="50" dirty="0" smtClean="0">
                <a:ln w="11430"/>
                <a:solidFill>
                  <a:srgbClr val="00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’।</a:t>
            </a:r>
            <a:endParaRPr lang="en-US" sz="4000" b="1" spc="50" dirty="0">
              <a:ln w="11430"/>
              <a:solidFill>
                <a:srgbClr val="00FF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750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67"/>
          <a:stretch/>
        </p:blipFill>
        <p:spPr>
          <a:xfrm>
            <a:off x="658019" y="152400"/>
            <a:ext cx="9115425" cy="53782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5449669"/>
            <a:ext cx="10230644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ইমাম তিলাওয়াতে ভুল করলে মুক্তাদি সংশোধন করে দিবে।</a:t>
            </a:r>
            <a:endParaRPr lang="bn-BD" sz="3600" b="1" dirty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9589" y="6038671"/>
            <a:ext cx="10230644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যদি ইমাম দাঁড়ানোর পরিবর্তে বসে, বসার পরিবর্তে দাঁড়ায়, তবে</a:t>
            </a:r>
          </a:p>
          <a:p>
            <a:r>
              <a:rPr lang="bn-BD" sz="36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‘আল্লাহু আকবর’ বলে ইমামকে সংশোধন করে দিবে।</a:t>
            </a:r>
            <a:endParaRPr lang="bn-BD" sz="3600" b="1" dirty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03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2514030" y="1021080"/>
            <a:ext cx="5354746" cy="1112520"/>
          </a:xfrm>
          <a:prstGeom prst="round2Same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934245" y="2519680"/>
            <a:ext cx="8686800" cy="296672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ইমামের পিছনে নামাজ আদায় করতে মুক্তাদিকে কোন বিষয়গুলোর প্রতি সজাগ থাকতে হবে তা লিপিবদ্ধ কর।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73381" y="162560"/>
            <a:ext cx="10662959" cy="7152640"/>
            <a:chOff x="2114634" y="787649"/>
            <a:chExt cx="8084033" cy="5145963"/>
          </a:xfrm>
        </p:grpSpPr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699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684356" y="406401"/>
            <a:ext cx="3294248" cy="1056640"/>
          </a:xfrm>
          <a:prstGeom prst="round2Diag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বলি</a:t>
            </a:r>
            <a:endParaRPr lang="en-US" sz="60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1932" y="1610505"/>
            <a:ext cx="9102527" cy="5026656"/>
          </a:xfrm>
          <a:prstGeom prst="rect">
            <a:avLst/>
          </a:prstGeom>
          <a:noFill/>
          <a:ln w="57150" cmpd="tri">
            <a:solidFill>
              <a:schemeClr val="tx1"/>
            </a:solidFill>
          </a:ln>
        </p:spPr>
        <p:txBody>
          <a:bodyPr wrap="square" lIns="101242" tIns="50621" rIns="101242" bIns="5062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জামাআত </a:t>
            </a:r>
            <a:r>
              <a:rPr lang="bn-BD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 অর্থ কী?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ইমামের সাথে মুক্তাদি একজন হলে, মুক্তাদি কোথায় দাঁড়াবেন?</a:t>
            </a:r>
            <a:endParaRPr lang="bn-BD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আল্লাহর নৈকট্য লাভের শ্রেষ্ঠ মাধ্যম কোনটি?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জামাআতে সালাত আদায় সম্পর্কে কুরআনের আয়াতটির অর্থ বল।</a:t>
            </a:r>
            <a:endParaRPr lang="bn-BD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ইমাম সালাতের কোন কাজে ভুল করলে মুক্তাদি কী বলে সংশোধন করে দিবে?</a:t>
            </a:r>
            <a:endParaRPr lang="bn-BD" sz="36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260070" y="-35612"/>
            <a:ext cx="10662959" cy="7350812"/>
            <a:chOff x="2114634" y="787649"/>
            <a:chExt cx="8084033" cy="5145963"/>
          </a:xfrm>
        </p:grpSpPr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5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 rotWithShape="1">
            <a:blip r:embed="rId5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084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2514030" y="1021080"/>
            <a:ext cx="5354746" cy="1112520"/>
          </a:xfrm>
          <a:prstGeom prst="round2Same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629445" y="2519680"/>
            <a:ext cx="9221704" cy="296672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পাকের সন্তুষ্টি অর্জন ও অধিক সাওয়াবের আশায় মুমিন বান্দাদের জামাআতে সালাত আদায়ের গুরুত্ব ব্যাখ্যা কর।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73381" y="162560"/>
            <a:ext cx="10662959" cy="7152640"/>
            <a:chOff x="2114634" y="787649"/>
            <a:chExt cx="8084033" cy="5145963"/>
          </a:xfrm>
        </p:grpSpPr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356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9" y="76200"/>
            <a:ext cx="10208915" cy="715264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6118" y="4551680"/>
            <a:ext cx="9446589" cy="2441333"/>
          </a:xfrm>
          <a:prstGeom prst="rect">
            <a:avLst/>
          </a:prstGeom>
          <a:noFill/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5200" b="1" spc="55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</a:p>
        </p:txBody>
      </p:sp>
    </p:spTree>
    <p:extLst>
      <p:ext uri="{BB962C8B-B14F-4D97-AF65-F5344CB8AC3E}">
        <p14:creationId xmlns:p14="http://schemas.microsoft.com/office/powerpoint/2010/main" val="76951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unus\Desktop\Pic\Namaj-Top201607191627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6" y="1524000"/>
            <a:ext cx="9671538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934244" y="381000"/>
            <a:ext cx="86106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ভালোভাবে দেখ-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6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4" y="152400"/>
            <a:ext cx="10135417" cy="701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4"/>
          <p:cNvSpPr/>
          <p:nvPr/>
        </p:nvSpPr>
        <p:spPr>
          <a:xfrm>
            <a:off x="2725352" y="152400"/>
            <a:ext cx="48768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 পাঠ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57055" y="838200"/>
            <a:ext cx="4790239" cy="1751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919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5347" y="731521"/>
            <a:ext cx="9437468" cy="4872767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900" b="1" u="sng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900" b="1" u="sng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900" b="1" u="sng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bn-BD" sz="4900" b="1" u="sng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শিক্ষার্থীরা-</a:t>
            </a:r>
          </a:p>
          <a:p>
            <a:endParaRPr lang="bn-BD" sz="12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Font typeface="+mj-lt"/>
              <a:buAutoNum type="arabicPeriod"/>
            </a:pPr>
            <a:r>
              <a:rPr lang="bn-BD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জামায়াত </a:t>
            </a:r>
            <a:r>
              <a:rPr lang="bn-BD" sz="4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সংজ্ঞা বলতে </a:t>
            </a:r>
            <a:r>
              <a:rPr lang="bn-BD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জামায়াতে সালাত  আদায়ের গুরুত্ব বর্ণনা করতে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ইমামের কর্তব্য </a:t>
            </a:r>
            <a:r>
              <a:rPr lang="bn-BD" sz="4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মুক্তাদির ইমামের পেছনে সালাত আদায়ের নিয়ম বর্ণনা করতে পারবে।</a:t>
            </a:r>
            <a:endParaRPr lang="en-US" sz="4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73381" y="162560"/>
            <a:ext cx="10662959" cy="7152640"/>
            <a:chOff x="2114634" y="787649"/>
            <a:chExt cx="8084033" cy="5145963"/>
          </a:xfrm>
        </p:grpSpPr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001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9053" y="5487650"/>
            <a:ext cx="7239000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জামাআতে সালাত</a:t>
            </a:r>
            <a:endParaRPr lang="ar-SA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pic>
        <p:nvPicPr>
          <p:cNvPr id="2051" name="Picture 3" descr="C:\Users\Yunus\Desktop\Eid_01201509251539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053" y="278904"/>
            <a:ext cx="7048500" cy="505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96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9" b="3195"/>
          <a:stretch/>
        </p:blipFill>
        <p:spPr bwMode="auto">
          <a:xfrm>
            <a:off x="56356" y="76200"/>
            <a:ext cx="10250488" cy="602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6763" y="6248400"/>
            <a:ext cx="3034176" cy="847173"/>
          </a:xfrm>
          <a:prstGeom prst="snip1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একত্রিত হওয়া</a:t>
            </a:r>
            <a:r>
              <a:rPr lang="bn-BD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75186" y="6248714"/>
            <a:ext cx="3034176" cy="914086"/>
          </a:xfrm>
          <a:prstGeom prst="snip1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সমবেত হওয়া</a:t>
            </a:r>
            <a:endParaRPr lang="en-US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>
            <a:stCxn id="3" idx="0"/>
            <a:endCxn id="4" idx="2"/>
          </p:cNvCxnSpPr>
          <p:nvPr/>
        </p:nvCxnSpPr>
        <p:spPr>
          <a:xfrm>
            <a:off x="3380939" y="6671987"/>
            <a:ext cx="3294247" cy="3377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049044" y="5715000"/>
            <a:ext cx="0" cy="104892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608585" y="4904415"/>
            <a:ext cx="2880917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7200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জামাআত</a:t>
            </a:r>
            <a:endParaRPr lang="ar-SA" sz="7200" b="1" spc="5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40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d. Yunus Azad\Desktop\800px-Pahang_state_mosq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127" y="162560"/>
            <a:ext cx="5792517" cy="660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d. Yunus Azad\Desktop\fi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4" y="162560"/>
            <a:ext cx="4267200" cy="660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6044" y="6553200"/>
            <a:ext cx="4267200" cy="77933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নির্ধারিত সময়ে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8126" y="6458917"/>
            <a:ext cx="5792517" cy="85628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নির্দিষ্ট জায়গায়</a:t>
            </a:r>
            <a:endParaRPr lang="en-US" sz="49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70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4644" y="5943600"/>
            <a:ext cx="982980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 সময়ে নির্দিষ্ট জায়গায় মুসলিম সম্প্রদায় ইমামের সঙ্গে  একত্রিত হয়ে সালাত আদায় করাকে জামাআতে সালাত আদায় বলে।</a:t>
            </a:r>
            <a:endParaRPr lang="bn-BD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F:\Desktop-2\Mobile pic\salat\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4" y="228601"/>
            <a:ext cx="9829800" cy="55626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70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855</Words>
  <Application>Microsoft Office PowerPoint</Application>
  <PresentationFormat>Custom</PresentationFormat>
  <Paragraphs>137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Ramjan</dc:creator>
  <cp:lastModifiedBy>WALTON</cp:lastModifiedBy>
  <cp:revision>479</cp:revision>
  <dcterms:created xsi:type="dcterms:W3CDTF">2006-08-16T00:00:00Z</dcterms:created>
  <dcterms:modified xsi:type="dcterms:W3CDTF">2021-01-21T11:25:34Z</dcterms:modified>
</cp:coreProperties>
</file>