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24"/>
  </p:notesMasterIdLst>
  <p:sldIdLst>
    <p:sldId id="363" r:id="rId2"/>
    <p:sldId id="364" r:id="rId3"/>
    <p:sldId id="277" r:id="rId4"/>
    <p:sldId id="301" r:id="rId5"/>
    <p:sldId id="259" r:id="rId6"/>
    <p:sldId id="294" r:id="rId7"/>
    <p:sldId id="365" r:id="rId8"/>
    <p:sldId id="295" r:id="rId9"/>
    <p:sldId id="298" r:id="rId10"/>
    <p:sldId id="264" r:id="rId11"/>
    <p:sldId id="268" r:id="rId12"/>
    <p:sldId id="296" r:id="rId13"/>
    <p:sldId id="297" r:id="rId14"/>
    <p:sldId id="310" r:id="rId15"/>
    <p:sldId id="307" r:id="rId16"/>
    <p:sldId id="303" r:id="rId17"/>
    <p:sldId id="305" r:id="rId18"/>
    <p:sldId id="309" r:id="rId19"/>
    <p:sldId id="299" r:id="rId20"/>
    <p:sldId id="275" r:id="rId21"/>
    <p:sldId id="283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6" autoAdjust="0"/>
    <p:restoredTop sz="94660"/>
  </p:normalViewPr>
  <p:slideViewPr>
    <p:cSldViewPr>
      <p:cViewPr varScale="1">
        <p:scale>
          <a:sx n="72" d="100"/>
          <a:sy n="7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21T04:34:19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11336 7193 0,'25'0'219,"0"0"-204,0 0-15,49 0 16,25 0 0,75 0-16,-50 0 15,49 0 1,1 0-16,-50 0 16,25 25-1,-50-25-15,-24 0 16,-1 0-1,-24 0-15,-26 0 16,26 0-16,-25 0 31,0 0 1,-1 0 233,76 0-249,73 0-1,50 0-15,1 0 16,24 0 0,0 0-16,25 0 15,-50 0 1,-49 0-16,-26-25 16,-48 25-16,-51 0 15,-24 0 1,25 0-1,-26-24 298,26 24-297,99 0-1,0 0-15,99 0 16,-50 0-1,-49 0-15,25 0 16,-75 0 0,-25 0-16,-24 0 15,-1-25-15,-24 25 16,0 0 0,0 0-1,0 0 1,0 0 234,-1 0-219,51 25-31,24-25 16,50 24-16,0-24 15,24 0 1,26 0-16,-50 0 16,24 0-1,-49 0-15,-49 0 16,-1 0-1,-49 0-15,0 0 16,-1 0 15,1 0 266,25 0-281,74 0-1,-25 0-15,50 0 16,-25 0 0,50 0-16,-75 0 15,0 0 1,-25 0-16,-24 0 16,0 0-1,-1 0-15,-24 0 16,0 0-1,0 0 173,-1 0-141,1 0-16,0 0 0,0 0-31,0 0 16,-1 0 0,1 0-16,25 0 15,-1 0-15,-24 0 16,0 0-1,25 0-15,-1 0 16,-24 0 0,0 0-16,0 0 31,0 0-31,-1 0 31,1 0 32,0 0 30,0 0-61,0 0 15,-1 0-16,1 0 0,0 0-15,0 0-1,0 0 17</inkml:trace>
  <inkml:trace contextRef="#ctx0" brushRef="#br0" timeOffset="9124.45">17165 6796 0,'50'50'94,"-25"0"-78,24 24-1,-24 1-15,25-1 16,-26-49 0,1 24-16,0-24 15,-25 0 1,25-25-16,-25 25 16,25-25 77,-1-25-46,1 25-31,0-25-1,49-99-15,75-49 16,0-26 0,0 25-16,0 1 15,-25 24 1,-25 25-16,-49 50 16,-26 49-1,1 25 1,-25-25-1,25 25 17</inkml:trace>
  <inkml:trace contextRef="#ctx0" brushRef="#br0" timeOffset="14432.69">6202 9153 0,'24'0'312,"1"0"-265,0 0 0,-25-25-16,25 25-15,0 0 31,-1 0-31,1 0-1,0 0 1,25-25-1,-26 25-15,51 0 16,-1 0-16,-24-24 16,24 24-1,-24 0 1,-1 0-16,26 0 16,-1 0-16,-24-25 15,24 25 1,-24-25-16,24 25 15,1 0 1,-26 0-16,-24 0 16,0 0-1,25-25-15,-26 25 16,1 0 15,0 0 344,0 0-359,49 0-16,50 0 15,0 0-15,75 0 16,-1 0 0,-24 0-16,24 0 15,1 0 1,-26 0-16,-49 0 16,25 0-1,-74 0-15,-51 0 16,1 0-16,0 0 15,0 0 1,0 0 62</inkml:trace>
  <inkml:trace contextRef="#ctx0" brushRef="#br0" timeOffset="19908">13569 9128 0,'24'0'140,"1"0"-108,0 0-32,0 0 15,0 0 1,49 0-16,0 0 15,1 0 1,24 0-16,25 0 16,0 0-16,-25 0 15,50 0 1,-50 0-16,-24 0 16,24 0-1,-25 0-15,50 0 16,-49 0-1,49 0-15,-25 0 16,-25 0 0,1 0-16,-26 0 15,-24 0-15,25 0 16,-25 0 15,-1 0 391,1 0-391,0 0-31,0 0 16,0 0 0,24 0-16,-24 0 15,50 0-15,-51 0 16,1 0-1,0 0-15,25 0 16,-1 0 0,-24 0 15,0 0-15,24 0 296,26 0-312,24 0 16,25 0-1,25 0-15,49 25 16,-24-25-16,-25 25 16,24-25-1,-24 0-15,0 0 16,0 0-1,-25 0-15,-25 0 16,0-25 0,-49 25-16,-25-25 15,0 25-15,-1 0 32,1 0 202,0 0-218,99 0-16,25 0 15,49 0 1,1 0-16,24-25 15,25-24-15,-50 49 16,-24-25 0,-50 25-16,-49 0 15,-26 0 1,1 0-16,-25-25 16,-1 25-1,1 0 48,0 0-32,0 0-15,0 0-1,-1 0 1,26 0-1,-25 0 1,49 0 0,-74-25-16,25 25 15,0 0 1,0 0 0,-1 0-1,-24-25 1,25 25 15,0 0 141,0 0-94,0 0-47,-1 0 1,1 0-1,0 0-16,0 0 32,0 0 110,-1 0 358,-24 25-499,25-25-1,0 0-15,0 0 47,0 0-15</inkml:trace>
  <inkml:trace contextRef="#ctx0" brushRef="#br0" timeOffset="41124.06">7739 12650 0,'-24'0'32,"-26"0"-32,25 0 0,0 0 15,1 0-15,-1 25 16,0-25-1,0 0 1,0 0 15,50 0 47,0 0-62,25 0 15,74 0-31,49 25 16,26 0-16,49 24 16,-25-49-1,25 25-15,-50 0 16,-49-25-1,25 25-15,-25-25 16,24 25 0,-73-25-16,-26 0 15,25 0 1,-49 0-16,-1-25 16,-24 25-1,0 0-15,0 0 16,0 0 296,49 0-312,50 0 16,75 0-16,-1 0 16,-24 0-1,-1 0-15,1-25 16,-50 25-1,25-25-15,-50 0 16,0 25 0,-49 0-16,-1 0 15,-24 0 1,0 0 46,-25-24-46,0 48 156,25-24-125,0 0-32,-1 0 48,1 0-63,0 0 16,0 0-1,0 0 1,-1 0-1,1 0 17,-25 25 15,0 0-16,0 0 16,0 0 15,-25-25-31,25 24 48,0 1-64,-24 0 79,48-25 31,1 0-109,0-25 30,-25 0-14,25 25-17,0 0 17,-1 0-32,1 0 46,0 0-14,0 0-17,0 0-15,24 0 16,-24 0 0,25 0-16,24 0 15,1 0-15,-1 0 16,-24 0-1,24 0-15,0 0 16,26 0 0,-1 0-16,0 0 15,-25 0 1,1 0-16,-1 0 16,-49 0-16,25 0 15,-26 0 1,26 0-16,0 0 15,-1 0 1,1 0-16,0 0 16,-1 0-1,1 0-15,-1 0 16,-24 0 0,0 0-1,0 0-15,-25 25 31,25-25 266,74 0-297,50-25 16,49 1 0,25 24-16,1 0 15,-26 0 1,50-25-16,-74 25 15,-26 0 1,1 0-16,0 0 16,-25 0-1,0 0-15,0 0 16,0 0-16,-74 0 16,-25 0-1,-1 0-15,1 0 16,-25-25-1,25 25-15,25 0 219,24 0-203,50 0-1,0 50-15,25-50 16,0 24 0,24-24-16,-49 25 15,50-25-15,-99 0 16,-1 0 0,-49 0-16,0 0 15,-1 0 1</inkml:trace>
  <inkml:trace contextRef="#ctx0" brushRef="#br0" timeOffset="43966.21">19323 13221 0,'25'0'344,"0"0"-329,24 0-15,1 0 16,24 0 0,-24 0-1,0 0-15,-26 0 16,26 0-16,-25 0 16</inkml:trace>
  <inkml:trace contextRef="#ctx0" brushRef="#br0" timeOffset="50966.8">11237 14759 0,'0'-25'47,"25"25"0,24 0-47,26 0 16,24 0-1,50 0-15,-50 25 16,50 0 0,-25-25-16,25 0 15,-25 0 1,49 0-16,1 0 15,24 0-15,-24 24 16,24-24 0,-74 0-16,50 0 15,-75 0 1,1 0-16,-51 0 16,1 0-1,-1 0-15,-24 0 16,0 0-16,0 0 15,0 0 267,24 0-267,75 25 1,25-25 0,99 0-16,-25 0 15,50 0-15,-50 0 16,1 0-1,24 0-15,-50-25 16,-24 25 0,-50 0-16,25-24 15,-75 24 1,-24 0-16,-26 0 16,1 0-16,0 0 31,0 0 63,0 0-48,-1 0-46,1 0 32,0 0-1,0 0-15,0 0-1,0 0 204,123-25-203,51 0-1,24 0 1,50-24-16,-25 24 15,-25-50 1,-24 51-16,-51 24 16,-48 0-16,-51-25 15,1 25 1,-25-25-16,-1 25 16</inkml:trace>
  <inkml:trace contextRef="#ctx0" brushRef="#br0" timeOffset="60838.66">1960 16247 0,'25'-25'31,"24"25"-31,26 0 16,24 0-16,25 0 15,25 0 1,-25 0-16,-25 0 16,50 0-1,-75 0-15,-24 0 16,0 0 0,-26 0-16,1 0 15,0 0 266,49 0-265,50 0 0,25 0-16,50 0 15,-1 0 1,25 0-16,-24 25 16,-1-25-16,-24 0 15,-75 0 1,50 0-16,-75 0 15,-24 0 1,0 0-16,-26 0 16,1 0-1,0 0 95,0 0-95,0 0-15,-1 0 32,26 0-32,-25 0 15,0 0 1,-1 0-16,51 0 15,-26 0 1,1 0-16,0 0 16,24 25-16,25 0 15,-24-25 1,-1 24-16,0-24 16,1 0-1,-1 0-15,-24 0 16,-25 0-1,0 0-15,-1 0 16,26 0 0,-25 0-1,0 0 95,-1 0-48,1 0-31,25 0-31,-1 0 16,51 0-16,24 0 16,24 25-1,-48-25 1,24 0-16,-25 0 16,25 0-16,-50 0 15,1 0 1,-50 0-16,-1 0 15,1 0-15,0 0 63</inkml:trace>
  <inkml:trace contextRef="#ctx0" brushRef="#br0" timeOffset="64056.25">11038 16371 0,'25'0'250,"25"0"-235,49 0 1,25 0-16,25 0 16,-25 0-16,50 0 15,-50 0 1,24-25-16,-48 25 16,-1 0-1,-25 0-15,-49 0 16,25 0-16,-26 0 31,1 0 453,0 0-468,0 0 0,0-25-1,0 25-15,24 0 16,1 0-16,-25 0 16,24 0-1,1 0-15,-25 0 16,49 0-1,-49 0-15,0 0 16,-1 0 0,1 0-1,0 0 17,0 0-32,0 0 31,-1 0-16,26 0 17,-25 0-17,0 0 1,-1 0 0,1 0-1,0 0 1,0 0 15,0 0-15,-1 0-16,1 0 31,0 0-15,0 0 265,0 0-281,24 0 15,75 0-15,25-24 16,0 24 0,25 0-16,-26 0 15,1-25 1,-25 25-16,-24 0 16,-26 0-1,-49 0-15,0 0 16,-1 0-1,1 0 142</inkml:trace>
  <inkml:trace contextRef="#ctx0" brushRef="#br0" timeOffset="67702.66">3250 17884 0,'25'0'62,"24"0"-62,50 0 16,50 0-1,25 0-15,24 0 16,1 0 0,24 0-16,25 0 15,-25 0-15,1 0 16,48 0 0,1-25-16,0 25 15,-50-24 1,-24 24-16,-1 0 15,1 0 1,-26 0-16,1-25 16,-25 25-16,0 0 15,24 0 1,26 0-16,-51-25 16,26 0-1,0 0-15,-25 1 16,-50 24-1,-50 0-15,-24 0 16,0 0 0,0 0-16,49 24 234,100 1-218,24 0-1,50 25-15,50-26 16,0 1 0,74 25-16,273 49 31,-373-99-31,-48 0 15,-51 0-15,1 0 16,-100 0 0,-24 0-16,-25 0 31,0 0 219,-1 0-250,51 0 16,49 0-1,-25 0-15,75 0 16,24 0-16,1 0 15,49 0 1,-50-25-16,0 0 16,1 1-1,-25-26-15,-1 50 16,-74-25 0,-24 25-16,-26 0 15,1 0-15,-25 0 31,0 0 16,-1 0 31,1 0-62,0 0 0,0 0-1,0 0 17,-1 0-32,1 0 15,25 0 1,-25 0-1,0 0 1,-1 0 0,1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1C61-2C20-4280-9DB7-D22D43D9CE7B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9F55-264F-4515-AF02-BA96E3170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B5AB-0FF3-44BB-984C-6B5E43FE94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Ataur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B5AB-0FF3-44BB-984C-6B5E43FE94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5AB4-A7D1-4F95-BF50-DD70F80588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58B0-22BA-434B-BDBB-0DF61FC8F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0AFA-E8C7-48CD-BC76-07BCD275C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8EB12-BBDF-48CF-9A03-F643BA7F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A78CE-A121-4359-B835-E4AEA041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45768-B8C3-4CF9-92A9-1B8E7C6E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F0A3-1F9D-4F26-AF78-62EA05AD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7D554-6362-45AE-BFCC-F929070BF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0D7C3-5C95-49C5-83CA-540905EB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C9A62-7116-4FC2-8B65-877317E9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ABB34-2F21-4568-9E59-D8E1084F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1BECB-624C-44EC-A3D9-DFFA0CBF1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D85F8-634B-4103-AECC-3F43EF654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2C4A-388B-45E6-BF69-AE610BF8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87E5F-B009-4776-8154-885B31C6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B6C9-93F7-462B-8D1A-B789AC4B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0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049-488D-4E2F-8A11-1BA48912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EBDC-E668-4283-8D57-D02CDAC4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30C0-B697-4E39-A458-8C720344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54390-977D-4661-BD36-841BB33B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73B3B-3432-4AA5-8BCD-038D1E32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6D51-AC6F-417A-9F57-8C5BDD2A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6BAEB-87DB-4355-BCAC-5F97B5CC5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A025-2AB7-4E95-8DBF-7109B10E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D5FEA-7120-4F31-8936-4A7584E4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37B58-F912-4484-BDF5-A886D4CF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F6A7-9C79-442C-911B-36AB7ED6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589B-0742-442B-8FFC-1D81A323D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351EE-D8F2-4C40-A9D9-F2EFBE8C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37ABC-81A2-4C44-B992-598E799C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83AD0-99CE-4A00-8FCB-76E211F9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1C97C-6197-4B43-B1C3-6EFF495B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6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5A88-206E-43A7-8359-669978DC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331A3-5AE5-4111-87E3-1BB5E7F6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FE096-BA84-4AC1-9D23-6BB7853C5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314CF-ADA2-45C3-BB99-4BED1F1A3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4D4BA-6B3F-45F3-BB81-B7205116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432EF-6E24-4FA4-BFE8-192CA39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6CC9E-B1F2-4DBE-91DC-76460EF9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43463-A80D-4D22-8D46-299BC58A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52E4-5B22-475B-AE5B-CCCC263D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2C779-47AB-4FAD-955F-78597B9B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9ECD9-8DD8-4189-90EC-6248603A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35C0B-E828-433F-8FAD-ADF91585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65A29-0930-49C6-B1B8-6BC66D92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61E9-1087-46EC-99E0-99789772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DF0D9-B030-409A-A491-B0E8D7E9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9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2B06-12FE-4830-ACCF-CD29776E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361A-3286-487B-9F61-7B1060E8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2305B-0AB2-4CF0-86B4-C40E7BF6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82DD4-C709-44F1-939B-AB737CDF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ECFCA-73D5-463E-A1A1-C2B33743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D2E4-D915-4D4A-A449-79D8C5F8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BCF3-24D6-47B7-A470-E629FAE6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C40F9-2AAA-40F5-BE02-190D0CA94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9297E-AE73-4B21-A21C-A976DE77E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061FF-9EBE-4B56-AF2C-8451671F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24E9-06F5-4F3D-9FBF-991EF3FB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44B9-C254-4271-9CD7-1395ADB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9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ACC7B-D8C8-4F14-85B8-F9A7A0CC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B22-7CDE-47F9-AB20-AAE62713B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7632-41AE-49FC-B9C6-7A60D29E6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58ABE-A791-406A-ABF5-6C8FC4F4D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478AF-4512-46CC-A879-431F19F52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phy.com/search/bird-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0.png"/><Relationship Id="rId5" Type="http://schemas.openxmlformats.org/officeDocument/2006/relationships/image" Target="../media/image160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grass, sunset&#10;&#10;Description automatically generated">
            <a:extLst>
              <a:ext uri="{FF2B5EF4-FFF2-40B4-BE49-F238E27FC236}">
                <a16:creationId xmlns:a16="http://schemas.microsoft.com/office/drawing/2014/main" id="{5709FCB5-F4EC-4547-96A9-AB36F38E2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9279" b="-1"/>
          <a:stretch/>
        </p:blipFill>
        <p:spPr>
          <a:xfrm>
            <a:off x="0" y="1282"/>
            <a:ext cx="92201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8CFDC-4C9D-4345-B9BA-D72B4382865D}"/>
              </a:ext>
            </a:extLst>
          </p:cNvPr>
          <p:cNvSpPr txBox="1"/>
          <p:nvPr/>
        </p:nvSpPr>
        <p:spPr>
          <a:xfrm>
            <a:off x="2362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bird, branch, hummingbird&#10;&#10;Description automatically generated">
            <a:extLst>
              <a:ext uri="{FF2B5EF4-FFF2-40B4-BE49-F238E27FC236}">
                <a16:creationId xmlns:a16="http://schemas.microsoft.com/office/drawing/2014/main" id="{6FB643AC-0866-413A-8126-0A888666B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1000" y="-23191"/>
            <a:ext cx="498613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3F3318-DE88-40C8-ABC7-25AF7D7F91A6}"/>
              </a:ext>
            </a:extLst>
          </p:cNvPr>
          <p:cNvSpPr txBox="1"/>
          <p:nvPr/>
        </p:nvSpPr>
        <p:spPr>
          <a:xfrm>
            <a:off x="228600" y="4114800"/>
            <a:ext cx="3810000" cy="12954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974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55555 L -0.01302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219600"/>
          </a:xfrm>
        </p:spPr>
        <p:txBody>
          <a:bodyPr>
            <a:normAutofit/>
          </a:bodyPr>
          <a:lstStyle/>
          <a:p>
            <a:r>
              <a:rPr lang="en-US" sz="49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2076450"/>
                <a:ext cx="9144000" cy="4095750"/>
              </a:xfrm>
            </p:spPr>
            <p:txBody>
              <a:bodyPr>
                <a:normAutofit/>
              </a:bodyPr>
              <a:lstStyle/>
              <a:p>
                <a:pPr marL="857250" indent="-857250" algn="l">
                  <a:buFont typeface="Wingdings" panose="05000000000000000000" pitchFamily="2" charset="2"/>
                  <a:buChar char="Ø"/>
                </a:pP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ইহা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ও y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দ্বিঘাত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857250" indent="-85725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সহগসমূহ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সমান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হবে।</m:t>
                    </m:r>
                  </m:oMath>
                </a14:m>
                <a:endParaRPr lang="en-US" sz="3200" dirty="0">
                  <a:latin typeface="Siyam Rupali ANSI" panose="02000000000000000000" pitchFamily="2" charset="0"/>
                  <a:cs typeface="NikoshBAN" panose="02000000000000000000" pitchFamily="2" charset="0"/>
                </a:endParaRPr>
              </a:p>
              <a:p>
                <a:pPr marL="857250" indent="-857250" algn="l">
                  <a:buFont typeface="Wingdings" panose="05000000000000000000" pitchFamily="2" charset="2"/>
                  <a:buChar char="Ø"/>
                </a:pP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সম্বলিত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857250" indent="-857250" algn="l">
                  <a:buFont typeface="Wingdings" panose="05000000000000000000" pitchFamily="2" charset="2"/>
                  <a:buChar char="Ø"/>
                </a:pP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2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উদাহরন</a:t>
                </a:r>
                <a:r>
                  <a:rPr lang="bn-BD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x+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2y+1=0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2076450"/>
                <a:ext cx="9144000" cy="4095750"/>
              </a:xfrm>
              <a:blipFill>
                <a:blip r:embed="rId3"/>
                <a:stretch>
                  <a:fillRect l="-1667" t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95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10400" cy="1271516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128767"/>
                <a:ext cx="9144000" cy="38719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2gx+2fy+c=0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(-g,-f )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sz="3200" b="1" dirty="0">
                  <a:latin typeface="NikoshBAN" panose="02000000000000000000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এর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সহগ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𝒚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এর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সহগ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অক্ষকে ছেদ করলে ছেদিতাংশের পরিমান=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BD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</m:rad>
                  </m:oMath>
                </a14:m>
                <a:endParaRPr lang="bn-BD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অক্ষকে ছেদ করলে ছেদিতাংশের পরিমান=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BD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</m:rad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অক্ষকে স্পর্শ করলে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অক্ষকে স্পর্শ করলে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𝒇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27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128767"/>
                <a:ext cx="9144000" cy="3871984"/>
              </a:xfrm>
              <a:blipFill>
                <a:blip r:embed="rId3"/>
                <a:stretch>
                  <a:fillRect l="-1733" t="-3622" b="-17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7AF838-8A38-4D57-8168-A339F751DD2A}"/>
                  </a:ext>
                </a:extLst>
              </p14:cNvPr>
              <p14:cNvContentPartPr/>
              <p14:nvPr/>
            </p14:nvContentPartPr>
            <p14:xfrm>
              <a:off x="705600" y="2152080"/>
              <a:ext cx="6778080" cy="434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7AF838-8A38-4D57-8168-A339F751DD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240" y="2142720"/>
                <a:ext cx="6796800" cy="43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75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1527003"/>
          </a:xfrm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মূলবিন্দু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ব্যাসার্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ধ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বিশিষ্ট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সমীকরণ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</p:nvPr>
        </p:nvGraphicFramePr>
        <p:xfrm>
          <a:off x="153988" y="1820863"/>
          <a:ext cx="23622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0" name="Content Placeholder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820863"/>
                        <a:ext cx="23622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Connector 3"/>
          <p:cNvSpPr/>
          <p:nvPr/>
        </p:nvSpPr>
        <p:spPr>
          <a:xfrm flipH="1" flipV="1">
            <a:off x="3033385" y="2629535"/>
            <a:ext cx="2596317" cy="3293593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47464" y="4244455"/>
            <a:ext cx="6622577" cy="2729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21012" y="1690689"/>
            <a:ext cx="20472" cy="496941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endCxn id="4" idx="3"/>
          </p:cNvCxnSpPr>
          <p:nvPr/>
        </p:nvCxnSpPr>
        <p:spPr>
          <a:xfrm flipV="1">
            <a:off x="4329752" y="3111870"/>
            <a:ext cx="919728" cy="11325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4" idx="3"/>
          </p:cNvCxnSpPr>
          <p:nvPr/>
        </p:nvCxnSpPr>
        <p:spPr>
          <a:xfrm>
            <a:off x="5249480" y="3111870"/>
            <a:ext cx="1496" cy="11325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29752" y="4244455"/>
            <a:ext cx="929964" cy="272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8907" y="4396123"/>
                <a:ext cx="826599" cy="60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81" y="4396123"/>
                <a:ext cx="619949" cy="603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67855" y="4396124"/>
            <a:ext cx="61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2051" y="4307414"/>
            <a:ext cx="61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8779" y="1637408"/>
            <a:ext cx="61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52051" y="1677750"/>
            <a:ext cx="61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4760" y="3234700"/>
            <a:ext cx="61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249" y="4307414"/>
            <a:ext cx="61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1987" y="3493497"/>
            <a:ext cx="61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75363" y="2483119"/>
            <a:ext cx="164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P(</a:t>
            </a:r>
            <a:r>
              <a:rPr lang="en-US" sz="4000" dirty="0" err="1"/>
              <a:t>x,y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53080" y="6160245"/>
                <a:ext cx="826599" cy="62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11" y="6160246"/>
                <a:ext cx="619949" cy="6269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3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3969"/>
            <a:ext cx="9143999" cy="1527003"/>
          </a:xfrm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কেন্দ্র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h,k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ব্যাসার্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ধ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বিশিষ্ট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বৃত্তের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সমীকরণ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5" name="Content Placeholder 34"/>
          <p:cNvGraphicFramePr>
            <a:graphicFrameLocks noGrp="1" noChangeAspect="1"/>
          </p:cNvGraphicFramePr>
          <p:nvPr>
            <p:ph idx="1"/>
          </p:nvPr>
        </p:nvGraphicFramePr>
        <p:xfrm>
          <a:off x="0" y="2563813"/>
          <a:ext cx="40497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3" imgW="1422360" imgH="241200" progId="Equation.3">
                  <p:embed/>
                </p:oleObj>
              </mc:Choice>
              <mc:Fallback>
                <p:oleObj name="Equation" r:id="rId3" imgW="1422360" imgH="241200" progId="Equation.3">
                  <p:embed/>
                  <p:pic>
                    <p:nvPicPr>
                      <p:cNvPr id="0" name="Content Placeholder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3813"/>
                        <a:ext cx="404971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Connector 3"/>
          <p:cNvSpPr/>
          <p:nvPr/>
        </p:nvSpPr>
        <p:spPr>
          <a:xfrm flipH="1" flipV="1">
            <a:off x="4920379" y="1637409"/>
            <a:ext cx="2596317" cy="3293593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0672" y="5344102"/>
            <a:ext cx="6622577" cy="2729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21012" y="1690689"/>
            <a:ext cx="20472" cy="496941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3"/>
          </p:cNvCxnSpPr>
          <p:nvPr/>
        </p:nvCxnSpPr>
        <p:spPr>
          <a:xfrm flipV="1">
            <a:off x="6216746" y="2119744"/>
            <a:ext cx="919728" cy="11325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25667" y="3221053"/>
            <a:ext cx="929964" cy="272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69804" y="5557003"/>
                <a:ext cx="826599" cy="60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54" y="5557003"/>
                <a:ext cx="619949" cy="6032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133102" y="5344102"/>
            <a:ext cx="61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2941" y="5442212"/>
            <a:ext cx="61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8779" y="1637408"/>
            <a:ext cx="61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52051" y="1677750"/>
            <a:ext cx="61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8236" y="1799715"/>
            <a:ext cx="61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6500" y="5185562"/>
            <a:ext cx="61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0" y="3371696"/>
            <a:ext cx="63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22608" y="1669398"/>
            <a:ext cx="13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P(</a:t>
            </a:r>
            <a:r>
              <a:rPr lang="en-US" sz="4000" dirty="0" err="1"/>
              <a:t>x,y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53080" y="6160245"/>
                <a:ext cx="826599" cy="62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11" y="6160246"/>
                <a:ext cx="619949" cy="6269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4" idx="3"/>
          </p:cNvCxnSpPr>
          <p:nvPr/>
        </p:nvCxnSpPr>
        <p:spPr>
          <a:xfrm flipH="1">
            <a:off x="7136474" y="2119744"/>
            <a:ext cx="1" cy="32380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51036" y="3340130"/>
            <a:ext cx="15378" cy="20176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341484" y="5353167"/>
            <a:ext cx="2805226" cy="1314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41484" y="5353167"/>
            <a:ext cx="1924930" cy="175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73756" y="5477950"/>
            <a:ext cx="418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80244" y="3738747"/>
            <a:ext cx="418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4540" y="3276600"/>
            <a:ext cx="107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x-h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2455631"/>
            <a:ext cx="1330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y-k</a:t>
            </a:r>
          </a:p>
        </p:txBody>
      </p:sp>
      <p:cxnSp>
        <p:nvCxnSpPr>
          <p:cNvPr id="33" name="Straight Connector 32"/>
          <p:cNvCxnSpPr>
            <a:stCxn id="4" idx="3"/>
          </p:cNvCxnSpPr>
          <p:nvPr/>
        </p:nvCxnSpPr>
        <p:spPr>
          <a:xfrm flipH="1">
            <a:off x="7136474" y="2119745"/>
            <a:ext cx="1" cy="1114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9619" y="3091544"/>
            <a:ext cx="301181" cy="3647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29200" y="2869727"/>
            <a:ext cx="1202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h,k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45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 animBg="1"/>
      <p:bldP spid="28" grpId="0"/>
      <p:bldP spid="29" grpId="0"/>
      <p:bldP spid="30" grpId="0"/>
      <p:bldP spid="31" grpId="0"/>
      <p:bldP spid="5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BD1D9A-DC0B-49A8-8D84-2836333FE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r="55357" b="45570"/>
          <a:stretch/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012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AC82-8364-4C95-80E7-AAAB602E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1C4A59-F276-411B-8C73-EF46560DD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20144" r="43168" b="364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6665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DCED2EF-07E5-47D9-A718-BAB48DE14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18410" r="50000" b="44059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481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42262A-240F-4A72-860F-79FD23F6E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18409" r="27552" b="364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7709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10F1A3-4BC4-4CE7-91C4-D7B3066D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19318" r="41440" b="42045"/>
          <a:stretch/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7782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87886"/>
          </a:xfrm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দলীয়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87886"/>
                <a:ext cx="9144000" cy="5570113"/>
              </a:xfrm>
              <a:ln w="38100">
                <a:solidFill>
                  <a:schemeClr val="accent2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3200" dirty="0"/>
                  <a:t>ক </a:t>
                </a:r>
                <a:r>
                  <a:rPr lang="en-US" sz="3200" dirty="0" err="1"/>
                  <a:t>দল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600" dirty="0">
                    <a:latin typeface="SutonnyMJ" pitchFamily="2" charset="0"/>
                  </a:rPr>
                  <a:t>কেন্দ্র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(4,-5)</a:t>
                </a:r>
                <a:r>
                  <a:rPr lang="en-US" sz="2600" dirty="0" err="1">
                    <a:latin typeface="SutonnyMJ" pitchFamily="2" charset="0"/>
                  </a:rPr>
                  <a:t>এবং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</m:rad>
                  </m:oMath>
                </a14:m>
                <a:r>
                  <a:rPr lang="en-US" sz="26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SutonnyMJ" pitchFamily="2" charset="0"/>
                    <a:cs typeface="Times New Roman" panose="02020603050405020304" pitchFamily="18" charset="0"/>
                  </a:rPr>
                  <a:t>ব্যাসার্</a:t>
                </a:r>
                <a:r>
                  <a:rPr lang="en-US" sz="2600" dirty="0" err="1">
                    <a:latin typeface="SutonnyMJ" pitchFamily="2" charset="0"/>
                  </a:rPr>
                  <a:t>ধ</a:t>
                </a:r>
                <a:r>
                  <a:rPr lang="en-US" sz="2600" dirty="0">
                    <a:latin typeface="SutonnyMJ" pitchFamily="2" charset="0"/>
                  </a:rPr>
                  <a:t> </a:t>
                </a:r>
                <a:r>
                  <a:rPr lang="en-US" sz="2600" dirty="0" err="1">
                    <a:latin typeface="SutonnyMJ" pitchFamily="2" charset="0"/>
                  </a:rPr>
                  <a:t>বিশিষ্ট</a:t>
                </a:r>
                <a:r>
                  <a:rPr lang="en-US" sz="2600" dirty="0">
                    <a:latin typeface="SutonnyMJ" pitchFamily="2" charset="0"/>
                  </a:rPr>
                  <a:t> </a:t>
                </a:r>
                <a:r>
                  <a:rPr lang="en-US" sz="2600" dirty="0" err="1">
                    <a:latin typeface="SutonnyMJ" pitchFamily="2" charset="0"/>
                  </a:rPr>
                  <a:t>বৃত্তের</a:t>
                </a:r>
                <a:r>
                  <a:rPr lang="en-US" sz="2600" dirty="0">
                    <a:latin typeface="SutonnyMJ" pitchFamily="2" charset="0"/>
                  </a:rPr>
                  <a:t> </a:t>
                </a:r>
                <a:r>
                  <a:rPr lang="en-US" sz="2600" dirty="0" err="1">
                    <a:latin typeface="SutonnyMJ" pitchFamily="2" charset="0"/>
                  </a:rPr>
                  <a:t>সমীকরণ</a:t>
                </a:r>
                <a:r>
                  <a:rPr lang="en-US" sz="2600" dirty="0">
                    <a:latin typeface="SutonnyMJ" pitchFamily="2" charset="0"/>
                  </a:rPr>
                  <a:t> </a:t>
                </a:r>
                <a:r>
                  <a:rPr lang="en-US" sz="2600" dirty="0" err="1">
                    <a:latin typeface="SutonnyMJ" pitchFamily="2" charset="0"/>
                  </a:rPr>
                  <a:t>নিণর্য়</a:t>
                </a:r>
                <a:r>
                  <a:rPr lang="en-US" sz="2600" dirty="0">
                    <a:latin typeface="SutonnyMJ" pitchFamily="2" charset="0"/>
                  </a:rPr>
                  <a:t> </a:t>
                </a:r>
                <a:r>
                  <a:rPr lang="en-US" sz="2600" dirty="0" err="1">
                    <a:latin typeface="SutonnyMJ" pitchFamily="2" charset="0"/>
                  </a:rPr>
                  <a:t>কর</a:t>
                </a:r>
                <a:r>
                  <a:rPr lang="en-US" sz="2600" dirty="0">
                    <a:latin typeface="SutonnyMJ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+18x-24y = 0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বৃত্তের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কেন্দ্র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ও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ব্যাসার্ধ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নিণর্য়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কর</a:t>
                </a:r>
                <a:r>
                  <a:rPr lang="en-US" sz="2800" dirty="0">
                    <a:latin typeface="SutonnyMJ" pitchFamily="2" charset="0"/>
                  </a:rPr>
                  <a:t>।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3200" dirty="0"/>
                  <a:t>খ </a:t>
                </a:r>
                <a:r>
                  <a:rPr lang="en-US" sz="3200" dirty="0" err="1"/>
                  <a:t>দল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800" dirty="0" err="1">
                    <a:latin typeface="SutonnyMJ" pitchFamily="2" charset="0"/>
                  </a:rPr>
                  <a:t>কেন্দ্র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(7,2)</a:t>
                </a:r>
                <a:r>
                  <a:rPr lang="en-US" sz="2800" dirty="0" err="1">
                    <a:latin typeface="SutonnyMJ" pitchFamily="2" charset="0"/>
                  </a:rPr>
                  <a:t>এবং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ব্যাসার্</a:t>
                </a:r>
                <a:r>
                  <a:rPr lang="en-US" sz="2800" dirty="0" err="1">
                    <a:latin typeface="SutonnyMJ" pitchFamily="2" charset="0"/>
                  </a:rPr>
                  <a:t>ধ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বিশিষ্ট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বৃত্তের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সমীকরণ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নিণর্য়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কর</a:t>
                </a:r>
                <a:r>
                  <a:rPr lang="en-US" sz="2800" dirty="0">
                    <a:latin typeface="SutonnyMJ" pitchFamily="2" charset="0"/>
                  </a:rPr>
                  <a:t>।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x-2y-15 = 0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বৃত্তের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কেন্দ্র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ও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ব্যাসার্ধ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নিণর্য়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</a:rPr>
                  <a:t>কর</a:t>
                </a:r>
                <a:r>
                  <a:rPr lang="en-US" sz="2800" dirty="0">
                    <a:latin typeface="SutonnyMJ" pitchFamily="2" charset="0"/>
                  </a:rPr>
                  <a:t>।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87886"/>
                <a:ext cx="9144000" cy="5570113"/>
              </a:xfrm>
              <a:blipFill>
                <a:blip r:embed="rId2"/>
                <a:stretch>
                  <a:fillRect l="-112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5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8723F80-F70F-47E7-AC33-C1C531C8C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6000" i="1" dirty="0">
                    <a:solidFill>
                      <a:srgbClr val="FF0000"/>
                    </a:solidFill>
                    <a:latin typeface="Cambria Math"/>
                  </a:rPr>
                  <a:t>মূল্যায়ন  </a:t>
                </a:r>
              </a:p>
              <a:p>
                <a:pPr algn="l"/>
                <a:r>
                  <a:rPr lang="en-US" sz="2400" dirty="0">
                    <a:solidFill>
                      <a:prstClr val="black"/>
                    </a:solidFill>
                  </a:rPr>
                  <a:t>#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নিচের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উদ্দীপকের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আলোকে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 1 ও 2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নং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প্রশ্নের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উত্তর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দাওঃ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        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বৃত্তের সমীকরণ </a:t>
                </a:r>
                <a:r>
                  <a:rPr lang="en-US" sz="2400" dirty="0">
                    <a:solidFill>
                      <a:prstClr val="black"/>
                    </a:solidFill>
                  </a:rPr>
                  <a:t>   </a:t>
                </a:r>
              </a:p>
              <a:p>
                <a:pPr marL="457200" indent="-457200" algn="l">
                  <a:buAutoNum type="arabicPeriod"/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বৃত্তটির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কেন্দ্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রের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স্থানাংক কোনটি ? 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bn-IN" sz="24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</m:d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      </m:t>
                    </m:r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bn-IN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bn-IN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,−</m:t>
                        </m:r>
                        <m:r>
                          <a:rPr lang="bn-IN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IN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IN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2800" b="0" i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IN" sz="2800" b="0" i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    </m:t>
                    </m:r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14:m>
                  <m:oMath xmlns:m="http://schemas.openxmlformats.org/officeDocument/2006/math">
                    <m:r>
                      <a:rPr lang="bn-IN" sz="240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 algn="l">
                  <a:buAutoNum type="arabicPeriod" startAt="2"/>
                </a:pPr>
                <a:r>
                  <a:rPr lang="en-US" sz="2400" dirty="0">
                    <a:solidFill>
                      <a:schemeClr val="tx1"/>
                    </a:solidFill>
                  </a:rPr>
                  <a:t>X-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অক্ষের খণ্ডিত অংশের দৈর্ঘ্য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schemeClr val="tx1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schemeClr val="tx1"/>
                        </a:solidFill>
                      </a:rPr>
                      <m:t>?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/>
                  <a:t>         </a:t>
                </a:r>
                <a:r>
                  <a:rPr lang="en-US" sz="2400" dirty="0">
                    <a:solidFill>
                      <a:schemeClr val="tx1"/>
                    </a:solidFill>
                  </a:rPr>
                  <a:t>ক)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         খ)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             গ)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            ঘ)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sz="2400" dirty="0">
                  <a:solidFill>
                    <a:prstClr val="black"/>
                  </a:solidFill>
                  <a:latin typeface="Cambria Math"/>
                </a:endParaRPr>
              </a:p>
              <a:p>
                <a:pPr algn="l"/>
                <a:r>
                  <a:rPr lang="en-US" sz="2400" dirty="0">
                    <a:solidFill>
                      <a:prstClr val="black"/>
                    </a:solidFill>
                    <a:latin typeface="Cambria Math"/>
                  </a:rPr>
                  <a:t>3.</a:t>
                </a:r>
                <a:r>
                  <a:rPr lang="b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   বৃত্তটি  </a:t>
                </a:r>
                <a:r>
                  <a:rPr lang="en-US" sz="2400" dirty="0">
                    <a:solidFill>
                      <a:schemeClr val="tx1"/>
                    </a:solidFill>
                  </a:rPr>
                  <a:t>y -</a:t>
                </a:r>
                <a:r>
                  <a:rPr lang="bn-IN" sz="2400" dirty="0">
                    <a:solidFill>
                      <a:schemeClr val="tx1"/>
                    </a:solidFill>
                  </a:rPr>
                  <a:t>অক্ষকেস্পর্শ করে।</a:t>
                </a:r>
                <a:r>
                  <a:rPr lang="en-US" sz="2400" dirty="0">
                    <a:solidFill>
                      <a:schemeClr val="tx1"/>
                    </a:solidFill>
                  </a:rPr>
                  <a:t> c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এর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মান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prstClr val="black"/>
                    </a:solidFill>
                  </a:rPr>
                  <a:t>        ক)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            খ)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                  গ)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                   ঘ)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/>
                  </a:rPr>
                  <a:t>   </a:t>
                </a:r>
              </a:p>
              <a:p>
                <a:pPr lvl="0" algn="l"/>
                <a:r>
                  <a:rPr lang="en-US" sz="2000" dirty="0">
                    <a:solidFill>
                      <a:schemeClr val="tx1"/>
                    </a:solidFill>
                    <a:latin typeface="Cambria Math"/>
                  </a:rPr>
                  <a:t>4.</a:t>
                </a:r>
                <a:r>
                  <a:rPr lang="bn-IN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কেন্দ্র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বিশিষ্ট একটি বৃত্ত</a:t>
                </a:r>
                <a:r>
                  <a:rPr lang="en-US" sz="2400" dirty="0">
                    <a:solidFill>
                      <a:prstClr val="black"/>
                    </a:solidFill>
                  </a:rPr>
                  <a:t> y -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অক্ষকেস্পর্শ করে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বৃত্তটির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</a:rPr>
                  <a:t>       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ব্যাস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/>
                <a:r>
                  <a:rPr lang="en-US" sz="2000" dirty="0">
                    <a:solidFill>
                      <a:prstClr val="black"/>
                    </a:solidFill>
                  </a:rPr>
                  <a:t>        ক)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               খ)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                     গ)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14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                      ঘ)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16</m:t>
                    </m:r>
                  </m:oMath>
                </a14:m>
                <a:endParaRPr lang="bn-IN" sz="160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>
                <a:blip r:embed="rId3"/>
                <a:stretch>
                  <a:fillRect l="-1066" t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owchart: Connector 1"/>
          <p:cNvSpPr/>
          <p:nvPr/>
        </p:nvSpPr>
        <p:spPr>
          <a:xfrm>
            <a:off x="4800600" y="24384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7239000" y="33528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7152861" y="4495800"/>
            <a:ext cx="238539" cy="302832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943600" y="58674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7432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highlight>
                  <a:srgbClr val="FFFF00"/>
                </a:highlight>
              </a:rPr>
              <a:t>নিজেকে নিয়ে ভাব</a:t>
            </a:r>
            <a:r>
              <a:rPr lang="bn-BD" sz="7200" dirty="0">
                <a:highlight>
                  <a:srgbClr val="FFFF00"/>
                </a:highlight>
              </a:rPr>
              <a:t>।</a:t>
            </a:r>
            <a:endParaRPr lang="en-US" sz="720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4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46">
        <p14:prism/>
      </p:transition>
    </mc:Choice>
    <mc:Fallback xmlns="">
      <p:transition spd="slow" advTm="2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887141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FF00"/>
                </a:solidFill>
              </a:rPr>
              <a:t>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1B27-68C9-4199-8EE1-528839645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D394D6-F072-4F31-BD31-ED32E98257AF}"/>
              </a:ext>
            </a:extLst>
          </p:cNvPr>
          <p:cNvSpPr/>
          <p:nvPr/>
        </p:nvSpPr>
        <p:spPr>
          <a:xfrm>
            <a:off x="4876800" y="2895600"/>
            <a:ext cx="3886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i="1" dirty="0">
                <a:solidFill>
                  <a:srgbClr val="FFFF00"/>
                </a:solidFill>
              </a:rPr>
              <a:t>ধন্যবাদ</a:t>
            </a:r>
            <a:endParaRPr lang="en-US" sz="8000" b="1" i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4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7">
        <p14:prism/>
      </p:transition>
    </mc:Choice>
    <mc:Fallback xmlns="">
      <p:transition spd="slow" advTm="4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7338 C 0.06892 -0.07338 0.125 -0.00092 0.125 0.0882 C 0.125 0.17732 0.06892 0.25 3.05556E-6 0.25 C -0.06893 0.25 -0.125 0.17732 -0.125 0.0882 C -0.125 -0.00092 -0.06893 -0.07338 3.05556E-6 -0.07338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dirty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1752600"/>
            <a:ext cx="9144000" cy="510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bn-BD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3" name="Rectangle 7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User\Desktop\wheel-inventiona.jpg">
            <a:extLst>
              <a:ext uri="{FF2B5EF4-FFF2-40B4-BE49-F238E27FC236}">
                <a16:creationId xmlns:a16="http://schemas.microsoft.com/office/drawing/2014/main" id="{7830C142-B057-4831-A8D7-E1F79D35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28650" y="381000"/>
            <a:ext cx="3139657" cy="2321472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pic>
        <p:nvPicPr>
          <p:cNvPr id="16" name="Picture 2" descr="C:\Users\User-PC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816332" cy="18641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User-PC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3499"/>
            <a:ext cx="2670175" cy="146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69" y="3137881"/>
            <a:ext cx="2802258" cy="1463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9F1CA-17C9-42B4-B9BB-2C012ECEED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34" y="367748"/>
            <a:ext cx="2943198" cy="2786437"/>
          </a:xfrm>
          <a:prstGeom prst="rect">
            <a:avLst/>
          </a:prstGeom>
        </p:spPr>
      </p:pic>
      <p:pic>
        <p:nvPicPr>
          <p:cNvPr id="28676" name="Picture 4" descr="C:\Users\User-PC\Desktop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1618278" cy="18757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0798B622-0F1B-466A-B275-CF44FE4CCB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0" y="381000"/>
            <a:ext cx="1966980" cy="2321472"/>
          </a:xfrm>
          <a:prstGeom prst="rect">
            <a:avLst/>
          </a:prstGeom>
        </p:spPr>
      </p:pic>
      <p:pic>
        <p:nvPicPr>
          <p:cNvPr id="5" name="Picture 4" descr="A picture containing plant, green, tree&#10;&#10;Description automatically generated">
            <a:extLst>
              <a:ext uri="{FF2B5EF4-FFF2-40B4-BE49-F238E27FC236}">
                <a16:creationId xmlns:a16="http://schemas.microsoft.com/office/drawing/2014/main" id="{2DF173FE-E520-4225-B3A6-170E130978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9" y="4572000"/>
            <a:ext cx="2140889" cy="1875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E6D3A-0C53-4543-BB6B-A3139B276C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26" y="4642689"/>
            <a:ext cx="2017574" cy="1805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6A73ED-C91A-41C9-BC82-D870120F27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02" y="2679583"/>
            <a:ext cx="2320133" cy="18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:\Users\User\Desktop\Flower-Wallpaper-flowers-249406_500_3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4000" r="26285" b="2"/>
          <a:stretch/>
        </p:blipFill>
        <p:spPr bwMode="auto">
          <a:xfrm>
            <a:off x="2209800" y="10"/>
            <a:ext cx="6934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484" y="1122362"/>
            <a:ext cx="2985517" cy="428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           </a:t>
            </a:r>
            <a:r>
              <a:rPr lang="en-US" sz="4200" dirty="0" err="1">
                <a:latin typeface="+mj-lt"/>
                <a:ea typeface="+mj-ea"/>
                <a:cs typeface="+mj-cs"/>
              </a:rPr>
              <a:t>আজকের</a:t>
            </a: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atin typeface="+mj-lt"/>
                <a:ea typeface="+mj-ea"/>
                <a:cs typeface="+mj-cs"/>
              </a:rPr>
              <a:t>আলোচ্য</a:t>
            </a: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atin typeface="+mj-lt"/>
                <a:ea typeface="+mj-ea"/>
                <a:cs typeface="+mj-cs"/>
              </a:rPr>
              <a:t>বিষয়</a:t>
            </a:r>
            <a:r>
              <a:rPr lang="en-US" sz="4200" dirty="0">
                <a:latin typeface="+mj-lt"/>
                <a:ea typeface="+mj-ea"/>
                <a:cs typeface="+mj-cs"/>
              </a:rPr>
              <a:t>: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9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344">
        <p14:prism/>
      </p:transition>
    </mc:Choice>
    <mc:Fallback xmlns="">
      <p:transition spd="slow" advTm="73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56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" y="2416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2.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কেন্দ্র মূলবিন্দু বিশিষ্ট বৃত্ত  অঙ্কন করতে 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>
                <a:latin typeface="NikoshBAN" pitchFamily="2" charset="0"/>
                <a:cs typeface="NikoshBAN" pitchFamily="2" charset="0"/>
              </a:rPr>
              <a:t>|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96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latin typeface="NikoshBAN" pitchFamily="2" charset="0"/>
                <a:cs typeface="NikoshBAN" pitchFamily="2" charset="0"/>
              </a:rPr>
              <a:t> 3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নির্দিষ্ট কেন্দ্র এবং ব্যাসার্ধবিশিষ্ট বৃত্তের সমীকরণ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নির্ণয় করতে পারবে।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320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latin typeface="NikoshBAN" pitchFamily="2" charset="0"/>
                <a:cs typeface="NikoshBAN" pitchFamily="2" charset="0"/>
              </a:rPr>
              <a:t> 4.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বৃত্তের সাধারণ সমীকরণ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কেন্দ্র ও ব্যাসার্ধ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45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5. 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3899A-39F8-4B9F-97C2-77FB6E1788D2}"/>
              </a:ext>
            </a:extLst>
          </p:cNvPr>
          <p:cNvSpPr/>
          <p:nvPr/>
        </p:nvSpPr>
        <p:spPr>
          <a:xfrm>
            <a:off x="176875" y="1084183"/>
            <a:ext cx="4166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এই অধ্যায় শেষে </a:t>
            </a:r>
            <a:r>
              <a:rPr lang="bn-IN" sz="3600" b="1" u="sng" dirty="0" err="1">
                <a:latin typeface="NikoshBAN" pitchFamily="2" charset="0"/>
                <a:cs typeface="NikoshBAN" pitchFamily="2" charset="0"/>
              </a:rPr>
              <a:t>শিক্ষার্থ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3600" b="1" u="sng" dirty="0" err="1">
                <a:latin typeface="NikoshBAN" pitchFamily="2" charset="0"/>
                <a:cs typeface="NikoshBAN" pitchFamily="2" charset="0"/>
              </a:rPr>
              <a:t>রাঃ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156D9-CAC7-4BAA-9476-EE1CE4C00AC9}"/>
              </a:ext>
            </a:extLst>
          </p:cNvPr>
          <p:cNvSpPr txBox="1"/>
          <p:nvPr/>
        </p:nvSpPr>
        <p:spPr>
          <a:xfrm>
            <a:off x="202275" y="186615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 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B88B4-FE74-4674-A297-9B2A6232F26E}"/>
              </a:ext>
            </a:extLst>
          </p:cNvPr>
          <p:cNvSpPr/>
          <p:nvPr/>
        </p:nvSpPr>
        <p:spPr>
          <a:xfrm>
            <a:off x="3733800" y="304800"/>
            <a:ext cx="1066800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6000" dirty="0">
                <a:solidFill>
                  <a:srgbClr val="FF0000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বৃত্ত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2DE4D-B908-44E6-ABAF-9CBE8E89D40D}"/>
              </a:ext>
            </a:extLst>
          </p:cNvPr>
          <p:cNvSpPr txBox="1"/>
          <p:nvPr/>
        </p:nvSpPr>
        <p:spPr>
          <a:xfrm>
            <a:off x="762000" y="1295400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(Circle)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দ Kirkos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থ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ং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া। 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ো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ঠ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শ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ন।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ইউক্লিড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এলিমেন্ট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ৈ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চ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রেছিলেন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364775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বৃত্তের সংজ্ঞা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799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569029" y="2985820"/>
            <a:ext cx="2819400" cy="2895599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746834" y="4342637"/>
            <a:ext cx="315686" cy="43542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831772" y="2806606"/>
            <a:ext cx="293914" cy="37737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1383633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সমতলে নির্দিষ্ট বিন্দু হতে সমদূরত্ব বজায় রেখে চলমান বিন্দুর সঞ্চারপথকে বৃত্ত বলে।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601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নির্দিষ্ট বিন্দুকে বৃত্তের কেন্দ্র এবং বৃত্তপথকে পরিধি বলা হয়।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0.0849 -1.85185E-6 0.15434 0.09329 0.15434 0.2081 C 0.15434 0.32315 0.0849 0.41644 2.77778E-7 0.41644 C -0.08524 0.41644 -0.15399 0.32315 -0.15399 0.2081 C -0.15399 0.09329 -0.08524 -1.85185E-6 2.77778E-7 -1.85185E-6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088" y="206668"/>
            <a:ext cx="667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বৃত্তের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সাধারণ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সমীকরণ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65174" y="1053887"/>
          <a:ext cx="3602952" cy="80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6" name="Equation" r:id="rId3" imgW="1434960" imgH="241200" progId="Equation.3">
                  <p:embed/>
                </p:oleObj>
              </mc:Choice>
              <mc:Fallback>
                <p:oleObj name="Equation" r:id="rId3" imgW="14349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174" y="1053887"/>
                        <a:ext cx="3602952" cy="807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1798" y="1859797"/>
          <a:ext cx="5970490" cy="78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7" name="Equation" r:id="rId5" imgW="2323800" imgH="228600" progId="Equation.3">
                  <p:embed/>
                </p:oleObj>
              </mc:Choice>
              <mc:Fallback>
                <p:oleObj name="Equation" r:id="rId5" imgW="2323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98" y="1859797"/>
                        <a:ext cx="5970490" cy="783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7682" y="2562884"/>
          <a:ext cx="6604982" cy="7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8" name="Equation" r:id="rId7" imgW="2565360" imgH="228600" progId="Equation.3">
                  <p:embed/>
                </p:oleObj>
              </mc:Choice>
              <mc:Fallback>
                <p:oleObj name="Equation" r:id="rId7" imgW="25653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82" y="2562884"/>
                        <a:ext cx="6604982" cy="78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197" y="3204625"/>
          <a:ext cx="7550661" cy="75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9" name="Equation" r:id="rId9" imgW="3035160" imgH="228600" progId="Equation.3">
                  <p:embed/>
                </p:oleObj>
              </mc:Choice>
              <mc:Fallback>
                <p:oleObj name="Equation" r:id="rId9" imgW="30351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97" y="3204625"/>
                        <a:ext cx="7550661" cy="75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1466" y="3793560"/>
          <a:ext cx="4897685" cy="77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0" name="Equation" r:id="rId11" imgW="1917360" imgH="228600" progId="Equation.3">
                  <p:embed/>
                </p:oleObj>
              </mc:Choice>
              <mc:Fallback>
                <p:oleObj name="Equation" r:id="rId11" imgW="19173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66" y="3793560"/>
                        <a:ext cx="4897685" cy="778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960928" y="4107052"/>
          <a:ext cx="2544984" cy="123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1" name="Equation" r:id="rId13" imgW="1320480" imgH="482400" progId="Equation.3">
                  <p:embed/>
                </p:oleObj>
              </mc:Choice>
              <mc:Fallback>
                <p:oleObj name="Equation" r:id="rId13" imgW="132048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928" y="4107052"/>
                        <a:ext cx="2544984" cy="1239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199" y="4587499"/>
            <a:ext cx="637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ইহাই</a:t>
            </a:r>
            <a:r>
              <a:rPr lang="en-US" sz="3600" dirty="0"/>
              <a:t> </a:t>
            </a:r>
            <a:r>
              <a:rPr lang="bn-BD" sz="3600" dirty="0"/>
              <a:t>বৃত্তের সাধারণ সমীকরণ।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" y="5532896"/>
            <a:ext cx="162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কেন্দ্র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3370" y="5687878"/>
            <a:ext cx="194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ব্যাস্যার্ধ =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899271"/>
              </p:ext>
            </p:extLst>
          </p:nvPr>
        </p:nvGraphicFramePr>
        <p:xfrm>
          <a:off x="1695543" y="5610386"/>
          <a:ext cx="1352457" cy="66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2" name="Equation" r:id="rId15" imgW="583920" imgH="215640" progId="Equation.3">
                  <p:embed/>
                </p:oleObj>
              </mc:Choice>
              <mc:Fallback>
                <p:oleObj name="Equation" r:id="rId15" imgW="5839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543" y="5610386"/>
                        <a:ext cx="1352457" cy="666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40631" y="5534967"/>
          <a:ext cx="1890854" cy="803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3" name="Equation" r:id="rId17" imgW="876240" imgH="279360" progId="Equation.3">
                  <p:embed/>
                </p:oleObj>
              </mc:Choice>
              <mc:Fallback>
                <p:oleObj name="Equation" r:id="rId17" imgW="876240" imgH="279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631" y="5534967"/>
                        <a:ext cx="1890854" cy="803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257</TotalTime>
  <Words>726</Words>
  <Application>Microsoft Office PowerPoint</Application>
  <PresentationFormat>On-screen Show (4:3)</PresentationFormat>
  <Paragraphs>109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Siyam Rupali ANSI</vt:lpstr>
      <vt:lpstr>SutonnyMJ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বৃত্তের সংজ্ঞা </vt:lpstr>
      <vt:lpstr>PowerPoint Presentation</vt:lpstr>
      <vt:lpstr>বৃত্তের সমীকরণ চেনার উপায়সমূহ: </vt:lpstr>
      <vt:lpstr>একটি বৃত্তের সমীকরণ দেওয়া থাকলে কেন্দ্র  ও ব্যাসার্ধ নির্ণয় করার উপায়:</vt:lpstr>
      <vt:lpstr>কেন্দ্র মূলবিন্দু এবং r ব্যাসার্ধ বিশিষ্ট বৃত্তের সমীকরণ </vt:lpstr>
      <vt:lpstr>কেন্দ্র (h,k) এবং r ব্যাসার্ধ বিশিষ্ট বৃত্তের সমীকরণ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ataur.arman.85@gmail.com</dc:creator>
  <cp:lastModifiedBy>ataur.arman.85@gmail.com</cp:lastModifiedBy>
  <cp:revision>34</cp:revision>
  <dcterms:created xsi:type="dcterms:W3CDTF">2021-01-19T04:41:34Z</dcterms:created>
  <dcterms:modified xsi:type="dcterms:W3CDTF">2021-01-21T10:57:35Z</dcterms:modified>
</cp:coreProperties>
</file>