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83" r:id="rId8"/>
    <p:sldId id="271" r:id="rId9"/>
    <p:sldId id="272" r:id="rId10"/>
    <p:sldId id="273" r:id="rId11"/>
    <p:sldId id="274" r:id="rId12"/>
    <p:sldId id="275" r:id="rId13"/>
    <p:sldId id="276" r:id="rId14"/>
    <p:sldId id="263" r:id="rId15"/>
    <p:sldId id="280" r:id="rId16"/>
    <p:sldId id="281" r:id="rId17"/>
    <p:sldId id="282" r:id="rId18"/>
    <p:sldId id="264" r:id="rId19"/>
    <p:sldId id="265" r:id="rId20"/>
    <p:sldId id="266" r:id="rId21"/>
    <p:sldId id="277" r:id="rId22"/>
    <p:sldId id="278" r:id="rId23"/>
    <p:sldId id="267" r:id="rId24"/>
    <p:sldId id="285" r:id="rId25"/>
    <p:sldId id="269" r:id="rId26"/>
    <p:sldId id="286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8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576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2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951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25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5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4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0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8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5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3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0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9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7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C160B1-7045-4DAF-B521-D2EA39E813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692485-EC3C-4A87-99DE-FB30874DB5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5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228850" y="132520"/>
            <a:ext cx="7158990" cy="113157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391C17-B320-4EBD-8A00-86DFEEF73879}"/>
              </a:ext>
            </a:extLst>
          </p:cNvPr>
          <p:cNvSpPr/>
          <p:nvPr/>
        </p:nvSpPr>
        <p:spPr>
          <a:xfrm>
            <a:off x="1175659" y="1538407"/>
            <a:ext cx="9916411" cy="44966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560" y="834390"/>
            <a:ext cx="3314700" cy="38976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1560" y="5029200"/>
            <a:ext cx="3314700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doll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6580" y="986790"/>
            <a:ext cx="3379470" cy="40424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901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" y="537210"/>
            <a:ext cx="6126480" cy="440055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3070" y="5097780"/>
            <a:ext cx="3223260" cy="10287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Driver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570470" y="1440180"/>
            <a:ext cx="3223260" cy="38633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8655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9113" y="530087"/>
            <a:ext cx="5433391" cy="450573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2783" y="5459896"/>
            <a:ext cx="3591339" cy="120594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driver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1096" y="1033670"/>
            <a:ext cx="3591339" cy="426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6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27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9475" y="3001616"/>
            <a:ext cx="10581861" cy="3896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9015" y="443947"/>
            <a:ext cx="9342783" cy="1146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Students say and read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81838" y="2966956"/>
            <a:ext cx="3392557" cy="37768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496587" y="3061252"/>
            <a:ext cx="3392557" cy="37768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63757" y="3200398"/>
            <a:ext cx="704018" cy="29949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/>
          <p:cNvSpPr/>
          <p:nvPr/>
        </p:nvSpPr>
        <p:spPr>
          <a:xfrm>
            <a:off x="1759927" y="3578087"/>
            <a:ext cx="372714" cy="15770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/>
          <p:cNvSpPr/>
          <p:nvPr/>
        </p:nvSpPr>
        <p:spPr>
          <a:xfrm>
            <a:off x="4842714" y="3435625"/>
            <a:ext cx="884580" cy="2849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/>
          <p:cNvSpPr/>
          <p:nvPr/>
        </p:nvSpPr>
        <p:spPr>
          <a:xfrm>
            <a:off x="10161106" y="4515933"/>
            <a:ext cx="331304" cy="10601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9927" y="1649897"/>
            <a:ext cx="8134350" cy="11753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Trace in the air.</a:t>
            </a:r>
          </a:p>
        </p:txBody>
      </p:sp>
    </p:spTree>
    <p:extLst>
      <p:ext uri="{BB962C8B-B14F-4D97-AF65-F5344CB8AC3E}">
        <p14:creationId xmlns:p14="http://schemas.microsoft.com/office/powerpoint/2010/main" val="41572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6" grpId="0" animBg="1"/>
      <p:bldP spid="30" grpId="0" animBg="1"/>
      <p:bldP spid="31" grpId="0" animBg="1"/>
      <p:bldP spid="33" grpId="0" animBg="1"/>
      <p:bldP spid="34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3305908"/>
            <a:ext cx="2919045" cy="282984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4045" y="715617"/>
            <a:ext cx="1073426" cy="56189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2903" y="622852"/>
            <a:ext cx="1027044" cy="55129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Arrow: Down 4"/>
          <p:cNvSpPr/>
          <p:nvPr/>
        </p:nvSpPr>
        <p:spPr>
          <a:xfrm>
            <a:off x="1139816" y="1590261"/>
            <a:ext cx="755373" cy="34455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6" name="Arrow: Down 5"/>
          <p:cNvSpPr/>
          <p:nvPr/>
        </p:nvSpPr>
        <p:spPr>
          <a:xfrm>
            <a:off x="5628861" y="1417984"/>
            <a:ext cx="768627" cy="36178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7" name="Arrow: Left 6"/>
          <p:cNvSpPr/>
          <p:nvPr/>
        </p:nvSpPr>
        <p:spPr>
          <a:xfrm>
            <a:off x="3967625" y="2696818"/>
            <a:ext cx="1378226" cy="68248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1304" y="0"/>
            <a:ext cx="4029682" cy="6658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270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92010A-730A-491D-A113-DC7F4D140B31}"/>
              </a:ext>
            </a:extLst>
          </p:cNvPr>
          <p:cNvCxnSpPr>
            <a:cxnSpLocks/>
          </p:cNvCxnSpPr>
          <p:nvPr/>
        </p:nvCxnSpPr>
        <p:spPr>
          <a:xfrm>
            <a:off x="3779237" y="2619256"/>
            <a:ext cx="0" cy="2146851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4B715F78-2646-4BBC-97E4-8B66DA930B42}"/>
              </a:ext>
            </a:extLst>
          </p:cNvPr>
          <p:cNvSpPr/>
          <p:nvPr/>
        </p:nvSpPr>
        <p:spPr>
          <a:xfrm>
            <a:off x="1843627" y="2619255"/>
            <a:ext cx="3233535" cy="2146852"/>
          </a:xfrm>
          <a:prstGeom prst="arc">
            <a:avLst>
              <a:gd name="adj1" fmla="val 17134873"/>
              <a:gd name="adj2" fmla="val 4506597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156106-913F-4AE2-A787-D2C3C8789B9E}"/>
              </a:ext>
            </a:extLst>
          </p:cNvPr>
          <p:cNvCxnSpPr>
            <a:cxnSpLocks/>
          </p:cNvCxnSpPr>
          <p:nvPr/>
        </p:nvCxnSpPr>
        <p:spPr>
          <a:xfrm>
            <a:off x="905985" y="2662471"/>
            <a:ext cx="0" cy="214685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560E4F65-8723-466A-A0DC-D09A4DF0E885}"/>
              </a:ext>
            </a:extLst>
          </p:cNvPr>
          <p:cNvSpPr/>
          <p:nvPr/>
        </p:nvSpPr>
        <p:spPr>
          <a:xfrm>
            <a:off x="-1002330" y="2635175"/>
            <a:ext cx="3233535" cy="2146852"/>
          </a:xfrm>
          <a:prstGeom prst="arc">
            <a:avLst>
              <a:gd name="adj1" fmla="val 17134873"/>
              <a:gd name="adj2" fmla="val 4506597"/>
            </a:avLst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0B1559-7C90-4121-BC3B-9858D63D0632}"/>
              </a:ext>
            </a:extLst>
          </p:cNvPr>
          <p:cNvCxnSpPr>
            <a:cxnSpLocks/>
          </p:cNvCxnSpPr>
          <p:nvPr/>
        </p:nvCxnSpPr>
        <p:spPr>
          <a:xfrm>
            <a:off x="544324" y="3036108"/>
            <a:ext cx="10345003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22F72D-1FDF-4829-BF0C-7FB809799D33}"/>
              </a:ext>
            </a:extLst>
          </p:cNvPr>
          <p:cNvCxnSpPr>
            <a:cxnSpLocks/>
          </p:cNvCxnSpPr>
          <p:nvPr/>
        </p:nvCxnSpPr>
        <p:spPr>
          <a:xfrm flipV="1">
            <a:off x="696724" y="4756510"/>
            <a:ext cx="10347807" cy="2879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5CA085-A8E6-4255-9397-9BA4E78599A7}"/>
              </a:ext>
            </a:extLst>
          </p:cNvPr>
          <p:cNvCxnSpPr>
            <a:cxnSpLocks/>
          </p:cNvCxnSpPr>
          <p:nvPr/>
        </p:nvCxnSpPr>
        <p:spPr>
          <a:xfrm>
            <a:off x="546596" y="2615301"/>
            <a:ext cx="10345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D98BE6-32ED-4296-8AD8-75CA9AE812A9}"/>
              </a:ext>
            </a:extLst>
          </p:cNvPr>
          <p:cNvCxnSpPr>
            <a:cxnSpLocks/>
          </p:cNvCxnSpPr>
          <p:nvPr/>
        </p:nvCxnSpPr>
        <p:spPr>
          <a:xfrm>
            <a:off x="712644" y="5265245"/>
            <a:ext cx="10345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0737E7-FDC5-4414-8E59-BCCDC9B0C74C}"/>
              </a:ext>
            </a:extLst>
          </p:cNvPr>
          <p:cNvCxnSpPr>
            <a:cxnSpLocks/>
          </p:cNvCxnSpPr>
          <p:nvPr/>
        </p:nvCxnSpPr>
        <p:spPr>
          <a:xfrm>
            <a:off x="6470129" y="2621527"/>
            <a:ext cx="0" cy="2146851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78C99F16-10B8-48C2-8380-84FF68BFC3EB}"/>
              </a:ext>
            </a:extLst>
          </p:cNvPr>
          <p:cNvSpPr/>
          <p:nvPr/>
        </p:nvSpPr>
        <p:spPr>
          <a:xfrm>
            <a:off x="4490096" y="2621527"/>
            <a:ext cx="3233535" cy="2146852"/>
          </a:xfrm>
          <a:prstGeom prst="arc">
            <a:avLst>
              <a:gd name="adj1" fmla="val 17134873"/>
              <a:gd name="adj2" fmla="val 4506597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3C3859-4BB7-45A3-8FA2-AA14A1CABC35}"/>
              </a:ext>
            </a:extLst>
          </p:cNvPr>
          <p:cNvSpPr/>
          <p:nvPr/>
        </p:nvSpPr>
        <p:spPr>
          <a:xfrm>
            <a:off x="2026027" y="753035"/>
            <a:ext cx="8032376" cy="8425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Say and read. Trace and write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 animBg="1"/>
      <p:bldP spid="12" grpId="0" animBg="1"/>
      <p:bldP spid="19" grpId="0" uiExpand="1" build="p" bldLvl="5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EC6A455-FCDA-4AAE-8228-EA857357A0A4}"/>
              </a:ext>
            </a:extLst>
          </p:cNvPr>
          <p:cNvCxnSpPr>
            <a:cxnSpLocks/>
          </p:cNvCxnSpPr>
          <p:nvPr/>
        </p:nvCxnSpPr>
        <p:spPr>
          <a:xfrm>
            <a:off x="7370544" y="2706384"/>
            <a:ext cx="0" cy="16200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C3F3291-9035-47AE-A063-49512E79BFAA}"/>
              </a:ext>
            </a:extLst>
          </p:cNvPr>
          <p:cNvSpPr/>
          <p:nvPr/>
        </p:nvSpPr>
        <p:spPr>
          <a:xfrm>
            <a:off x="6456145" y="3265498"/>
            <a:ext cx="901147" cy="1007153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A90DA9-B306-48FD-AD23-5084A153DE1B}"/>
              </a:ext>
            </a:extLst>
          </p:cNvPr>
          <p:cNvCxnSpPr>
            <a:cxnSpLocks/>
          </p:cNvCxnSpPr>
          <p:nvPr/>
        </p:nvCxnSpPr>
        <p:spPr>
          <a:xfrm>
            <a:off x="2135935" y="3248931"/>
            <a:ext cx="8521148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E9C376-BCC4-4545-9112-7E3CA73F555E}"/>
              </a:ext>
            </a:extLst>
          </p:cNvPr>
          <p:cNvCxnSpPr>
            <a:cxnSpLocks/>
          </p:cNvCxnSpPr>
          <p:nvPr/>
        </p:nvCxnSpPr>
        <p:spPr>
          <a:xfrm>
            <a:off x="2135935" y="4282600"/>
            <a:ext cx="8521148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CDE712-C56F-470A-B29F-D3E1B0F404E3}"/>
              </a:ext>
            </a:extLst>
          </p:cNvPr>
          <p:cNvCxnSpPr>
            <a:cxnSpLocks/>
          </p:cNvCxnSpPr>
          <p:nvPr/>
        </p:nvCxnSpPr>
        <p:spPr>
          <a:xfrm>
            <a:off x="2135935" y="4772929"/>
            <a:ext cx="8521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79444A-8573-4109-B5D2-319FFCCA1DE7}"/>
              </a:ext>
            </a:extLst>
          </p:cNvPr>
          <p:cNvCxnSpPr>
            <a:cxnSpLocks/>
          </p:cNvCxnSpPr>
          <p:nvPr/>
        </p:nvCxnSpPr>
        <p:spPr>
          <a:xfrm>
            <a:off x="2135935" y="2679088"/>
            <a:ext cx="8521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210C4D-046C-4790-8747-357104D7C42A}"/>
              </a:ext>
            </a:extLst>
          </p:cNvPr>
          <p:cNvCxnSpPr>
            <a:cxnSpLocks/>
          </p:cNvCxnSpPr>
          <p:nvPr/>
        </p:nvCxnSpPr>
        <p:spPr>
          <a:xfrm>
            <a:off x="5455604" y="2699760"/>
            <a:ext cx="0" cy="16200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B6589A19-752A-43B2-AB03-BE702621EB29}"/>
              </a:ext>
            </a:extLst>
          </p:cNvPr>
          <p:cNvSpPr/>
          <p:nvPr/>
        </p:nvSpPr>
        <p:spPr>
          <a:xfrm>
            <a:off x="4541205" y="3258874"/>
            <a:ext cx="901147" cy="1007153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40201D-C389-4677-893F-A29287ADA0B7}"/>
              </a:ext>
            </a:extLst>
          </p:cNvPr>
          <p:cNvCxnSpPr>
            <a:cxnSpLocks/>
          </p:cNvCxnSpPr>
          <p:nvPr/>
        </p:nvCxnSpPr>
        <p:spPr>
          <a:xfrm>
            <a:off x="3162976" y="2712220"/>
            <a:ext cx="0" cy="1620077"/>
          </a:xfrm>
          <a:prstGeom prst="lin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F8A2353D-FC66-4974-9D7E-9EA47FAC9A98}"/>
              </a:ext>
            </a:extLst>
          </p:cNvPr>
          <p:cNvSpPr/>
          <p:nvPr/>
        </p:nvSpPr>
        <p:spPr>
          <a:xfrm>
            <a:off x="2248577" y="3298630"/>
            <a:ext cx="901147" cy="1007153"/>
          </a:xfrm>
          <a:prstGeom prst="ellipse">
            <a:avLst/>
          </a:prstGeom>
          <a:noFill/>
          <a:ln w="5715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CA65BE-5C3F-49AD-9214-680BA86FFD9E}"/>
              </a:ext>
            </a:extLst>
          </p:cNvPr>
          <p:cNvSpPr/>
          <p:nvPr/>
        </p:nvSpPr>
        <p:spPr>
          <a:xfrm>
            <a:off x="2026027" y="753035"/>
            <a:ext cx="8032376" cy="8425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Say and read. Trace and write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6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817" y="0"/>
            <a:ext cx="11277600" cy="7885043"/>
          </a:xfrm>
          <a:prstGeom prst="rect">
            <a:avLst/>
          </a:prstGeom>
          <a:noFill/>
          <a:ln>
            <a:solidFill>
              <a:srgbClr val="E7E8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92702" y="1547441"/>
            <a:ext cx="2039510" cy="201168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33059" y="3799811"/>
            <a:ext cx="2478159" cy="250251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unched Tape 4"/>
          <p:cNvSpPr/>
          <p:nvPr/>
        </p:nvSpPr>
        <p:spPr>
          <a:xfrm>
            <a:off x="4747541" y="1751527"/>
            <a:ext cx="2517912" cy="1603512"/>
          </a:xfrm>
          <a:prstGeom prst="flowChartPunchedTap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Doll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8495867" y="4041300"/>
            <a:ext cx="2478158" cy="1775791"/>
          </a:xfrm>
          <a:prstGeom prst="flowChartPunchedTap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door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8495867" y="1547441"/>
            <a:ext cx="2478158" cy="1603511"/>
          </a:xfrm>
          <a:prstGeom prst="flowChartPunchedTap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doll</a:t>
            </a:r>
          </a:p>
        </p:txBody>
      </p:sp>
      <p:sp>
        <p:nvSpPr>
          <p:cNvPr id="8" name="Flowchart: Punched Tape 7"/>
          <p:cNvSpPr/>
          <p:nvPr/>
        </p:nvSpPr>
        <p:spPr>
          <a:xfrm>
            <a:off x="4542130" y="4266690"/>
            <a:ext cx="2723323" cy="1775791"/>
          </a:xfrm>
          <a:prstGeom prst="flowChartPunchedTap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Door</a:t>
            </a:r>
          </a:p>
        </p:txBody>
      </p:sp>
      <p:sp>
        <p:nvSpPr>
          <p:cNvPr id="9" name="Rectangle 8"/>
          <p:cNvSpPr/>
          <p:nvPr/>
        </p:nvSpPr>
        <p:spPr>
          <a:xfrm>
            <a:off x="1392701" y="265042"/>
            <a:ext cx="9341559" cy="106017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Student Look at the picture and say</a:t>
            </a:r>
            <a:r>
              <a:rPr lang="en-US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933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322" y="338593"/>
            <a:ext cx="11754678" cy="63742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4390" y="1417320"/>
            <a:ext cx="5829300" cy="446913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230" y="1608151"/>
            <a:ext cx="3177540" cy="17030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u="sng" dirty="0">
                <a:solidFill>
                  <a:srgbClr val="FF0000"/>
                </a:solidFill>
              </a:rPr>
              <a:t>D</a:t>
            </a:r>
            <a:r>
              <a:rPr lang="en-US" sz="8000" b="1" dirty="0">
                <a:solidFill>
                  <a:srgbClr val="FF0000"/>
                </a:solidFill>
              </a:rPr>
              <a:t>river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230" y="3886200"/>
            <a:ext cx="3177540" cy="17030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u="sng" dirty="0">
                <a:solidFill>
                  <a:srgbClr val="00B050"/>
                </a:solidFill>
              </a:rPr>
              <a:t>d</a:t>
            </a:r>
            <a:r>
              <a:rPr lang="en-US" sz="6600" b="1" dirty="0">
                <a:solidFill>
                  <a:srgbClr val="00B050"/>
                </a:solidFill>
              </a:rPr>
              <a:t>river</a:t>
            </a:r>
          </a:p>
        </p:txBody>
      </p:sp>
    </p:spTree>
    <p:extLst>
      <p:ext uri="{BB962C8B-B14F-4D97-AF65-F5344CB8AC3E}">
        <p14:creationId xmlns:p14="http://schemas.microsoft.com/office/powerpoint/2010/main" val="104195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87686" y="1272209"/>
            <a:ext cx="3419061" cy="15902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</a:rPr>
              <a:t>Group:A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73805" y="-66261"/>
            <a:ext cx="4034790" cy="133847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Group Work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4315" y="2862471"/>
            <a:ext cx="11675164" cy="2451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</a:rPr>
              <a:t>Dog,sound,doll,Day,sad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4315" y="5314123"/>
            <a:ext cx="11675164" cy="2451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og,soun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,doll,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ay,sa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endParaRPr lang="en-US" sz="8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1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4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F0F5050-A76E-4181-B673-FC01EB062F6F}"/>
              </a:ext>
            </a:extLst>
          </p:cNvPr>
          <p:cNvSpPr/>
          <p:nvPr/>
        </p:nvSpPr>
        <p:spPr>
          <a:xfrm>
            <a:off x="2160103" y="339256"/>
            <a:ext cx="7712767" cy="89319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Teacher’s Identity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9825265-5277-4924-9C58-B76868232B4D}"/>
              </a:ext>
            </a:extLst>
          </p:cNvPr>
          <p:cNvSpPr/>
          <p:nvPr/>
        </p:nvSpPr>
        <p:spPr>
          <a:xfrm>
            <a:off x="649357" y="1404730"/>
            <a:ext cx="11025808" cy="5023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Abdul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Alim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Teacher</a:t>
            </a:r>
          </a:p>
          <a:p>
            <a:pPr algn="ctr"/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Lokkhonkhola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Govt.Primary</a:t>
            </a: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School</a:t>
            </a:r>
            <a:endParaRPr lang="bn-BD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Meghna,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Cumilla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63617" y="106016"/>
            <a:ext cx="4664765" cy="156375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</a:rPr>
              <a:t>Group:B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357" y="1557131"/>
            <a:ext cx="11343860" cy="27697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rgbClr val="FF0000"/>
                </a:solidFill>
              </a:rPr>
              <a:t>Day,do,dog,good,Door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9357" y="4393098"/>
            <a:ext cx="11343860" cy="27697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ay,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o,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og,goo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,</a:t>
            </a:r>
            <a:r>
              <a:rPr lang="en-US" sz="8800" b="1" u="sng" dirty="0" err="1">
                <a:solidFill>
                  <a:srgbClr val="FF0000"/>
                </a:solidFill>
              </a:rPr>
              <a:t>D</a:t>
            </a:r>
            <a:r>
              <a:rPr lang="en-US" sz="8800" b="1" dirty="0" err="1">
                <a:solidFill>
                  <a:srgbClr val="FF0000"/>
                </a:solidFill>
              </a:rPr>
              <a:t>oor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90122" y="119270"/>
            <a:ext cx="4426226" cy="163001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</a:rPr>
              <a:t>Group:C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4731" y="2146852"/>
            <a:ext cx="10071652" cy="21468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</a:rPr>
              <a:t>Dog,doll,food,Day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4731" y="4452731"/>
            <a:ext cx="10323443" cy="22131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u="sng" dirty="0" err="1">
                <a:solidFill>
                  <a:srgbClr val="FF0000"/>
                </a:solidFill>
              </a:rPr>
              <a:t>D</a:t>
            </a:r>
            <a:r>
              <a:rPr lang="en-US" sz="9600" b="1" dirty="0" err="1">
                <a:solidFill>
                  <a:srgbClr val="FF0000"/>
                </a:solidFill>
              </a:rPr>
              <a:t>og,</a:t>
            </a:r>
            <a:r>
              <a:rPr lang="en-US" sz="9600" b="1" u="sng" dirty="0" err="1">
                <a:solidFill>
                  <a:srgbClr val="FF0000"/>
                </a:solidFill>
              </a:rPr>
              <a:t>d</a:t>
            </a:r>
            <a:r>
              <a:rPr lang="en-US" sz="9600" b="1" dirty="0" err="1">
                <a:solidFill>
                  <a:srgbClr val="FF0000"/>
                </a:solidFill>
              </a:rPr>
              <a:t>oll,foo</a:t>
            </a:r>
            <a:r>
              <a:rPr lang="en-US" sz="9600" b="1" u="sng" dirty="0" err="1">
                <a:solidFill>
                  <a:srgbClr val="FF0000"/>
                </a:solidFill>
              </a:rPr>
              <a:t>d</a:t>
            </a:r>
            <a:r>
              <a:rPr lang="en-US" sz="9600" b="1" dirty="0" err="1">
                <a:solidFill>
                  <a:srgbClr val="FF0000"/>
                </a:solidFill>
              </a:rPr>
              <a:t>,</a:t>
            </a:r>
            <a:r>
              <a:rPr lang="en-US" sz="9600" b="1" u="sng" dirty="0" err="1">
                <a:solidFill>
                  <a:srgbClr val="FF0000"/>
                </a:solidFill>
              </a:rPr>
              <a:t>D</a:t>
            </a:r>
            <a:r>
              <a:rPr lang="en-US" sz="9600" b="1" dirty="0" err="1">
                <a:solidFill>
                  <a:srgbClr val="FF0000"/>
                </a:solidFill>
              </a:rPr>
              <a:t>ay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6680" y="123612"/>
            <a:ext cx="6446520" cy="7549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>
                <a:solidFill>
                  <a:srgbClr val="002060"/>
                </a:solidFill>
              </a:rPr>
              <a:t>Evaluation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E1382-2F55-4612-BA7C-D46C861D28B9}"/>
              </a:ext>
            </a:extLst>
          </p:cNvPr>
          <p:cNvSpPr/>
          <p:nvPr/>
        </p:nvSpPr>
        <p:spPr>
          <a:xfrm>
            <a:off x="2146852" y="993912"/>
            <a:ext cx="7116418" cy="398418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02D629-ABA6-49D8-B039-B759A2C3F05A}"/>
              </a:ext>
            </a:extLst>
          </p:cNvPr>
          <p:cNvSpPr/>
          <p:nvPr/>
        </p:nvSpPr>
        <p:spPr>
          <a:xfrm>
            <a:off x="3122437" y="5587697"/>
            <a:ext cx="4549140" cy="10629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-</a:t>
            </a:r>
            <a:r>
              <a:rPr lang="en-US" sz="7200" b="1" dirty="0" err="1">
                <a:solidFill>
                  <a:srgbClr val="FF0000"/>
                </a:solidFill>
              </a:rPr>
              <a:t>og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E19CF2-4744-4991-978C-2BBF75D4037B}"/>
              </a:ext>
            </a:extLst>
          </p:cNvPr>
          <p:cNvSpPr/>
          <p:nvPr/>
        </p:nvSpPr>
        <p:spPr>
          <a:xfrm>
            <a:off x="4096662" y="5587696"/>
            <a:ext cx="960120" cy="106299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366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2993E3-A670-4E22-86DC-4700891B22C2}"/>
              </a:ext>
            </a:extLst>
          </p:cNvPr>
          <p:cNvSpPr/>
          <p:nvPr/>
        </p:nvSpPr>
        <p:spPr>
          <a:xfrm>
            <a:off x="2504661" y="427741"/>
            <a:ext cx="6877878" cy="47972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563A9C-0611-437A-8A54-994C9B471F34}"/>
              </a:ext>
            </a:extLst>
          </p:cNvPr>
          <p:cNvSpPr/>
          <p:nvPr/>
        </p:nvSpPr>
        <p:spPr>
          <a:xfrm>
            <a:off x="3847409" y="5501916"/>
            <a:ext cx="4330176" cy="10629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-</a:t>
            </a:r>
            <a:r>
              <a:rPr lang="en-US" sz="8000" b="1" dirty="0" err="1">
                <a:solidFill>
                  <a:srgbClr val="FF0000"/>
                </a:solidFill>
              </a:rPr>
              <a:t>oll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5FF82E-DDB5-486F-A3CA-8698946AD6F0}"/>
              </a:ext>
            </a:extLst>
          </p:cNvPr>
          <p:cNvSpPr/>
          <p:nvPr/>
        </p:nvSpPr>
        <p:spPr>
          <a:xfrm>
            <a:off x="4713767" y="5501916"/>
            <a:ext cx="921795" cy="10629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5183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2540" y="432641"/>
            <a:ext cx="9037982" cy="452367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74433" y="5116470"/>
            <a:ext cx="3922644" cy="10629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-</a:t>
            </a:r>
            <a:r>
              <a:rPr lang="en-US" sz="7200" b="1" dirty="0" err="1">
                <a:solidFill>
                  <a:srgbClr val="FF0000"/>
                </a:solidFill>
              </a:rPr>
              <a:t>oor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0259" y="5116470"/>
            <a:ext cx="982979" cy="10629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470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372E1D3-5656-4796-AB93-9D9298B0B5C9}"/>
              </a:ext>
            </a:extLst>
          </p:cNvPr>
          <p:cNvSpPr/>
          <p:nvPr/>
        </p:nvSpPr>
        <p:spPr>
          <a:xfrm>
            <a:off x="1815548" y="437322"/>
            <a:ext cx="3922644" cy="1510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Home Work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4EA7B2-02C3-4273-8FEF-2BAC0AEC4830}"/>
              </a:ext>
            </a:extLst>
          </p:cNvPr>
          <p:cNvSpPr/>
          <p:nvPr/>
        </p:nvSpPr>
        <p:spPr>
          <a:xfrm>
            <a:off x="2716697" y="4744277"/>
            <a:ext cx="7407964" cy="10204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C. Say, trace and write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97F40C-055C-4B24-AC8A-33D2E985535E}"/>
              </a:ext>
            </a:extLst>
          </p:cNvPr>
          <p:cNvSpPr txBox="1"/>
          <p:nvPr/>
        </p:nvSpPr>
        <p:spPr>
          <a:xfrm>
            <a:off x="1295400" y="137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4CE7F6-DFBB-49A9-B51F-29151813ACE2}"/>
              </a:ext>
            </a:extLst>
          </p:cNvPr>
          <p:cNvSpPr txBox="1"/>
          <p:nvPr/>
        </p:nvSpPr>
        <p:spPr>
          <a:xfrm>
            <a:off x="2413552" y="1906250"/>
            <a:ext cx="665093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See</a:t>
            </a:r>
            <a:r>
              <a:rPr lang="en-US" sz="8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15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you</a:t>
            </a:r>
            <a:endParaRPr lang="en-US" sz="80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4D5485-F75E-4734-88DB-A74ED3B5401D}"/>
              </a:ext>
            </a:extLst>
          </p:cNvPr>
          <p:cNvSpPr/>
          <p:nvPr/>
        </p:nvSpPr>
        <p:spPr>
          <a:xfrm>
            <a:off x="838199" y="1843088"/>
            <a:ext cx="10540387" cy="4431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–ENGLISH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CLASS-ONE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bn-BD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TIME-40 M.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5340D16-C875-4807-BC56-D40E6B3ACAE3}"/>
              </a:ext>
            </a:extLst>
          </p:cNvPr>
          <p:cNvSpPr/>
          <p:nvPr/>
        </p:nvSpPr>
        <p:spPr>
          <a:xfrm>
            <a:off x="2067341" y="379827"/>
            <a:ext cx="8269356" cy="12801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-INTRODUCING</a:t>
            </a:r>
          </a:p>
        </p:txBody>
      </p:sp>
    </p:spTree>
    <p:extLst>
      <p:ext uri="{BB962C8B-B14F-4D97-AF65-F5344CB8AC3E}">
        <p14:creationId xmlns:p14="http://schemas.microsoft.com/office/powerpoint/2010/main" val="1581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47929" y="194807"/>
            <a:ext cx="3684105" cy="3448505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30514" y="0"/>
            <a:ext cx="4299586" cy="351182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-97154" y="110075"/>
            <a:ext cx="4245083" cy="330898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7051" y="3528060"/>
            <a:ext cx="2460309" cy="75438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Ant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01435" y="3528060"/>
            <a:ext cx="2506981" cy="75438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Cat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6800" y="3686050"/>
            <a:ext cx="2472693" cy="75438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Ball</a:t>
            </a:r>
          </a:p>
        </p:txBody>
      </p:sp>
      <p:sp>
        <p:nvSpPr>
          <p:cNvPr id="12" name="Oval 11"/>
          <p:cNvSpPr/>
          <p:nvPr/>
        </p:nvSpPr>
        <p:spPr>
          <a:xfrm>
            <a:off x="3207026" y="4440430"/>
            <a:ext cx="5294409" cy="2848266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/>
          <p:cNvSpPr/>
          <p:nvPr/>
        </p:nvSpPr>
        <p:spPr>
          <a:xfrm>
            <a:off x="1325880" y="971550"/>
            <a:ext cx="8812530" cy="465201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8390" y="1543050"/>
            <a:ext cx="6377940" cy="8686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00B050"/>
                </a:solidFill>
              </a:rPr>
              <a:t>Lesson </a:t>
            </a:r>
            <a:r>
              <a:rPr lang="en-US" sz="8000" b="1" dirty="0" err="1">
                <a:solidFill>
                  <a:srgbClr val="00B050"/>
                </a:solidFill>
              </a:rPr>
              <a:t>ti</a:t>
            </a:r>
            <a:r>
              <a:rPr lang="bn-BD" sz="8000" b="1" dirty="0">
                <a:solidFill>
                  <a:srgbClr val="00B050"/>
                </a:solidFill>
              </a:rPr>
              <a:t>tle</a:t>
            </a:r>
            <a:endParaRPr lang="en-US" sz="80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8390" y="2628900"/>
            <a:ext cx="6377940" cy="25260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Alphabet</a:t>
            </a:r>
          </a:p>
          <a:p>
            <a:pPr algn="ctr"/>
            <a:r>
              <a:rPr lang="en-US" sz="6000" b="1" dirty="0">
                <a:solidFill>
                  <a:srgbClr val="0070C0"/>
                </a:solidFill>
              </a:rPr>
              <a:t>Lesson:</a:t>
            </a:r>
            <a:r>
              <a:rPr lang="bn-BD" sz="6000" b="1" dirty="0">
                <a:solidFill>
                  <a:srgbClr val="0070C0"/>
                </a:solidFill>
              </a:rPr>
              <a:t>4-6</a:t>
            </a:r>
            <a:endParaRPr lang="en-US" sz="6000" b="1" dirty="0">
              <a:solidFill>
                <a:srgbClr val="0070C0"/>
              </a:solidFill>
            </a:endParaRPr>
          </a:p>
          <a:p>
            <a:pPr algn="ctr"/>
            <a:r>
              <a:rPr lang="en-US" sz="6000" b="1" dirty="0" err="1">
                <a:solidFill>
                  <a:srgbClr val="0070C0"/>
                </a:solidFill>
              </a:rPr>
              <a:t>Look,listen</a:t>
            </a:r>
            <a:r>
              <a:rPr lang="en-US" sz="6000" b="1" dirty="0">
                <a:solidFill>
                  <a:srgbClr val="0070C0"/>
                </a:solidFill>
              </a:rPr>
              <a:t> and say</a:t>
            </a:r>
          </a:p>
        </p:txBody>
      </p:sp>
    </p:spTree>
    <p:extLst>
      <p:ext uri="{BB962C8B-B14F-4D97-AF65-F5344CB8AC3E}">
        <p14:creationId xmlns:p14="http://schemas.microsoft.com/office/powerpoint/2010/main" val="23523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149D3C-2F7B-4B80-A3C3-FBDA17BFB3EB}"/>
              </a:ext>
            </a:extLst>
          </p:cNvPr>
          <p:cNvSpPr txBox="1"/>
          <p:nvPr/>
        </p:nvSpPr>
        <p:spPr>
          <a:xfrm>
            <a:off x="397564" y="1590261"/>
            <a:ext cx="11330609" cy="44012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lang="bn-BD" sz="28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1.1.1.become familiar with English sounds by listening to common English words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1.1.1.repeat after the teacher simple words and phrases.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1.2.1.recongnize and read the alphabet both small and capital(non-cursive)</a:t>
            </a:r>
            <a:endParaRPr lang="bn-BD" sz="28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1.1.1.practice letter shapes/simple writing pattens etc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26CAD2-03C7-4922-B773-051B0DFE8E11}"/>
              </a:ext>
            </a:extLst>
          </p:cNvPr>
          <p:cNvSpPr/>
          <p:nvPr/>
        </p:nvSpPr>
        <p:spPr>
          <a:xfrm>
            <a:off x="1404730" y="397564"/>
            <a:ext cx="8865704" cy="10601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Learning Outcomes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02970" y="982980"/>
            <a:ext cx="5143500" cy="366903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4470" y="5223510"/>
            <a:ext cx="3600450" cy="12915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Dog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6590" y="1291590"/>
            <a:ext cx="4880610" cy="4537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5190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25880" y="971550"/>
            <a:ext cx="4343400" cy="361188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8790" y="5040630"/>
            <a:ext cx="3086100" cy="11544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dog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750" y="1131570"/>
            <a:ext cx="3486150" cy="49377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6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109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80" y="571500"/>
            <a:ext cx="3794760" cy="39090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80" y="4909185"/>
            <a:ext cx="3794760" cy="1101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Doll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5630" y="1000125"/>
            <a:ext cx="3794760" cy="39090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9246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rtlCol="0" anchor="ctr"/>
      <a:lstStyle>
        <a:defPPr algn="ctr">
          <a:defRPr sz="6600" b="1" dirty="0" smtClean="0">
            <a:solidFill>
              <a:srgbClr val="00206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234</Words>
  <Application>Microsoft Office PowerPoint</Application>
  <PresentationFormat>Widescreen</PresentationFormat>
  <Paragraphs>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Nikosh</vt:lpstr>
      <vt:lpstr>NikoshBAN</vt:lpstr>
      <vt:lpstr>Times New Roman</vt:lpstr>
      <vt:lpstr>Office Theme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DELL</cp:lastModifiedBy>
  <cp:revision>188</cp:revision>
  <dcterms:created xsi:type="dcterms:W3CDTF">2018-06-18T05:43:13Z</dcterms:created>
  <dcterms:modified xsi:type="dcterms:W3CDTF">2021-01-20T18:26:18Z</dcterms:modified>
</cp:coreProperties>
</file>