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welcome-door-art-metalic-painted-94190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condoit.wordpress.com/category/sticker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145362372@N03/44243780440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searchleap.com/job-satisfaction-self-employed-workers-empirical-evidence-cameroon-data/" TargetMode="Externa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9B36-F800-4204-AD45-6C863B43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4D85C0-1F83-466A-8CC0-1841247578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3281" y="0"/>
            <a:ext cx="10201013" cy="7147420"/>
          </a:xfrm>
        </p:spPr>
      </p:pic>
    </p:spTree>
    <p:extLst>
      <p:ext uri="{BB962C8B-B14F-4D97-AF65-F5344CB8AC3E}">
        <p14:creationId xmlns:p14="http://schemas.microsoft.com/office/powerpoint/2010/main" val="722283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C33EA-D776-42D6-B4C6-ED0E43F67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আত্মকর্মসংস্থান এর উপযুক্ত ক্ষেত্র নির্বাচনে বিবেচ্য বিষয়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2A5C-1A75-4635-977C-E8C6F8AA1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সঠিক পণ্য নির্বাচন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প্রাথমিক মূলধন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পণ্যের চাহিদা নির্ধারণ 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অভিজ্ঞতা ও শিক্ষা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নিজের দুর্বলতা সম্পর্কে সজাগ থাকা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যৌথ উদ্যোগ 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সঠিক কর্মী নির্বাচন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ব্যবসায়ীর স্থান নির্বাচন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সঠিক প্রযুক্তি ব্যবহার দেশের আর্থ-সামাজিক ও রাজনৈতিক অবস্থা সম্পর্কে অবগত থাকা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ব্যবসায় ঝুঁকি মোকাবেলায় উপায় অবলম্বন ব্যর্থতা থেকে শিক্ষা গ্রহণ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ব্যবসা পরিকল্পনা প্রণয়ন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32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82E1A-22B6-4E3A-A847-59E5A19D4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s-IN" b="1" dirty="0"/>
              <a:t>নিচের বহুনির্বাচনী প্রশ্ন গুলোর উত্তর দাও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CCB0E-310A-4ECC-A2FC-6F8A37C74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2"/>
            <a:ext cx="8596668" cy="3691156"/>
          </a:xfrm>
        </p:spPr>
        <p:txBody>
          <a:bodyPr/>
          <a:lstStyle/>
          <a:p>
            <a:pPr marL="0" indent="0">
              <a:buNone/>
            </a:pP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১.</a:t>
            </a:r>
            <a:r>
              <a:rPr lang="as-IN" b="1" i="0" dirty="0">
                <a:solidFill>
                  <a:schemeClr val="accent2"/>
                </a:solidFill>
                <a:effectLst/>
                <a:latin typeface="Helvetica Neue"/>
              </a:rPr>
              <a:t> আত্মকর্মসংস্থান কে প্রধানত কয় ভাগে ভাগ করা যায়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?</a:t>
            </a:r>
          </a:p>
          <a:p>
            <a:pPr marL="0" indent="0">
              <a:buNone/>
            </a:pP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ক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) </a:t>
            </a:r>
            <a:r>
              <a:rPr lang="as-IN" i="0" dirty="0">
                <a:solidFill>
                  <a:schemeClr val="accent2"/>
                </a:solidFill>
                <a:effectLst/>
                <a:latin typeface="Helvetica Neue"/>
              </a:rPr>
              <a:t>দুই   </a:t>
            </a: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খ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)</a:t>
            </a:r>
            <a:r>
              <a:rPr lang="as-IN" i="0" dirty="0">
                <a:solidFill>
                  <a:schemeClr val="accent2"/>
                </a:solidFill>
                <a:effectLst/>
                <a:latin typeface="Helvetica Neue"/>
              </a:rPr>
              <a:t> তিন 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    </a:t>
            </a: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গ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)</a:t>
            </a:r>
            <a:r>
              <a:rPr lang="as-IN" i="0" dirty="0">
                <a:solidFill>
                  <a:schemeClr val="accent2"/>
                </a:solidFill>
                <a:effectLst/>
                <a:latin typeface="Helvetica Neue"/>
              </a:rPr>
              <a:t> চার  </a:t>
            </a: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 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 </a:t>
            </a: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ঘ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)</a:t>
            </a:r>
            <a:r>
              <a:rPr lang="as-IN" i="0" dirty="0">
                <a:solidFill>
                  <a:schemeClr val="accent2"/>
                </a:solidFill>
                <a:effectLst/>
                <a:latin typeface="Helvetica Neue"/>
              </a:rPr>
              <a:t> পাঁচ  </a:t>
            </a:r>
            <a:endParaRPr lang="en-US" sz="1800" i="0" dirty="0">
              <a:solidFill>
                <a:schemeClr val="accent2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accent2"/>
                </a:solidFill>
                <a:latin typeface="Helvetica Neue"/>
              </a:rPr>
              <a:t>২.</a:t>
            </a:r>
            <a:r>
              <a:rPr lang="as-IN" b="1" i="0" dirty="0">
                <a:solidFill>
                  <a:schemeClr val="accent2"/>
                </a:solidFill>
                <a:effectLst/>
                <a:latin typeface="Helvetica Neue"/>
              </a:rPr>
              <a:t> জাতীয় অর্থনীতিতে কৃষি খাতের অবদান শতকরা কত ভাগ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?</a:t>
            </a: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 </a:t>
            </a:r>
            <a:endParaRPr lang="en-US" sz="1800" i="0" dirty="0">
              <a:solidFill>
                <a:schemeClr val="accent2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ক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) ) </a:t>
            </a:r>
            <a:r>
              <a:rPr lang="en-US" sz="1800" dirty="0">
                <a:solidFill>
                  <a:schemeClr val="accent2"/>
                </a:solidFill>
                <a:latin typeface="Helvetica Neue"/>
              </a:rPr>
              <a:t>২০</a:t>
            </a:r>
            <a:r>
              <a:rPr lang="en-US" i="0" dirty="0">
                <a:solidFill>
                  <a:schemeClr val="accent2"/>
                </a:solidFill>
                <a:effectLst/>
                <a:latin typeface="Helvetica Neue"/>
              </a:rPr>
              <a:t>%</a:t>
            </a:r>
            <a:r>
              <a:rPr lang="as-IN" i="0" dirty="0">
                <a:solidFill>
                  <a:schemeClr val="accent2"/>
                </a:solidFill>
                <a:effectLst/>
                <a:latin typeface="Helvetica Neue"/>
              </a:rPr>
              <a:t> </a:t>
            </a: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 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      </a:t>
            </a: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খ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)</a:t>
            </a:r>
            <a:r>
              <a:rPr lang="en-US" sz="1800" dirty="0">
                <a:solidFill>
                  <a:schemeClr val="accent2"/>
                </a:solidFill>
                <a:latin typeface="Helvetica Neue"/>
              </a:rPr>
              <a:t> ৩০%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        </a:t>
            </a: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গ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)</a:t>
            </a: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 </a:t>
            </a:r>
            <a:r>
              <a:rPr lang="en-US" i="0" dirty="0">
                <a:solidFill>
                  <a:schemeClr val="accent2"/>
                </a:solidFill>
                <a:effectLst/>
                <a:latin typeface="Helvetica Neue"/>
              </a:rPr>
              <a:t>৪০%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     </a:t>
            </a: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ঘ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)</a:t>
            </a:r>
            <a:r>
              <a:rPr lang="as-IN" i="0" dirty="0">
                <a:solidFill>
                  <a:schemeClr val="accent2"/>
                </a:solidFill>
                <a:effectLst/>
                <a:latin typeface="Helvetica Neue"/>
              </a:rPr>
              <a:t> </a:t>
            </a:r>
            <a:r>
              <a:rPr lang="en-US" dirty="0">
                <a:solidFill>
                  <a:schemeClr val="accent2"/>
                </a:solidFill>
                <a:latin typeface="Helvetica Neue"/>
              </a:rPr>
              <a:t>৫০%</a:t>
            </a:r>
            <a:endParaRPr lang="en-US" sz="1800" i="0" dirty="0">
              <a:solidFill>
                <a:schemeClr val="accent2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৩. </a:t>
            </a:r>
            <a:r>
              <a:rPr lang="as-IN" b="1" i="0" dirty="0">
                <a:solidFill>
                  <a:schemeClr val="accent2"/>
                </a:solidFill>
                <a:effectLst/>
                <a:latin typeface="Helvetica Neue"/>
              </a:rPr>
              <a:t>মোট শ্রমশক্তির কত অংশ যুবক যুবতী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?</a:t>
            </a:r>
          </a:p>
          <a:p>
            <a:pPr marL="0" indent="0">
              <a:buNone/>
            </a:pP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ক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)</a:t>
            </a: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 </a:t>
            </a:r>
            <a:r>
              <a:rPr lang="as-IN" b="1" i="0" dirty="0">
                <a:solidFill>
                  <a:schemeClr val="accent2"/>
                </a:solidFill>
                <a:effectLst/>
                <a:latin typeface="Helvetica Neue"/>
              </a:rPr>
              <a:t>এক-তৃতীয়াংশ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     </a:t>
            </a: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খ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)</a:t>
            </a:r>
            <a:r>
              <a:rPr lang="as-IN" b="1" i="0" dirty="0">
                <a:solidFill>
                  <a:schemeClr val="accent2"/>
                </a:solidFill>
                <a:effectLst/>
                <a:latin typeface="Helvetica Neue"/>
              </a:rPr>
              <a:t> এক-চতুর্থাংশ</a:t>
            </a:r>
            <a:r>
              <a:rPr lang="as-IN" i="0" dirty="0">
                <a:solidFill>
                  <a:schemeClr val="accent2"/>
                </a:solidFill>
                <a:effectLst/>
                <a:latin typeface="Helvetica Neue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Helvetica Neue"/>
              </a:rPr>
              <a:t>    </a:t>
            </a: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গ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)</a:t>
            </a:r>
            <a:r>
              <a:rPr lang="as-IN" b="1" i="0" dirty="0">
                <a:solidFill>
                  <a:schemeClr val="accent2"/>
                </a:solidFill>
                <a:effectLst/>
                <a:latin typeface="Helvetica Neue"/>
              </a:rPr>
              <a:t> এক পঞ্চমাংশ </a:t>
            </a:r>
            <a:r>
              <a:rPr lang="as-IN" i="0" dirty="0">
                <a:solidFill>
                  <a:schemeClr val="accent2"/>
                </a:solidFill>
                <a:effectLst/>
                <a:latin typeface="Helvetica Neue"/>
              </a:rPr>
              <a:t>  </a:t>
            </a:r>
            <a:r>
              <a:rPr lang="as-IN" sz="1800" i="0" dirty="0">
                <a:solidFill>
                  <a:schemeClr val="accent2"/>
                </a:solidFill>
                <a:effectLst/>
                <a:latin typeface="Helvetica Neue"/>
              </a:rPr>
              <a:t>ঘ</a:t>
            </a:r>
            <a:r>
              <a:rPr lang="en-US" sz="1800" i="0" dirty="0">
                <a:solidFill>
                  <a:schemeClr val="accent2"/>
                </a:solidFill>
                <a:effectLst/>
                <a:latin typeface="Helvetica Neue"/>
              </a:rPr>
              <a:t>)</a:t>
            </a:r>
            <a:r>
              <a:rPr lang="as-IN" b="1" i="0" dirty="0">
                <a:solidFill>
                  <a:schemeClr val="accent2"/>
                </a:solidFill>
                <a:effectLst/>
                <a:latin typeface="Helvetica Neue"/>
              </a:rPr>
              <a:t> দুই-তৃতীয়াংশ</a:t>
            </a:r>
            <a:endParaRPr lang="en-US" b="1" i="0" dirty="0">
              <a:solidFill>
                <a:schemeClr val="accent2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sz="1800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</a:t>
            </a:r>
            <a:endParaRPr lang="en-US" sz="1800" i="0" dirty="0">
              <a:solidFill>
                <a:schemeClr val="accent4">
                  <a:lumMod val="75000"/>
                </a:schemeClr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sz="18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উত্তর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Helvetica Neue"/>
              </a:rPr>
              <a:t>:</a:t>
            </a:r>
            <a:r>
              <a:rPr lang="as-IN" sz="18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US" sz="18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 ১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  <a:latin typeface="Helvetica Neue"/>
              </a:rPr>
              <a:t>)</a:t>
            </a:r>
            <a:r>
              <a:rPr lang="as-IN" sz="18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খ</a:t>
            </a:r>
            <a:r>
              <a:rPr lang="en-US" sz="18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)</a:t>
            </a:r>
            <a:r>
              <a:rPr lang="as-IN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তিন  </a:t>
            </a:r>
            <a:r>
              <a:rPr lang="as-IN" sz="18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US" sz="18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   ২)</a:t>
            </a:r>
            <a:r>
              <a:rPr lang="as-IN" sz="18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ক</a:t>
            </a:r>
            <a:r>
              <a:rPr lang="en-US" sz="18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) ) 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  <a:latin typeface="Helvetica Neue"/>
              </a:rPr>
              <a:t>২০</a:t>
            </a:r>
            <a:r>
              <a:rPr lang="en-US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%</a:t>
            </a:r>
            <a:r>
              <a:rPr lang="as-IN" sz="18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as-IN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as-IN" sz="18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US" sz="18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     ৩)</a:t>
            </a:r>
            <a:r>
              <a:rPr lang="as-IN" sz="18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ক</a:t>
            </a:r>
            <a:r>
              <a:rPr lang="en-US" sz="18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)</a:t>
            </a:r>
            <a:r>
              <a:rPr lang="as-IN" sz="18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as-IN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এক-তৃতীয়াংশ</a:t>
            </a:r>
            <a:r>
              <a:rPr lang="as-IN" sz="18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</a:t>
            </a:r>
            <a:endParaRPr lang="en-US" sz="18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6D123-9D7D-4CB4-971B-B00EEE7C2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3640"/>
          </a:xfrm>
        </p:spPr>
        <p:txBody>
          <a:bodyPr/>
          <a:lstStyle/>
          <a:p>
            <a:pPr algn="ctr"/>
            <a:r>
              <a:rPr lang="as-IN" b="1" dirty="0"/>
              <a:t>মূল্যায়ন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AE8A7-0B89-4039-9C85-6E37450A8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807404"/>
          </a:xfrm>
        </p:spPr>
        <p:txBody>
          <a:bodyPr/>
          <a:lstStyle/>
          <a:p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আত্মকর্মসংস্থান কাকে বলে</a:t>
            </a:r>
            <a:r>
              <a:rPr lang="en-US" b="1" dirty="0">
                <a:solidFill>
                  <a:srgbClr val="000000"/>
                </a:solidFill>
                <a:latin typeface="Helvetica Neue"/>
              </a:rPr>
              <a:t>?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 আত্মকর্মসংস্থানে প্রশিক্ষণের প্রয়োজনীয়তা কি</a:t>
            </a:r>
            <a:r>
              <a:rPr lang="en-US" b="1" i="0" dirty="0">
                <a:solidFill>
                  <a:srgbClr val="000000"/>
                </a:solidFill>
                <a:effectLst/>
                <a:latin typeface="Helvetica Neue"/>
              </a:rPr>
              <a:t>?</a:t>
            </a:r>
          </a:p>
          <a:p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 আত্মকর্মসংস্থান উপযুক্ত ক্ষেত্র গুলো কি</a:t>
            </a:r>
            <a:r>
              <a:rPr lang="en-US" b="1" i="0" dirty="0">
                <a:solidFill>
                  <a:srgbClr val="000000"/>
                </a:solidFill>
                <a:effectLst/>
                <a:latin typeface="Helvetica Neue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53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BC6A9-9439-43D8-AABD-28C979BE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608" y="441820"/>
            <a:ext cx="8596668" cy="917197"/>
          </a:xfrm>
        </p:spPr>
        <p:txBody>
          <a:bodyPr/>
          <a:lstStyle/>
          <a:p>
            <a:pPr algn="ctr"/>
            <a:r>
              <a:rPr lang="as-IN" sz="3600" b="1" i="0" dirty="0">
                <a:effectLst/>
                <a:latin typeface="Helvetica Neue"/>
              </a:rPr>
              <a:t>বাড়ির কাজ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D5FB0-DFC6-43B3-A9DD-B25690D4C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18408"/>
            <a:ext cx="8953227" cy="3011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s-IN" sz="2400" i="0" dirty="0">
                <a:solidFill>
                  <a:srgbClr val="000000"/>
                </a:solidFill>
                <a:effectLst/>
                <a:latin typeface="Helvetica Neue"/>
              </a:rPr>
              <a:t>বাংলাদেশের আর্থসামাজিক অবস্থা বিবেচনায় আত্ম-কর্মসংস্থানের উপযুক্ত ও লাভজনক ক্ষেত্রগুলি চিহ্নিত করে দেখাও</a:t>
            </a:r>
            <a:r>
              <a:rPr lang="en-US" sz="2400" i="0" dirty="0">
                <a:solidFill>
                  <a:srgbClr val="000000"/>
                </a:solidFill>
                <a:effectLst/>
                <a:latin typeface="Helvetica Neue"/>
              </a:rPr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9103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3EB2B1-E588-4BB8-8E80-B223677406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100669" y="704676"/>
            <a:ext cx="10201013" cy="5931016"/>
          </a:xfrm>
        </p:spPr>
      </p:pic>
    </p:spTree>
    <p:extLst>
      <p:ext uri="{BB962C8B-B14F-4D97-AF65-F5344CB8AC3E}">
        <p14:creationId xmlns:p14="http://schemas.microsoft.com/office/powerpoint/2010/main" val="340910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7234-B7E5-4D2A-B6D3-6B12D4FAD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972"/>
          </a:xfrm>
        </p:spPr>
        <p:txBody>
          <a:bodyPr/>
          <a:lstStyle/>
          <a:p>
            <a:pPr algn="ctr"/>
            <a:r>
              <a:rPr lang="en-US" b="1" dirty="0" err="1"/>
              <a:t>শিক্ষক</a:t>
            </a:r>
            <a:r>
              <a:rPr lang="en-US" b="1" dirty="0"/>
              <a:t> </a:t>
            </a:r>
            <a:r>
              <a:rPr lang="en-US" b="1" dirty="0" err="1"/>
              <a:t>পরিচিতি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4B7BC-43E7-47E6-A268-B3F9FAA2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10687"/>
            <a:ext cx="9456567" cy="4430676"/>
          </a:xfrm>
        </p:spPr>
        <p:txBody>
          <a:bodyPr>
            <a:normAutofit fontScale="6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as-I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হাসিনা মমতাজ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              </a:t>
            </a:r>
            <a:r>
              <a:rPr kumimoji="0" lang="as-I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সহকারি শিক্ষক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</a:t>
            </a:r>
            <a:r>
              <a:rPr kumimoji="0" lang="as-I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ব্যবস</a:t>
            </a:r>
            <a:r>
              <a:rPr kumimoji="0" lang="as-IN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হাসিনা মমতাজ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                                 </a:t>
            </a:r>
            <a:r>
              <a:rPr kumimoji="0" lang="as-IN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সহকারি শিক্ষক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</a:t>
            </a:r>
            <a:r>
              <a:rPr kumimoji="0" lang="as-IN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ব্যবসা শিক্ষা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)</a:t>
            </a:r>
            <a:r>
              <a:rPr kumimoji="0" lang="as-IN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                                 </a:t>
            </a:r>
            <a:r>
              <a:rPr kumimoji="0" lang="as-IN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সফিউদ্দিন সরকার একাডেমী এন্ড কলেজ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                                 </a:t>
            </a:r>
            <a:r>
              <a:rPr kumimoji="0" lang="as-IN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টঙ্গী গাজীপুর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।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                             Email: hashinamomotaj@gmail.com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as-IN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as-I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সফিউদ্দিন সরকার একাডেমী এন্ড কলেজ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as-I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টঙ্গী গাজীপুর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।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Email: hashinamomotaj@gmail.com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F3BCFD-FB1D-4F0E-A702-D0D1D6CA5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46" y="1971234"/>
            <a:ext cx="2062027" cy="262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82B07-1EC9-4DAA-9E6C-1929EDA3D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2639"/>
          </a:xfrm>
        </p:spPr>
        <p:txBody>
          <a:bodyPr/>
          <a:lstStyle/>
          <a:p>
            <a:pPr algn="ctr"/>
            <a:r>
              <a:rPr lang="as-IN" sz="3600" b="1" dirty="0"/>
              <a:t>পাঠ পরিচিতি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275DD-4B41-4A6F-A4E8-3AF67F5FE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961" y="1577131"/>
            <a:ext cx="8288322" cy="3942826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 </a:t>
            </a:r>
            <a:r>
              <a:rPr kumimoji="0" lang="as-IN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শ্রেণী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</a:t>
            </a:r>
            <a:r>
              <a:rPr kumimoji="0" lang="as-IN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 নবম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as-IN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বিষয়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</a:t>
            </a:r>
            <a:r>
              <a:rPr lang="as-IN" sz="3600" i="0" dirty="0">
                <a:solidFill>
                  <a:srgbClr val="000000"/>
                </a:solidFill>
                <a:effectLst/>
                <a:latin typeface="Helvetica Neue"/>
              </a:rPr>
              <a:t>ব্যবসা উদ্যোগ </a:t>
            </a:r>
            <a:r>
              <a:rPr kumimoji="0" lang="as-IN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as-IN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অধ্যায়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</a:t>
            </a:r>
            <a:r>
              <a:rPr lang="as-IN" sz="3600" i="0" dirty="0">
                <a:solidFill>
                  <a:srgbClr val="000000"/>
                </a:solidFill>
                <a:effectLst/>
                <a:latin typeface="Helvetica Neue"/>
              </a:rPr>
              <a:t>তৃতীয় </a:t>
            </a:r>
            <a:r>
              <a:rPr kumimoji="0" lang="as-IN" sz="3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Vrinda" panose="020B0502040204020203" pitchFamily="34" charset="0"/>
              </a:rPr>
              <a:t>অধ্যায়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as-IN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পাঠ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</a:t>
            </a:r>
            <a:r>
              <a:rPr kumimoji="0" lang="as-IN" sz="3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Vrinda" panose="020B0502040204020203" pitchFamily="34" charset="0"/>
              </a:rPr>
              <a:t> </a:t>
            </a:r>
            <a:r>
              <a:rPr lang="as-IN" sz="3600" i="0" dirty="0">
                <a:solidFill>
                  <a:srgbClr val="000000"/>
                </a:solidFill>
                <a:effectLst/>
                <a:latin typeface="Helvetica Neue"/>
              </a:rPr>
              <a:t>আত্মকর্মসংস্থান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as-IN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Vrinda" panose="020B0502040204020203" pitchFamily="34" charset="0"/>
              </a:rPr>
              <a:t>সময় 40 মিনিট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9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387DA-D37E-4773-8CEA-754CC9B94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নিচের ছবিগুলোর প্রতি লক্ষ্য করো ও এগুলো</a:t>
            </a:r>
            <a:r>
              <a:rPr lang="en-US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বলার চেষ্টা করো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5D3FB6-74FD-4F7F-8D64-AA448A59C1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7333" y="2256638"/>
            <a:ext cx="3936611" cy="2961313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8D2E42-C0A4-4CB2-884F-10DE272A09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999839" y="2256639"/>
            <a:ext cx="4681056" cy="296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46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FB366-ACE1-493F-803C-BC3F37789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4917"/>
          </a:xfrm>
        </p:spPr>
        <p:txBody>
          <a:bodyPr/>
          <a:lstStyle/>
          <a:p>
            <a:pPr algn="ctr"/>
            <a:r>
              <a:rPr lang="as-IN" sz="3600" b="1" dirty="0"/>
              <a:t>পাঠ শিরোনাম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C77B8-340D-4D2D-A864-99246A9A0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6797"/>
            <a:ext cx="8596668" cy="3758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              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000000"/>
                </a:solidFill>
                <a:latin typeface="Helvetica Neue"/>
              </a:rPr>
              <a:t>                 </a:t>
            </a:r>
            <a:r>
              <a:rPr lang="as-IN" sz="4000" b="1" i="0" dirty="0">
                <a:solidFill>
                  <a:srgbClr val="000000"/>
                </a:solidFill>
                <a:effectLst/>
                <a:latin typeface="Helvetica Neue"/>
              </a:rPr>
              <a:t>আত্মকর্মসংস্থান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987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2EDF8-CE54-4DD5-B8D2-FC7DA873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1695"/>
          </a:xfrm>
        </p:spPr>
        <p:txBody>
          <a:bodyPr/>
          <a:lstStyle/>
          <a:p>
            <a:pPr algn="ctr"/>
            <a:r>
              <a:rPr lang="as-IN" sz="3600" b="1" dirty="0"/>
              <a:t>শিখন</a:t>
            </a:r>
            <a:r>
              <a:rPr lang="en-US" sz="3600" b="1" dirty="0"/>
              <a:t> </a:t>
            </a:r>
            <a:r>
              <a:rPr lang="as-IN" sz="3600" b="1" dirty="0"/>
              <a:t>ফল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86D56-C94D-440E-AD91-32DB2F451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1295"/>
            <a:ext cx="8596668" cy="4590067"/>
          </a:xfrm>
        </p:spPr>
        <p:txBody>
          <a:bodyPr/>
          <a:lstStyle/>
          <a:p>
            <a:pPr marL="0" indent="0">
              <a:buNone/>
            </a:pPr>
            <a:r>
              <a:rPr lang="as-IN" sz="3200" dirty="0"/>
              <a:t>এই পাঠ শেষে শিক্ষার্থীরা</a:t>
            </a:r>
            <a:r>
              <a:rPr lang="en-US" sz="3200" dirty="0"/>
              <a:t>-</a:t>
            </a:r>
          </a:p>
          <a:p>
            <a:pPr marL="0" indent="0">
              <a:buNone/>
            </a:pPr>
            <a:r>
              <a:rPr lang="as-IN" sz="2800" i="0" dirty="0">
                <a:solidFill>
                  <a:srgbClr val="000000"/>
                </a:solidFill>
                <a:effectLst/>
                <a:latin typeface="Helvetica Neue"/>
              </a:rPr>
              <a:t>আত্মকর্মসংস্থানের ধারণা ব্যাখ্যা করতে পারবে </a:t>
            </a:r>
            <a:endParaRPr lang="en-US" sz="2800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sz="2800" i="0" dirty="0">
                <a:solidFill>
                  <a:srgbClr val="000000"/>
                </a:solidFill>
                <a:effectLst/>
                <a:latin typeface="Helvetica Neue"/>
              </a:rPr>
              <a:t>আত্মকর্মসংস্থান ও উদ্যোগের মধ্যে সম্পর্ক ব্যাখ্যা করতে পারবে</a:t>
            </a:r>
            <a:endParaRPr lang="en-US" sz="2800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sz="2800" i="0" dirty="0">
                <a:solidFill>
                  <a:srgbClr val="000000"/>
                </a:solidFill>
                <a:effectLst/>
                <a:latin typeface="Helvetica Neue"/>
              </a:rPr>
              <a:t>আত্ম-কর্মসংস্থানের প্রশিক্ষণের প্রয়োজনীয়তা ব্যাখ্যা করতে পারবে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065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F5FD-B667-4E8A-B345-3A345D3B3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139"/>
          </a:xfrm>
        </p:spPr>
        <p:txBody>
          <a:bodyPr/>
          <a:lstStyle/>
          <a:p>
            <a:pPr algn="ctr"/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আত্মকর্মসংস্থান এর ধারণা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DE33D-F065-4F6C-AA63-3E165EAA7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s-IN" sz="2800" i="0" dirty="0">
                <a:solidFill>
                  <a:srgbClr val="000000"/>
                </a:solidFill>
                <a:effectLst/>
                <a:latin typeface="Helvetica Neue"/>
              </a:rPr>
              <a:t>বাংলাদেশ একটি উন্নয়নশীল দেশ মোট জনসংখ্যার প্রায় 80 ভাগ মানুষ গ্রামে বাস করে দেশের মোট শ্রমশক্তির পরিমাণ 5 কোটি 67 লক্ষ্য যাদের এক-তৃতীয়াংশ হচ্ছে যুবক-যুবতী বিশাল জনগোষ্ঠীকে মজুরি ও বেতন ভিত্তিক চাকরির মাধ্যমে কাজে লাগানো সম্ভব নয় প্রয়োজন আত্মকর্মসংস্থান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572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E00E-E55D-4389-A643-28AA6C6DE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084"/>
          </a:xfrm>
        </p:spPr>
        <p:txBody>
          <a:bodyPr/>
          <a:lstStyle/>
          <a:p>
            <a:pPr algn="ctr"/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আত্মকর্মসংস্থান এর প্রয়োজনীয়তা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48F62-66C8-4317-962D-488638862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7131"/>
            <a:ext cx="8596668" cy="4464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আত্মকর্মসংস্থান কে প্রধানত তিন ভাগে ভাগ করা যায়</a:t>
            </a:r>
            <a:r>
              <a:rPr lang="en-US" i="0" dirty="0">
                <a:solidFill>
                  <a:srgbClr val="000000"/>
                </a:solidFill>
                <a:effectLst/>
                <a:latin typeface="Helvetica Neue"/>
              </a:rPr>
              <a:t>-</a:t>
            </a: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 মজুরিভিত্তিক চাকরি</a:t>
            </a:r>
            <a:r>
              <a:rPr lang="en-US" i="0" dirty="0">
                <a:solidFill>
                  <a:srgbClr val="000000"/>
                </a:solidFill>
                <a:effectLst/>
                <a:latin typeface="Helvetica Neue"/>
              </a:rPr>
              <a:t>,</a:t>
            </a: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 আত্মকর্মসংস্থান ও ব্যবসায় 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কর্মসংস্থানের প্রধান উৎস সরকারি ও বেসরকারি প্রতিষ্ঠান 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আত্মকর্মসংস্থান থেকে প্রাপ্ত আয় প্রথমদিকে সীমিত হলেও পরবর্তীতে এই পেশা থেকে আয় বৃদ্ধির সম্ভাবনা অসীম 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আত্মকর্মসংস্থান ব্যাপকভাবে বৃদ্ধি পাচ্ছে 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আত্ম-কর্মসংস্থানের সবচেয়ে বড় মূলধন হলো নিজের দক্ষতা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আত্মকর্মসংস্থান একটি স্বাধীন পেশা 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আত্মকর্মসংস্থানের মাধ্যমে নিয়ন্ত্রণ ও গ্রামীণ সমাজ ও অর্থনীতির উন্নয়ন নিশ্চিত করা সম্ভব 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যুবসমাজকে উদ্বুদ্ধ করে 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আত্মকর্মসংস্থানের জন্য বয়স কোনো সমস্যা নয়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74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00B1-DB23-4CCA-A485-799CB2CB8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8807"/>
          </a:xfrm>
        </p:spPr>
        <p:txBody>
          <a:bodyPr/>
          <a:lstStyle/>
          <a:p>
            <a:pPr algn="ctr"/>
            <a:r>
              <a:rPr lang="as-IN" b="1" i="0" dirty="0">
                <a:solidFill>
                  <a:srgbClr val="000000"/>
                </a:solidFill>
                <a:effectLst/>
                <a:latin typeface="Helvetica Neue"/>
              </a:rPr>
              <a:t>আত্মকর্মসংস্থান এর উপযুক্ত ক্ষেত্র সমূহ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1D2B1-A48F-4218-B490-3AF2FDFD6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7465"/>
            <a:ext cx="8596668" cy="44138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হস্তচালিত তাঁত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লবণ উৎপাদন 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টেইলারিং 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মাছের জাল তৈরি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কাঠের আসবাবপত্র তৈরি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কামারের কাজ 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সেরিকালচার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নৌকা তৈরি 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মাখন তৈরি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রাবার চাষ 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সবজি চাষ 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ছাতা মেরামত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as-IN" i="0" dirty="0">
                <a:solidFill>
                  <a:srgbClr val="000000"/>
                </a:solidFill>
                <a:effectLst/>
                <a:latin typeface="Helvetica Neue"/>
              </a:rPr>
              <a:t>ফটো ফ্রেম </a:t>
            </a:r>
            <a:endParaRPr lang="en-US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991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452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Century Gothic</vt:lpstr>
      <vt:lpstr>Garamond</vt:lpstr>
      <vt:lpstr>Helvetica Neue</vt:lpstr>
      <vt:lpstr>Trebuchet MS</vt:lpstr>
      <vt:lpstr>Wingdings 3</vt:lpstr>
      <vt:lpstr>Facet</vt:lpstr>
      <vt:lpstr>PowerPoint Presentation</vt:lpstr>
      <vt:lpstr>শিক্ষক পরিচিতি</vt:lpstr>
      <vt:lpstr>পাঠ পরিচিতি</vt:lpstr>
      <vt:lpstr>নিচের ছবিগুলোর প্রতি লক্ষ্য করো ও এগুলো বলার চেষ্টা করো</vt:lpstr>
      <vt:lpstr>পাঠ শিরোনাম</vt:lpstr>
      <vt:lpstr>শিখন ফল</vt:lpstr>
      <vt:lpstr>আত্মকর্মসংস্থান এর ধারণা</vt:lpstr>
      <vt:lpstr>আত্মকর্মসংস্থান এর প্রয়োজনীয়তা</vt:lpstr>
      <vt:lpstr>আত্মকর্মসংস্থান এর উপযুক্ত ক্ষেত্র সমূহ</vt:lpstr>
      <vt:lpstr>আত্মকর্মসংস্থান এর উপযুক্ত ক্ষেত্র নির্বাচনে বিবেচ্য বিষয়</vt:lpstr>
      <vt:lpstr>নিচের বহুনির্বাচনী প্রশ্ন গুলোর উত্তর দাও</vt:lpstr>
      <vt:lpstr>মূল্যায়ন</vt:lpstr>
      <vt:lpstr>বাড়ির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 Nayeem</dc:creator>
  <cp:lastModifiedBy>Abu Nayeem</cp:lastModifiedBy>
  <cp:revision>20</cp:revision>
  <dcterms:created xsi:type="dcterms:W3CDTF">2021-01-19T15:51:59Z</dcterms:created>
  <dcterms:modified xsi:type="dcterms:W3CDTF">2021-01-20T19:02:45Z</dcterms:modified>
</cp:coreProperties>
</file>