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70" r:id="rId4"/>
    <p:sldId id="263" r:id="rId5"/>
    <p:sldId id="264" r:id="rId6"/>
    <p:sldId id="265" r:id="rId7"/>
    <p:sldId id="266" r:id="rId8"/>
    <p:sldId id="312" r:id="rId9"/>
    <p:sldId id="313" r:id="rId10"/>
    <p:sldId id="298" r:id="rId11"/>
    <p:sldId id="314" r:id="rId12"/>
    <p:sldId id="315" r:id="rId13"/>
    <p:sldId id="311" r:id="rId14"/>
    <p:sldId id="316" r:id="rId15"/>
    <p:sldId id="317" r:id="rId16"/>
    <p:sldId id="310" r:id="rId17"/>
    <p:sldId id="297" r:id="rId18"/>
    <p:sldId id="318" r:id="rId19"/>
    <p:sldId id="259" r:id="rId20"/>
    <p:sldId id="262" r:id="rId21"/>
    <p:sldId id="260" r:id="rId22"/>
    <p:sldId id="26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1/21/2021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1/21/2021</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1/21/2021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1/21/2021</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1/21/2021</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1/21/2021</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1/21/2021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G_20141013_152840-585x350.jpg"/>
          <p:cNvPicPr>
            <a:picLocks noChangeAspect="1"/>
          </p:cNvPicPr>
          <p:nvPr/>
        </p:nvPicPr>
        <p:blipFill>
          <a:blip r:embed="rId2"/>
          <a:stretch>
            <a:fillRect/>
          </a:stretch>
        </p:blipFill>
        <p:spPr>
          <a:xfrm>
            <a:off x="1" y="0"/>
            <a:ext cx="9144000" cy="6858000"/>
          </a:xfrm>
          <a:prstGeom prst="rect">
            <a:avLst/>
          </a:prstGeom>
        </p:spPr>
      </p:pic>
      <p:sp>
        <p:nvSpPr>
          <p:cNvPr id="5" name="Rectangle 4"/>
          <p:cNvSpPr/>
          <p:nvPr/>
        </p:nvSpPr>
        <p:spPr>
          <a:xfrm>
            <a:off x="3581400" y="1524000"/>
            <a:ext cx="3575018" cy="1862048"/>
          </a:xfrm>
          <a:prstGeom prst="rect">
            <a:avLst/>
          </a:prstGeom>
        </p:spPr>
        <p:txBody>
          <a:bodyPr wrap="square">
            <a:spAutoFit/>
          </a:bodyPr>
          <a:lstStyle/>
          <a:p>
            <a:r>
              <a:rPr lang="bn-BD" sz="11500" dirty="0" smtClean="0">
                <a:solidFill>
                  <a:srgbClr val="C00000"/>
                </a:solidFill>
                <a:latin typeface="NikoshBAN" pitchFamily="2" charset="0"/>
                <a:cs typeface="NikoshBAN" pitchFamily="2" charset="0"/>
              </a:rPr>
              <a:t>স্বাগতম</a:t>
            </a:r>
            <a:endParaRPr lang="en-US" sz="11500" dirty="0">
              <a:solidFill>
                <a:srgbClr val="C00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24200" y="685800"/>
            <a:ext cx="3318537" cy="646331"/>
          </a:xfrm>
          <a:prstGeom prst="rect">
            <a:avLst/>
          </a:prstGeom>
          <a:solidFill>
            <a:schemeClr val="bg2">
              <a:lumMod val="75000"/>
            </a:schemeClr>
          </a:solidFill>
        </p:spPr>
        <p:txBody>
          <a:bodyPr wrap="none">
            <a:spAutoFit/>
          </a:bodyPr>
          <a:lstStyle/>
          <a:p>
            <a:r>
              <a:rPr lang="bn-IN" sz="3600" dirty="0" smtClean="0">
                <a:solidFill>
                  <a:srgbClr val="C00000"/>
                </a:solidFill>
                <a:latin typeface="NikoshBAN" pitchFamily="2" charset="0"/>
                <a:cs typeface="NikoshBAN" pitchFamily="2" charset="0"/>
              </a:rPr>
              <a:t>নিচের </a:t>
            </a:r>
            <a:r>
              <a:rPr lang="bn-BD" sz="3600" dirty="0" smtClean="0">
                <a:solidFill>
                  <a:srgbClr val="C00000"/>
                </a:solidFill>
                <a:latin typeface="NikoshBAN" pitchFamily="2" charset="0"/>
                <a:cs typeface="NikoshBAN" pitchFamily="2" charset="0"/>
              </a:rPr>
              <a:t>ছবিটি</a:t>
            </a:r>
            <a:r>
              <a:rPr lang="bn-IN" sz="3600" dirty="0" smtClean="0">
                <a:solidFill>
                  <a:srgbClr val="C00000"/>
                </a:solidFill>
                <a:latin typeface="NikoshBAN" pitchFamily="2" charset="0"/>
                <a:cs typeface="NikoshBAN" pitchFamily="2" charset="0"/>
              </a:rPr>
              <a:t> লক্ষ্য কর</a:t>
            </a:r>
            <a:endParaRPr lang="en-US" sz="3600" dirty="0"/>
          </a:p>
        </p:txBody>
      </p:sp>
      <p:sp>
        <p:nvSpPr>
          <p:cNvPr id="4" name="Parallelogram 3"/>
          <p:cNvSpPr/>
          <p:nvPr/>
        </p:nvSpPr>
        <p:spPr>
          <a:xfrm>
            <a:off x="838200" y="4876800"/>
            <a:ext cx="8001000" cy="1981200"/>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dirty="0" smtClean="0">
                <a:latin typeface="NikoshBAN" pitchFamily="2" charset="0"/>
                <a:cs typeface="NikoshBAN" pitchFamily="2" charset="0"/>
              </a:rPr>
              <a:t>ইংরেজী কী-বোর্ডের উপর ভিত্তি করে ঢাকা বিশ্ববিদ্যালয়ের বাংলা বিভাগের অধ্যাপক শহীদ বুদ্ধিজীবী মুনীর চৌধুরী ১৯৬৫ সালে সর্বপ্রথম বাংলা টাইপ রাইটারের জন্য একটি বিজ্ঞানসম্মত কী-বোর্ড লে-আউট তৈরি করেন । যা মুনীর ইউনিকোড কী-বোর্ড লেআউট নামে পরিচিত।</a:t>
            </a:r>
            <a:endParaRPr lang="en-US" sz="2400" dirty="0">
              <a:latin typeface="NikoshBAN" pitchFamily="2" charset="0"/>
              <a:cs typeface="NikoshBAN" pitchFamily="2" charset="0"/>
            </a:endParaRPr>
          </a:p>
        </p:txBody>
      </p:sp>
      <p:pic>
        <p:nvPicPr>
          <p:cNvPr id="10" name="Picture 9" descr="440px-KB-Bengali-Munier.svg.png"/>
          <p:cNvPicPr>
            <a:picLocks noChangeAspect="1"/>
          </p:cNvPicPr>
          <p:nvPr/>
        </p:nvPicPr>
        <p:blipFill>
          <a:blip r:embed="rId2"/>
          <a:stretch>
            <a:fillRect/>
          </a:stretch>
        </p:blipFill>
        <p:spPr>
          <a:xfrm>
            <a:off x="685800" y="1600200"/>
            <a:ext cx="8077200" cy="3124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bg/>
                                          </p:spTgt>
                                        </p:tgtEl>
                                        <p:attrNameLst>
                                          <p:attrName>style.visibility</p:attrName>
                                        </p:attrNameLst>
                                      </p:cBhvr>
                                      <p:to>
                                        <p:strVal val="visible"/>
                                      </p:to>
                                    </p:set>
                                    <p:animEffect transition="in" filter="fade">
                                      <p:cBhvr>
                                        <p:cTn id="22" dur="2000"/>
                                        <p:tgtEl>
                                          <p:spTgt spid="4">
                                            <p:bg/>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fade">
                                      <p:cBhvr>
                                        <p:cTn id="2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24200" y="1143000"/>
            <a:ext cx="3663182" cy="707886"/>
          </a:xfrm>
          <a:prstGeom prst="rect">
            <a:avLst/>
          </a:prstGeom>
          <a:solidFill>
            <a:schemeClr val="tx2">
              <a:lumMod val="60000"/>
              <a:lumOff val="40000"/>
            </a:schemeClr>
          </a:solidFill>
        </p:spPr>
        <p:txBody>
          <a:bodyPr wrap="none">
            <a:spAutoFit/>
          </a:bodyPr>
          <a:lstStyle/>
          <a:p>
            <a:r>
              <a:rPr lang="bn-IN" sz="4000" dirty="0" smtClean="0">
                <a:solidFill>
                  <a:srgbClr val="C00000"/>
                </a:solidFill>
                <a:latin typeface="NikoshBAN" pitchFamily="2" charset="0"/>
                <a:cs typeface="NikoshBAN" pitchFamily="2" charset="0"/>
              </a:rPr>
              <a:t>নিচের </a:t>
            </a:r>
            <a:r>
              <a:rPr lang="bn-BD" sz="4000" dirty="0" smtClean="0">
                <a:solidFill>
                  <a:srgbClr val="C00000"/>
                </a:solidFill>
                <a:latin typeface="NikoshBAN" pitchFamily="2" charset="0"/>
                <a:cs typeface="NikoshBAN" pitchFamily="2" charset="0"/>
              </a:rPr>
              <a:t>ছবিটি</a:t>
            </a:r>
            <a:r>
              <a:rPr lang="bn-IN" sz="4000" dirty="0" smtClean="0">
                <a:solidFill>
                  <a:srgbClr val="C00000"/>
                </a:solidFill>
                <a:latin typeface="NikoshBAN" pitchFamily="2" charset="0"/>
                <a:cs typeface="NikoshBAN" pitchFamily="2" charset="0"/>
              </a:rPr>
              <a:t> লক্ষ্য কর</a:t>
            </a:r>
            <a:endParaRPr lang="en-US" sz="4000" dirty="0"/>
          </a:p>
        </p:txBody>
      </p:sp>
      <p:sp>
        <p:nvSpPr>
          <p:cNvPr id="4" name="Rounded Rectangle 3"/>
          <p:cNvSpPr/>
          <p:nvPr/>
        </p:nvSpPr>
        <p:spPr>
          <a:xfrm>
            <a:off x="1219200" y="4800600"/>
            <a:ext cx="64770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dirty="0" smtClean="0">
                <a:latin typeface="NikoshBAN" pitchFamily="2" charset="0"/>
                <a:cs typeface="NikoshBAN" pitchFamily="2" charset="0"/>
              </a:rPr>
              <a:t> মুনীর ইউনিকোড কী-বোর্ড লেআউট ব্যবহারের পর প্রয়োজন হয় একটি বাংলা সফটওয়্যারের,যা কম্পিউটারে বাংলা লিখতে পারবে। ১৯৮৫ সালে কিছু বাংলা ফন্টসহ শহীদ লিপি সফটও্যারটি প্রবর্তিত হয়।কিন্তু এটি তেমন জনপ্রিয়তা অর্জন করতে পারেনি। </a:t>
            </a:r>
            <a:endParaRPr lang="en-US" sz="2400" dirty="0">
              <a:latin typeface="NikoshBAN" pitchFamily="2" charset="0"/>
              <a:cs typeface="NikoshBAN" pitchFamily="2" charset="0"/>
            </a:endParaRPr>
          </a:p>
        </p:txBody>
      </p:sp>
      <p:pic>
        <p:nvPicPr>
          <p:cNvPr id="5" name="Picture 4" descr="440px-KB-Bengali-Shahidlipi.svg.png"/>
          <p:cNvPicPr>
            <a:picLocks noChangeAspect="1"/>
          </p:cNvPicPr>
          <p:nvPr/>
        </p:nvPicPr>
        <p:blipFill>
          <a:blip r:embed="rId2"/>
          <a:stretch>
            <a:fillRect/>
          </a:stretch>
        </p:blipFill>
        <p:spPr>
          <a:xfrm>
            <a:off x="838200" y="2133600"/>
            <a:ext cx="7696200" cy="2438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
                                            <p:bg/>
                                          </p:spTgt>
                                        </p:tgtEl>
                                        <p:attrNameLst>
                                          <p:attrName>style.visibility</p:attrName>
                                        </p:attrNameLst>
                                      </p:cBhvr>
                                      <p:to>
                                        <p:strVal val="visible"/>
                                      </p:to>
                                    </p:set>
                                    <p:anim calcmode="lin" valueType="num">
                                      <p:cBhvr additive="base">
                                        <p:cTn id="22" dur="500" fill="hold"/>
                                        <p:tgtEl>
                                          <p:spTgt spid="4">
                                            <p:bg/>
                                          </p:spTgt>
                                        </p:tgtEl>
                                        <p:attrNameLst>
                                          <p:attrName>ppt_x</p:attrName>
                                        </p:attrNameLst>
                                      </p:cBhvr>
                                      <p:tavLst>
                                        <p:tav tm="0">
                                          <p:val>
                                            <p:strVal val="#ppt_x"/>
                                          </p:val>
                                        </p:tav>
                                        <p:tav tm="100000">
                                          <p:val>
                                            <p:strVal val="#ppt_x"/>
                                          </p:val>
                                        </p:tav>
                                      </p:tavLst>
                                    </p:anim>
                                    <p:anim calcmode="lin" valueType="num">
                                      <p:cBhvr additive="base">
                                        <p:cTn id="23"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 calcmode="lin" valueType="num">
                                      <p:cBhvr additive="base">
                                        <p:cTn id="2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590800" y="152400"/>
            <a:ext cx="3355406" cy="584775"/>
          </a:xfrm>
          <a:prstGeom prst="rect">
            <a:avLst/>
          </a:prstGeom>
          <a:solidFill>
            <a:schemeClr val="tx2">
              <a:lumMod val="20000"/>
              <a:lumOff val="80000"/>
            </a:schemeClr>
          </a:solidFill>
        </p:spPr>
        <p:txBody>
          <a:bodyPr wrap="none">
            <a:spAutoFit/>
          </a:bodyPr>
          <a:lstStyle/>
          <a:p>
            <a:r>
              <a:rPr lang="bn-IN" sz="3200" dirty="0" smtClean="0">
                <a:solidFill>
                  <a:srgbClr val="C00000"/>
                </a:solidFill>
                <a:latin typeface="NikoshBAN" pitchFamily="2" charset="0"/>
                <a:cs typeface="NikoshBAN" pitchFamily="2" charset="0"/>
              </a:rPr>
              <a:t>নিচের </a:t>
            </a:r>
            <a:r>
              <a:rPr lang="bn-BD" sz="3200" dirty="0" smtClean="0">
                <a:solidFill>
                  <a:srgbClr val="C00000"/>
                </a:solidFill>
                <a:latin typeface="NikoshBAN" pitchFamily="2" charset="0"/>
                <a:cs typeface="NikoshBAN" pitchFamily="2" charset="0"/>
              </a:rPr>
              <a:t>ছবিগুলো</a:t>
            </a:r>
            <a:r>
              <a:rPr lang="bn-IN" sz="3200" dirty="0" smtClean="0">
                <a:solidFill>
                  <a:srgbClr val="C00000"/>
                </a:solidFill>
                <a:latin typeface="NikoshBAN" pitchFamily="2" charset="0"/>
                <a:cs typeface="NikoshBAN" pitchFamily="2" charset="0"/>
              </a:rPr>
              <a:t> লক্ষ্য কর</a:t>
            </a:r>
            <a:endParaRPr lang="en-US" sz="3200" dirty="0"/>
          </a:p>
        </p:txBody>
      </p:sp>
      <p:sp>
        <p:nvSpPr>
          <p:cNvPr id="13" name="Snip and Round Single Corner Rectangle 12"/>
          <p:cNvSpPr/>
          <p:nvPr/>
        </p:nvSpPr>
        <p:spPr>
          <a:xfrm>
            <a:off x="838200" y="5334000"/>
            <a:ext cx="7315200" cy="1295400"/>
          </a:xfrm>
          <a:prstGeom prst="snip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dirty="0" smtClean="0">
                <a:latin typeface="NikoshBAN" pitchFamily="2" charset="0"/>
                <a:cs typeface="NikoshBAN" pitchFamily="2" charset="0"/>
              </a:rPr>
              <a:t> </a:t>
            </a:r>
            <a:r>
              <a:rPr lang="bn-BD" sz="2800" dirty="0" smtClean="0">
                <a:latin typeface="NikoshBAN" pitchFamily="2" charset="0"/>
                <a:cs typeface="NikoshBAN" pitchFamily="2" charset="0"/>
              </a:rPr>
              <a:t>আশির দশকের মাঝামাঝি থেকে শুরু করে নব্বই দশকের শেষের দিকে অনেকগুলো বাংলা সফটওয়্যার বাজারে আসে।</a:t>
            </a:r>
            <a:endParaRPr lang="en-US" sz="2800" dirty="0">
              <a:latin typeface="NikoshBAN" pitchFamily="2" charset="0"/>
              <a:cs typeface="NikoshBAN" pitchFamily="2" charset="0"/>
            </a:endParaRPr>
          </a:p>
        </p:txBody>
      </p:sp>
      <p:pic>
        <p:nvPicPr>
          <p:cNvPr id="4" name="Picture 3" descr="440px-KB-Bengali-Baishakhi.svg.png"/>
          <p:cNvPicPr>
            <a:picLocks noChangeAspect="1"/>
          </p:cNvPicPr>
          <p:nvPr/>
        </p:nvPicPr>
        <p:blipFill>
          <a:blip r:embed="rId2"/>
          <a:stretch>
            <a:fillRect/>
          </a:stretch>
        </p:blipFill>
        <p:spPr>
          <a:xfrm>
            <a:off x="4724400" y="3276600"/>
            <a:ext cx="4191000" cy="1400175"/>
          </a:xfrm>
          <a:prstGeom prst="rect">
            <a:avLst/>
          </a:prstGeom>
        </p:spPr>
      </p:pic>
      <p:pic>
        <p:nvPicPr>
          <p:cNvPr id="7" name="Picture 6" descr="500px-KB-Bengali-National.svg.png"/>
          <p:cNvPicPr>
            <a:picLocks noChangeAspect="1"/>
          </p:cNvPicPr>
          <p:nvPr/>
        </p:nvPicPr>
        <p:blipFill>
          <a:blip r:embed="rId3"/>
          <a:stretch>
            <a:fillRect/>
          </a:stretch>
        </p:blipFill>
        <p:spPr>
          <a:xfrm>
            <a:off x="0" y="838200"/>
            <a:ext cx="4343400" cy="1590675"/>
          </a:xfrm>
          <a:prstGeom prst="rect">
            <a:avLst/>
          </a:prstGeom>
        </p:spPr>
      </p:pic>
      <p:pic>
        <p:nvPicPr>
          <p:cNvPr id="8" name="Picture 7" descr="500px-KB-Bengali-Probhat.svg.png"/>
          <p:cNvPicPr>
            <a:picLocks noChangeAspect="1"/>
          </p:cNvPicPr>
          <p:nvPr/>
        </p:nvPicPr>
        <p:blipFill>
          <a:blip r:embed="rId4"/>
          <a:stretch>
            <a:fillRect/>
          </a:stretch>
        </p:blipFill>
        <p:spPr>
          <a:xfrm>
            <a:off x="4419600" y="762000"/>
            <a:ext cx="4533900" cy="1590675"/>
          </a:xfrm>
          <a:prstGeom prst="rect">
            <a:avLst/>
          </a:prstGeom>
        </p:spPr>
      </p:pic>
      <p:sp>
        <p:nvSpPr>
          <p:cNvPr id="10" name="Pentagon 9"/>
          <p:cNvSpPr/>
          <p:nvPr/>
        </p:nvSpPr>
        <p:spPr>
          <a:xfrm>
            <a:off x="838200" y="2514600"/>
            <a:ext cx="2286000" cy="4572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itchFamily="2" charset="0"/>
                <a:cs typeface="NikoshBAN" pitchFamily="2" charset="0"/>
              </a:rPr>
              <a:t>জাতীয় লেআউট</a:t>
            </a:r>
            <a:endParaRPr lang="en-US" dirty="0">
              <a:latin typeface="NikoshBAN" pitchFamily="2" charset="0"/>
              <a:cs typeface="NikoshBAN" pitchFamily="2" charset="0"/>
            </a:endParaRPr>
          </a:p>
        </p:txBody>
      </p:sp>
      <p:sp>
        <p:nvSpPr>
          <p:cNvPr id="11" name="Pentagon 10"/>
          <p:cNvSpPr/>
          <p:nvPr/>
        </p:nvSpPr>
        <p:spPr>
          <a:xfrm>
            <a:off x="5867400" y="2514600"/>
            <a:ext cx="2286000" cy="4572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itchFamily="2" charset="0"/>
                <a:cs typeface="NikoshBAN" pitchFamily="2" charset="0"/>
              </a:rPr>
              <a:t>প্রভাতী লেআউট</a:t>
            </a:r>
            <a:endParaRPr lang="en-US" sz="3200" dirty="0">
              <a:latin typeface="NikoshBAN" pitchFamily="2" charset="0"/>
              <a:cs typeface="NikoshBAN" pitchFamily="2" charset="0"/>
            </a:endParaRPr>
          </a:p>
        </p:txBody>
      </p:sp>
      <p:sp>
        <p:nvSpPr>
          <p:cNvPr id="12" name="Pentagon 11"/>
          <p:cNvSpPr/>
          <p:nvPr/>
        </p:nvSpPr>
        <p:spPr>
          <a:xfrm>
            <a:off x="838200" y="4724400"/>
            <a:ext cx="2286000" cy="4572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itchFamily="2" charset="0"/>
                <a:cs typeface="NikoshBAN" pitchFamily="2" charset="0"/>
              </a:rPr>
              <a:t>দিশা লেআউট</a:t>
            </a:r>
            <a:endParaRPr lang="en-US" sz="3200" dirty="0">
              <a:latin typeface="NikoshBAN" pitchFamily="2" charset="0"/>
              <a:cs typeface="NikoshBAN" pitchFamily="2" charset="0"/>
            </a:endParaRPr>
          </a:p>
        </p:txBody>
      </p:sp>
      <p:sp>
        <p:nvSpPr>
          <p:cNvPr id="14" name="Pentagon 13"/>
          <p:cNvSpPr/>
          <p:nvPr/>
        </p:nvSpPr>
        <p:spPr>
          <a:xfrm>
            <a:off x="5562600" y="4724400"/>
            <a:ext cx="2286000" cy="4572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itchFamily="2" charset="0"/>
                <a:cs typeface="NikoshBAN" pitchFamily="2" charset="0"/>
              </a:rPr>
              <a:t>বৈশাখী লেআউট</a:t>
            </a:r>
            <a:endParaRPr lang="en-US" sz="3200" dirty="0">
              <a:latin typeface="NikoshBAN" pitchFamily="2" charset="0"/>
              <a:cs typeface="NikoshBAN" pitchFamily="2" charset="0"/>
            </a:endParaRPr>
          </a:p>
        </p:txBody>
      </p:sp>
      <p:pic>
        <p:nvPicPr>
          <p:cNvPr id="16" name="Picture 15" descr="440px-KB-Bengali-Disha.svg.png"/>
          <p:cNvPicPr>
            <a:picLocks noChangeAspect="1"/>
          </p:cNvPicPr>
          <p:nvPr/>
        </p:nvPicPr>
        <p:blipFill>
          <a:blip r:embed="rId5"/>
          <a:stretch>
            <a:fillRect/>
          </a:stretch>
        </p:blipFill>
        <p:spPr>
          <a:xfrm>
            <a:off x="0" y="3276600"/>
            <a:ext cx="4419600" cy="14001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wipe(down)">
                                      <p:cBhvr>
                                        <p:cTn id="7" dur="500"/>
                                        <p:tgtEl>
                                          <p:spTgt spid="9">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wipe(down)">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bg/>
                                          </p:spTgt>
                                        </p:tgtEl>
                                        <p:attrNameLst>
                                          <p:attrName>style.visibility</p:attrName>
                                        </p:attrNameLst>
                                      </p:cBhvr>
                                      <p:to>
                                        <p:strVal val="visible"/>
                                      </p:to>
                                    </p:set>
                                    <p:animEffect transition="in" filter="fade">
                                      <p:cBhvr>
                                        <p:cTn id="22" dur="2000"/>
                                        <p:tgtEl>
                                          <p:spTgt spid="10">
                                            <p:bg/>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fade">
                                      <p:cBhvr>
                                        <p:cTn id="27" dur="2000"/>
                                        <p:tgtEl>
                                          <p:spTgt spid="1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down)">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bg/>
                                          </p:spTgt>
                                        </p:tgtEl>
                                        <p:attrNameLst>
                                          <p:attrName>style.visibility</p:attrName>
                                        </p:attrNameLst>
                                      </p:cBhvr>
                                      <p:to>
                                        <p:strVal val="visible"/>
                                      </p:to>
                                    </p:set>
                                    <p:animEffect transition="in" filter="fade">
                                      <p:cBhvr>
                                        <p:cTn id="37" dur="2000"/>
                                        <p:tgtEl>
                                          <p:spTgt spid="11">
                                            <p:bg/>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Effect transition="in" filter="fade">
                                      <p:cBhvr>
                                        <p:cTn id="42" dur="2000"/>
                                        <p:tgtEl>
                                          <p:spTgt spid="11">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20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2">
                                            <p:bg/>
                                          </p:spTgt>
                                        </p:tgtEl>
                                        <p:attrNameLst>
                                          <p:attrName>style.visibility</p:attrName>
                                        </p:attrNameLst>
                                      </p:cBhvr>
                                      <p:to>
                                        <p:strVal val="visible"/>
                                      </p:to>
                                    </p:set>
                                    <p:animEffect transition="in" filter="wipe(down)">
                                      <p:cBhvr>
                                        <p:cTn id="52" dur="500"/>
                                        <p:tgtEl>
                                          <p:spTgt spid="12">
                                            <p:bg/>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2">
                                            <p:txEl>
                                              <p:pRg st="0" end="0"/>
                                            </p:txEl>
                                          </p:spTgt>
                                        </p:tgtEl>
                                        <p:attrNameLst>
                                          <p:attrName>style.visibility</p:attrName>
                                        </p:attrNameLst>
                                      </p:cBhvr>
                                      <p:to>
                                        <p:strVal val="visible"/>
                                      </p:to>
                                    </p:set>
                                    <p:animEffect transition="in" filter="wipe(down)">
                                      <p:cBhvr>
                                        <p:cTn id="57" dur="500"/>
                                        <p:tgtEl>
                                          <p:spTgt spid="12">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4"/>
                                        </p:tgtEl>
                                        <p:attrNameLst>
                                          <p:attrName>style.visibility</p:attrName>
                                        </p:attrNameLst>
                                      </p:cBhvr>
                                      <p:to>
                                        <p:strVal val="visible"/>
                                      </p:to>
                                    </p:set>
                                    <p:animEffect transition="in" filter="wipe(down)">
                                      <p:cBhvr>
                                        <p:cTn id="62" dur="500"/>
                                        <p:tgtEl>
                                          <p:spTgt spid="4"/>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4">
                                            <p:bg/>
                                          </p:spTgt>
                                        </p:tgtEl>
                                        <p:attrNameLst>
                                          <p:attrName>style.visibility</p:attrName>
                                        </p:attrNameLst>
                                      </p:cBhvr>
                                      <p:to>
                                        <p:strVal val="visible"/>
                                      </p:to>
                                    </p:set>
                                    <p:animEffect transition="in" filter="wipe(down)">
                                      <p:cBhvr>
                                        <p:cTn id="67" dur="500"/>
                                        <p:tgtEl>
                                          <p:spTgt spid="14">
                                            <p:bg/>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14">
                                            <p:txEl>
                                              <p:pRg st="0" end="0"/>
                                            </p:txEl>
                                          </p:spTgt>
                                        </p:tgtEl>
                                        <p:attrNameLst>
                                          <p:attrName>style.visibility</p:attrName>
                                        </p:attrNameLst>
                                      </p:cBhvr>
                                      <p:to>
                                        <p:strVal val="visible"/>
                                      </p:to>
                                    </p:set>
                                    <p:animEffect transition="in" filter="wipe(down)">
                                      <p:cBhvr>
                                        <p:cTn id="72" dur="500"/>
                                        <p:tgtEl>
                                          <p:spTgt spid="14">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13">
                                            <p:bg/>
                                          </p:spTgt>
                                        </p:tgtEl>
                                        <p:attrNameLst>
                                          <p:attrName>style.visibility</p:attrName>
                                        </p:attrNameLst>
                                      </p:cBhvr>
                                      <p:to>
                                        <p:strVal val="visible"/>
                                      </p:to>
                                    </p:set>
                                    <p:animEffect transition="in" filter="wipe(down)">
                                      <p:cBhvr>
                                        <p:cTn id="77" dur="500"/>
                                        <p:tgtEl>
                                          <p:spTgt spid="13">
                                            <p:bg/>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13">
                                            <p:txEl>
                                              <p:pRg st="0" end="0"/>
                                            </p:txEl>
                                          </p:spTgt>
                                        </p:tgtEl>
                                        <p:attrNameLst>
                                          <p:attrName>style.visibility</p:attrName>
                                        </p:attrNameLst>
                                      </p:cBhvr>
                                      <p:to>
                                        <p:strVal val="visible"/>
                                      </p:to>
                                    </p:set>
                                    <p:animEffect transition="in" filter="wipe(down)">
                                      <p:cBhvr>
                                        <p:cTn id="82"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P spid="13" grpId="0" build="p" animBg="1"/>
      <p:bldP spid="10" grpId="0" build="p" animBg="1"/>
      <p:bldP spid="11" grpId="0" build="p" animBg="1"/>
      <p:bldP spid="12" grpId="0" build="p" animBg="1"/>
      <p:bldP spid="14"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457200"/>
            <a:ext cx="4014240" cy="769441"/>
          </a:xfrm>
          <a:prstGeom prst="rect">
            <a:avLst/>
          </a:prstGeom>
          <a:solidFill>
            <a:srgbClr val="00B0F0"/>
          </a:solidFill>
        </p:spPr>
        <p:txBody>
          <a:bodyPr wrap="none">
            <a:spAutoFit/>
          </a:bodyPr>
          <a:lstStyle/>
          <a:p>
            <a:r>
              <a:rPr lang="bn-IN" sz="4400" dirty="0" smtClean="0">
                <a:solidFill>
                  <a:srgbClr val="C00000"/>
                </a:solidFill>
                <a:latin typeface="NikoshBAN" pitchFamily="2" charset="0"/>
                <a:cs typeface="NikoshBAN" pitchFamily="2" charset="0"/>
              </a:rPr>
              <a:t>নিচের </a:t>
            </a:r>
            <a:r>
              <a:rPr lang="bn-BD" sz="4400" dirty="0" smtClean="0">
                <a:solidFill>
                  <a:srgbClr val="C00000"/>
                </a:solidFill>
                <a:latin typeface="NikoshBAN" pitchFamily="2" charset="0"/>
                <a:cs typeface="NikoshBAN" pitchFamily="2" charset="0"/>
              </a:rPr>
              <a:t>ছবিটি</a:t>
            </a:r>
            <a:r>
              <a:rPr lang="bn-IN" sz="4400" dirty="0" smtClean="0">
                <a:solidFill>
                  <a:srgbClr val="C00000"/>
                </a:solidFill>
                <a:latin typeface="NikoshBAN" pitchFamily="2" charset="0"/>
                <a:cs typeface="NikoshBAN" pitchFamily="2" charset="0"/>
              </a:rPr>
              <a:t> লক্ষ্য কর</a:t>
            </a:r>
            <a:endParaRPr lang="en-US" sz="4400" dirty="0"/>
          </a:p>
        </p:txBody>
      </p:sp>
      <p:sp>
        <p:nvSpPr>
          <p:cNvPr id="5" name="Pentagon 4"/>
          <p:cNvSpPr/>
          <p:nvPr/>
        </p:nvSpPr>
        <p:spPr>
          <a:xfrm>
            <a:off x="685800" y="4572000"/>
            <a:ext cx="6934200" cy="1600200"/>
          </a:xfrm>
          <a:prstGeom prst="homePlat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dirty="0" smtClean="0">
                <a:latin typeface="NikoshBAN" pitchFamily="2" charset="0"/>
                <a:cs typeface="NikoshBAN" pitchFamily="2" charset="0"/>
              </a:rPr>
              <a:t>আশির দশকের মাঝামাঝি থেকে শুরু করে নব্বই দশকের শেষের দিকে অনেকগুলো বাংলা সফটওয়্যার বাজারে আসে তার মধ্যে বিজয় কী-বোর্ড লে-আউট ব্যাপক জনপ্রিয়তা লাভ করে।</a:t>
            </a:r>
            <a:endParaRPr lang="en-US" sz="2400" dirty="0">
              <a:latin typeface="NikoshBAN" pitchFamily="2" charset="0"/>
              <a:cs typeface="NikoshBAN" pitchFamily="2" charset="0"/>
            </a:endParaRPr>
          </a:p>
        </p:txBody>
      </p:sp>
      <p:sp>
        <p:nvSpPr>
          <p:cNvPr id="8" name="Rectangle 7"/>
          <p:cNvSpPr/>
          <p:nvPr/>
        </p:nvSpPr>
        <p:spPr>
          <a:xfrm>
            <a:off x="2286000" y="2059395"/>
            <a:ext cx="4572000" cy="369332"/>
          </a:xfrm>
          <a:prstGeom prst="rect">
            <a:avLst/>
          </a:prstGeom>
        </p:spPr>
        <p:txBody>
          <a:bodyPr>
            <a:spAutoFit/>
          </a:bodyPr>
          <a:lstStyle/>
          <a:p>
            <a:r>
              <a:rPr lang="bn-BD" dirty="0" smtClean="0">
                <a:solidFill>
                  <a:srgbClr val="C00000"/>
                </a:solidFill>
                <a:latin typeface="NikoshBAN" pitchFamily="2" charset="0"/>
                <a:cs typeface="NikoshBAN" pitchFamily="2" charset="0"/>
              </a:rPr>
              <a:t> </a:t>
            </a:r>
            <a:endParaRPr lang="en-US" dirty="0"/>
          </a:p>
        </p:txBody>
      </p:sp>
      <p:pic>
        <p:nvPicPr>
          <p:cNvPr id="6" name="Picture 5" descr="440px-KB-Bengali-UniJoy.svg.png"/>
          <p:cNvPicPr>
            <a:picLocks noChangeAspect="1"/>
          </p:cNvPicPr>
          <p:nvPr/>
        </p:nvPicPr>
        <p:blipFill>
          <a:blip r:embed="rId2"/>
          <a:stretch>
            <a:fillRect/>
          </a:stretch>
        </p:blipFill>
        <p:spPr>
          <a:xfrm>
            <a:off x="762000" y="1524000"/>
            <a:ext cx="7391400" cy="2514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down)">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Effect transition="in" filter="fade">
                                      <p:cBhvr>
                                        <p:cTn id="22" dur="2000"/>
                                        <p:tgtEl>
                                          <p:spTgt spid="5">
                                            <p:bg/>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fade">
                                      <p:cBhvr>
                                        <p:cTn id="2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5"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457200"/>
            <a:ext cx="4014240" cy="769441"/>
          </a:xfrm>
          <a:prstGeom prst="rect">
            <a:avLst/>
          </a:prstGeom>
          <a:solidFill>
            <a:srgbClr val="00B0F0"/>
          </a:solidFill>
        </p:spPr>
        <p:txBody>
          <a:bodyPr wrap="none">
            <a:spAutoFit/>
          </a:bodyPr>
          <a:lstStyle/>
          <a:p>
            <a:r>
              <a:rPr lang="bn-IN" sz="4400" dirty="0" smtClean="0">
                <a:solidFill>
                  <a:srgbClr val="C00000"/>
                </a:solidFill>
                <a:latin typeface="NikoshBAN" pitchFamily="2" charset="0"/>
                <a:cs typeface="NikoshBAN" pitchFamily="2" charset="0"/>
              </a:rPr>
              <a:t>নিচের </a:t>
            </a:r>
            <a:r>
              <a:rPr lang="bn-BD" sz="4400" dirty="0" smtClean="0">
                <a:solidFill>
                  <a:srgbClr val="C00000"/>
                </a:solidFill>
                <a:latin typeface="NikoshBAN" pitchFamily="2" charset="0"/>
                <a:cs typeface="NikoshBAN" pitchFamily="2" charset="0"/>
              </a:rPr>
              <a:t>ছবিটি</a:t>
            </a:r>
            <a:r>
              <a:rPr lang="bn-IN" sz="4400" dirty="0" smtClean="0">
                <a:solidFill>
                  <a:srgbClr val="C00000"/>
                </a:solidFill>
                <a:latin typeface="NikoshBAN" pitchFamily="2" charset="0"/>
                <a:cs typeface="NikoshBAN" pitchFamily="2" charset="0"/>
              </a:rPr>
              <a:t> লক্ষ্য কর</a:t>
            </a:r>
            <a:endParaRPr lang="en-US" sz="4400" dirty="0"/>
          </a:p>
        </p:txBody>
      </p:sp>
      <p:sp>
        <p:nvSpPr>
          <p:cNvPr id="5" name="Pentagon 4"/>
          <p:cNvSpPr/>
          <p:nvPr/>
        </p:nvSpPr>
        <p:spPr>
          <a:xfrm>
            <a:off x="685800" y="4267200"/>
            <a:ext cx="7543800" cy="2286000"/>
          </a:xfrm>
          <a:prstGeom prst="homePlat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dirty="0" smtClean="0">
                <a:latin typeface="NikoshBAN" pitchFamily="2" charset="0"/>
                <a:cs typeface="NikoshBAN" pitchFamily="2" charset="0"/>
              </a:rPr>
              <a:t>ওয়ার্ড প্রসেসরে বিজয় কী-বোর্ড সচল করতে </a:t>
            </a:r>
            <a:r>
              <a:rPr lang="en-US" sz="2400" dirty="0" err="1" smtClean="0">
                <a:latin typeface="NikoshBAN" pitchFamily="2" charset="0"/>
                <a:cs typeface="NikoshBAN" pitchFamily="2" charset="0"/>
              </a:rPr>
              <a:t>Ctrl+Alt+B</a:t>
            </a:r>
            <a:r>
              <a:rPr lang="en-US" sz="2400" dirty="0" smtClean="0">
                <a:latin typeface="NikoshBAN" pitchFamily="2" charset="0"/>
                <a:cs typeface="NikoshBAN" pitchFamily="2" charset="0"/>
              </a:rPr>
              <a:t> </a:t>
            </a:r>
            <a:r>
              <a:rPr lang="bn-BD" sz="2400" dirty="0" smtClean="0">
                <a:latin typeface="NikoshBAN" pitchFamily="2" charset="0"/>
                <a:cs typeface="NikoshBAN" pitchFamily="2" charset="0"/>
              </a:rPr>
              <a:t>একসাথে চাপতে হয়। বিজয় সফটওয়্যারে </a:t>
            </a:r>
            <a:r>
              <a:rPr lang="en-US" sz="2400" dirty="0" err="1" smtClean="0">
                <a:latin typeface="NikoshBAN" pitchFamily="2" charset="0"/>
                <a:cs typeface="NikoshBAN" pitchFamily="2" charset="0"/>
              </a:rPr>
              <a:t>SutonnyMJ</a:t>
            </a:r>
            <a:r>
              <a:rPr lang="en-US" sz="2400" dirty="0" smtClean="0">
                <a:latin typeface="NikoshBAN" pitchFamily="2" charset="0"/>
                <a:cs typeface="NikoshBAN" pitchFamily="2" charset="0"/>
              </a:rPr>
              <a:t> </a:t>
            </a:r>
            <a:r>
              <a:rPr lang="bn-BD" sz="2400" dirty="0" smtClean="0">
                <a:latin typeface="NikoshBAN" pitchFamily="2" charset="0"/>
                <a:cs typeface="NikoshBAN" pitchFamily="2" charset="0"/>
              </a:rPr>
              <a:t>ইউনিকোড ফন্ট নির্বাচন করতে হবে। বিজয় কী-বোর্ডের দুটি অক্ষরকে যুক্ত করতে হলে প্রথম অক্ষরটি চেপে ইংরেজি </a:t>
            </a:r>
            <a:r>
              <a:rPr lang="en-US" sz="2400" dirty="0" smtClean="0">
                <a:latin typeface="NikoshBAN" pitchFamily="2" charset="0"/>
                <a:cs typeface="NikoshBAN" pitchFamily="2" charset="0"/>
              </a:rPr>
              <a:t>g</a:t>
            </a:r>
            <a:r>
              <a:rPr lang="bn-BD" sz="2400" dirty="0" smtClean="0">
                <a:latin typeface="NikoshBAN" pitchFamily="2" charset="0"/>
                <a:cs typeface="NikoshBAN" pitchFamily="2" charset="0"/>
              </a:rPr>
              <a:t> চাপতে হবে। তারপর দ্বিতীয় অক্ষরটি চাপতে হবে।</a:t>
            </a:r>
            <a:endParaRPr lang="en-US" sz="2400" dirty="0">
              <a:latin typeface="NikoshBAN" pitchFamily="2" charset="0"/>
              <a:cs typeface="NikoshBAN" pitchFamily="2" charset="0"/>
            </a:endParaRPr>
          </a:p>
        </p:txBody>
      </p:sp>
      <p:sp>
        <p:nvSpPr>
          <p:cNvPr id="8" name="Rectangle 7"/>
          <p:cNvSpPr/>
          <p:nvPr/>
        </p:nvSpPr>
        <p:spPr>
          <a:xfrm>
            <a:off x="2286000" y="2059395"/>
            <a:ext cx="4572000" cy="369332"/>
          </a:xfrm>
          <a:prstGeom prst="rect">
            <a:avLst/>
          </a:prstGeom>
        </p:spPr>
        <p:txBody>
          <a:bodyPr>
            <a:spAutoFit/>
          </a:bodyPr>
          <a:lstStyle/>
          <a:p>
            <a:r>
              <a:rPr lang="bn-BD" dirty="0" smtClean="0">
                <a:solidFill>
                  <a:srgbClr val="C00000"/>
                </a:solidFill>
                <a:latin typeface="NikoshBAN" pitchFamily="2" charset="0"/>
                <a:cs typeface="NikoshBAN" pitchFamily="2" charset="0"/>
              </a:rPr>
              <a:t> </a:t>
            </a:r>
            <a:endParaRPr lang="en-US" dirty="0"/>
          </a:p>
        </p:txBody>
      </p:sp>
      <p:pic>
        <p:nvPicPr>
          <p:cNvPr id="6" name="Picture 5" descr="440px-KB-Bengali-UniJoy.svg.png"/>
          <p:cNvPicPr>
            <a:picLocks noChangeAspect="1"/>
          </p:cNvPicPr>
          <p:nvPr/>
        </p:nvPicPr>
        <p:blipFill>
          <a:blip r:embed="rId2"/>
          <a:stretch>
            <a:fillRect/>
          </a:stretch>
        </p:blipFill>
        <p:spPr>
          <a:xfrm>
            <a:off x="762000" y="1524000"/>
            <a:ext cx="7391400" cy="2514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down)">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bg/>
                                          </p:spTgt>
                                        </p:tgtEl>
                                        <p:attrNameLst>
                                          <p:attrName>style.visibility</p:attrName>
                                        </p:attrNameLst>
                                      </p:cBhvr>
                                      <p:to>
                                        <p:strVal val="visible"/>
                                      </p:to>
                                    </p:set>
                                    <p:anim calcmode="lin" valueType="num">
                                      <p:cBhvr additive="base">
                                        <p:cTn id="1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5"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24200" y="1143000"/>
            <a:ext cx="3663182" cy="707886"/>
          </a:xfrm>
          <a:prstGeom prst="rect">
            <a:avLst/>
          </a:prstGeom>
          <a:solidFill>
            <a:schemeClr val="tx2">
              <a:lumMod val="60000"/>
              <a:lumOff val="40000"/>
            </a:schemeClr>
          </a:solidFill>
        </p:spPr>
        <p:txBody>
          <a:bodyPr wrap="none">
            <a:spAutoFit/>
          </a:bodyPr>
          <a:lstStyle/>
          <a:p>
            <a:r>
              <a:rPr lang="bn-IN" sz="4000" dirty="0" smtClean="0">
                <a:solidFill>
                  <a:srgbClr val="C00000"/>
                </a:solidFill>
                <a:latin typeface="NikoshBAN" pitchFamily="2" charset="0"/>
                <a:cs typeface="NikoshBAN" pitchFamily="2" charset="0"/>
              </a:rPr>
              <a:t>নিচের </a:t>
            </a:r>
            <a:r>
              <a:rPr lang="bn-BD" sz="4000" dirty="0" smtClean="0">
                <a:solidFill>
                  <a:srgbClr val="C00000"/>
                </a:solidFill>
                <a:latin typeface="NikoshBAN" pitchFamily="2" charset="0"/>
                <a:cs typeface="NikoshBAN" pitchFamily="2" charset="0"/>
              </a:rPr>
              <a:t>ছবিটি</a:t>
            </a:r>
            <a:r>
              <a:rPr lang="bn-IN" sz="4000" dirty="0" smtClean="0">
                <a:solidFill>
                  <a:srgbClr val="C00000"/>
                </a:solidFill>
                <a:latin typeface="NikoshBAN" pitchFamily="2" charset="0"/>
                <a:cs typeface="NikoshBAN" pitchFamily="2" charset="0"/>
              </a:rPr>
              <a:t> লক্ষ্য কর</a:t>
            </a:r>
            <a:endParaRPr lang="en-US" sz="4000" dirty="0"/>
          </a:p>
        </p:txBody>
      </p:sp>
      <p:sp>
        <p:nvSpPr>
          <p:cNvPr id="4" name="Rounded Rectangle 3"/>
          <p:cNvSpPr/>
          <p:nvPr/>
        </p:nvSpPr>
        <p:spPr>
          <a:xfrm>
            <a:off x="1219200" y="4495800"/>
            <a:ext cx="6477000" cy="1752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latin typeface="NikoshBAN" pitchFamily="2" charset="0"/>
                <a:cs typeface="NikoshBAN" pitchFamily="2" charset="0"/>
              </a:rPr>
              <a:t>বাংলাদেশ কম্পিউটার কাউন্সিল </a:t>
            </a:r>
            <a:r>
              <a:rPr lang="en-US" sz="2800" dirty="0" smtClean="0">
                <a:latin typeface="NikoshBAN" pitchFamily="2" charset="0"/>
                <a:cs typeface="NikoshBAN" pitchFamily="2" charset="0"/>
              </a:rPr>
              <a:t>(BCC)</a:t>
            </a:r>
            <a:r>
              <a:rPr lang="bn-BD" sz="2800" dirty="0" smtClean="0">
                <a:latin typeface="NikoshBAN" pitchFamily="2" charset="0"/>
                <a:cs typeface="NikoshBAN" pitchFamily="2" charset="0"/>
              </a:rPr>
              <a:t> ন্যাশনাল কী-বোর্ড নামে একটি কী-বোর্ড লে-আউট অনুমোদন করেছে যার ব্যবহার এখনও শুরু হয়নি।</a:t>
            </a:r>
            <a:endParaRPr lang="en-US" sz="2800" dirty="0">
              <a:latin typeface="NikoshBAN" pitchFamily="2" charset="0"/>
              <a:cs typeface="NikoshBAN" pitchFamily="2" charset="0"/>
            </a:endParaRPr>
          </a:p>
        </p:txBody>
      </p:sp>
      <p:pic>
        <p:nvPicPr>
          <p:cNvPr id="5" name="Picture 4" descr="500px-KB-Bengali-National.svg.png"/>
          <p:cNvPicPr>
            <a:picLocks noChangeAspect="1"/>
          </p:cNvPicPr>
          <p:nvPr/>
        </p:nvPicPr>
        <p:blipFill>
          <a:blip r:embed="rId2"/>
          <a:stretch>
            <a:fillRect/>
          </a:stretch>
        </p:blipFill>
        <p:spPr>
          <a:xfrm>
            <a:off x="1066800" y="2057400"/>
            <a:ext cx="7620000" cy="216693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bg/>
                                          </p:spTgt>
                                        </p:tgtEl>
                                        <p:attrNameLst>
                                          <p:attrName>style.visibility</p:attrName>
                                        </p:attrNameLst>
                                      </p:cBhvr>
                                      <p:to>
                                        <p:strVal val="visible"/>
                                      </p:to>
                                    </p:set>
                                    <p:animEffect transition="in" filter="fade">
                                      <p:cBhvr>
                                        <p:cTn id="17" dur="2000"/>
                                        <p:tgtEl>
                                          <p:spTgt spid="4">
                                            <p:bg/>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20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4600" y="304800"/>
            <a:ext cx="3741730" cy="646331"/>
          </a:xfrm>
          <a:prstGeom prst="rect">
            <a:avLst/>
          </a:prstGeom>
          <a:solidFill>
            <a:schemeClr val="bg2">
              <a:lumMod val="75000"/>
            </a:schemeClr>
          </a:solidFill>
        </p:spPr>
        <p:txBody>
          <a:bodyPr wrap="none">
            <a:spAutoFit/>
          </a:bodyPr>
          <a:lstStyle/>
          <a:p>
            <a:r>
              <a:rPr lang="bn-IN" sz="3600" dirty="0" smtClean="0">
                <a:solidFill>
                  <a:srgbClr val="C00000"/>
                </a:solidFill>
                <a:latin typeface="NikoshBAN" pitchFamily="2" charset="0"/>
                <a:cs typeface="NikoshBAN" pitchFamily="2" charset="0"/>
              </a:rPr>
              <a:t>নিচের </a:t>
            </a:r>
            <a:r>
              <a:rPr lang="bn-BD" sz="3600" dirty="0" smtClean="0">
                <a:solidFill>
                  <a:srgbClr val="C00000"/>
                </a:solidFill>
                <a:latin typeface="NikoshBAN" pitchFamily="2" charset="0"/>
                <a:cs typeface="NikoshBAN" pitchFamily="2" charset="0"/>
              </a:rPr>
              <a:t>ছবিগুলো</a:t>
            </a:r>
            <a:r>
              <a:rPr lang="bn-IN" sz="3600" dirty="0" smtClean="0">
                <a:solidFill>
                  <a:srgbClr val="C00000"/>
                </a:solidFill>
                <a:latin typeface="NikoshBAN" pitchFamily="2" charset="0"/>
                <a:cs typeface="NikoshBAN" pitchFamily="2" charset="0"/>
              </a:rPr>
              <a:t> লক্ষ্য কর</a:t>
            </a:r>
            <a:endParaRPr lang="en-US" sz="3600" dirty="0"/>
          </a:p>
        </p:txBody>
      </p:sp>
      <p:sp>
        <p:nvSpPr>
          <p:cNvPr id="4" name="Parallelogram 3"/>
          <p:cNvSpPr/>
          <p:nvPr/>
        </p:nvSpPr>
        <p:spPr>
          <a:xfrm>
            <a:off x="457200" y="4267200"/>
            <a:ext cx="8077200" cy="2286000"/>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dirty="0" smtClean="0">
                <a:latin typeface="NikoshBAN" pitchFamily="2" charset="0"/>
                <a:cs typeface="NikoshBAN" pitchFamily="2" charset="0"/>
              </a:rPr>
              <a:t>২০০৭ সালের পর থেকে ইন্টারনেটের জনপ্রিয়তার কারণে ২০০৭ সালে বিনামূল্যের ইউনিকোড সফটওয়্যার অভ্র প্রবর্তিত হয়। এটি উচ্চারণভিত্তিক (ফোনেটিক) বাংলা টাইপিং ব্যবস্থা।এটি তরুণ সমাজের কাছে খুবই জনপ্রিয়।  বাংলায় লেখালেখির জন্য অভ্র সফটওয়্যারে</a:t>
            </a:r>
            <a:r>
              <a:rPr lang="en-US" sz="2400" dirty="0" smtClean="0">
                <a:latin typeface="NikoshBAN" pitchFamily="2" charset="0"/>
                <a:cs typeface="NikoshBAN" pitchFamily="2" charset="0"/>
              </a:rPr>
              <a:t>F12 </a:t>
            </a:r>
            <a:r>
              <a:rPr lang="bn-BD" sz="2400" dirty="0" smtClean="0">
                <a:latin typeface="NikoshBAN" pitchFamily="2" charset="0"/>
                <a:cs typeface="NikoshBAN" pitchFamily="2" charset="0"/>
              </a:rPr>
              <a:t>কী চাপতে হবে। তাছাড়া </a:t>
            </a:r>
            <a:r>
              <a:rPr lang="en-US" sz="2400" dirty="0" err="1" smtClean="0">
                <a:latin typeface="NikoshBAN" pitchFamily="2" charset="0"/>
                <a:cs typeface="NikoshBAN" pitchFamily="2" charset="0"/>
              </a:rPr>
              <a:t>Nikosh</a:t>
            </a:r>
            <a:r>
              <a:rPr lang="bn-BD" sz="2400" dirty="0" smtClean="0">
                <a:latin typeface="NikoshBAN" pitchFamily="2" charset="0"/>
                <a:cs typeface="NikoshBAN" pitchFamily="2" charset="0"/>
              </a:rPr>
              <a:t> বা যে কোন ইউনিকোড ফন্ট নির্বাচন করতে হবে।</a:t>
            </a:r>
            <a:endParaRPr lang="en-US" sz="2400" dirty="0">
              <a:latin typeface="NikoshBAN" pitchFamily="2" charset="0"/>
              <a:cs typeface="NikoshBAN" pitchFamily="2" charset="0"/>
            </a:endParaRPr>
          </a:p>
        </p:txBody>
      </p:sp>
      <p:pic>
        <p:nvPicPr>
          <p:cNvPr id="8" name="Picture 7" descr="440px-Avro_Phonetic_Keyboard_Layout.png"/>
          <p:cNvPicPr>
            <a:picLocks noChangeAspect="1"/>
          </p:cNvPicPr>
          <p:nvPr/>
        </p:nvPicPr>
        <p:blipFill>
          <a:blip r:embed="rId2"/>
          <a:stretch>
            <a:fillRect/>
          </a:stretch>
        </p:blipFill>
        <p:spPr>
          <a:xfrm>
            <a:off x="3733800" y="1066800"/>
            <a:ext cx="5410200" cy="3048000"/>
          </a:xfrm>
          <a:prstGeom prst="rect">
            <a:avLst/>
          </a:prstGeom>
        </p:spPr>
      </p:pic>
      <p:pic>
        <p:nvPicPr>
          <p:cNvPr id="9" name="Picture 8" descr="avro5-splash.jpg"/>
          <p:cNvPicPr>
            <a:picLocks noChangeAspect="1"/>
          </p:cNvPicPr>
          <p:nvPr/>
        </p:nvPicPr>
        <p:blipFill>
          <a:blip r:embed="rId3"/>
          <a:stretch>
            <a:fillRect/>
          </a:stretch>
        </p:blipFill>
        <p:spPr>
          <a:xfrm>
            <a:off x="457200" y="1143000"/>
            <a:ext cx="3124200" cy="30194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bg/>
                                          </p:spTgt>
                                        </p:tgtEl>
                                        <p:attrNameLst>
                                          <p:attrName>style.visibility</p:attrName>
                                        </p:attrNameLst>
                                      </p:cBhvr>
                                      <p:to>
                                        <p:strVal val="visible"/>
                                      </p:to>
                                    </p:set>
                                    <p:animEffect transition="in" filter="wipe(down)">
                                      <p:cBhvr>
                                        <p:cTn id="17" dur="500"/>
                                        <p:tgtEl>
                                          <p:spTgt spid="4">
                                            <p:bg/>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wipe(down)">
                                      <p:cBhvr>
                                        <p:cTn id="22" dur="5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500" fill="hold"/>
                                        <p:tgtEl>
                                          <p:spTgt spid="8"/>
                                        </p:tgtEl>
                                        <p:attrNameLst>
                                          <p:attrName>ppt_x</p:attrName>
                                        </p:attrNameLst>
                                      </p:cBhvr>
                                      <p:tavLst>
                                        <p:tav tm="0">
                                          <p:val>
                                            <p:strVal val="#ppt_x"/>
                                          </p:val>
                                        </p:tav>
                                        <p:tav tm="100000">
                                          <p:val>
                                            <p:strVal val="#ppt_x"/>
                                          </p:val>
                                        </p:tav>
                                      </p:tavLst>
                                    </p:anim>
                                    <p:anim calcmode="lin" valueType="num">
                                      <p:cBhvr additive="base">
                                        <p:cTn id="3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90800" y="457200"/>
            <a:ext cx="3663182" cy="707886"/>
          </a:xfrm>
          <a:prstGeom prst="rect">
            <a:avLst/>
          </a:prstGeom>
          <a:solidFill>
            <a:schemeClr val="tx2">
              <a:lumMod val="60000"/>
              <a:lumOff val="40000"/>
            </a:schemeClr>
          </a:solidFill>
        </p:spPr>
        <p:txBody>
          <a:bodyPr wrap="none">
            <a:spAutoFit/>
          </a:bodyPr>
          <a:lstStyle/>
          <a:p>
            <a:r>
              <a:rPr lang="bn-IN" sz="4000" dirty="0" smtClean="0">
                <a:solidFill>
                  <a:srgbClr val="C00000"/>
                </a:solidFill>
                <a:latin typeface="NikoshBAN" pitchFamily="2" charset="0"/>
                <a:cs typeface="NikoshBAN" pitchFamily="2" charset="0"/>
              </a:rPr>
              <a:t>নিচের </a:t>
            </a:r>
            <a:r>
              <a:rPr lang="bn-BD" sz="4000" dirty="0" smtClean="0">
                <a:solidFill>
                  <a:srgbClr val="C00000"/>
                </a:solidFill>
                <a:latin typeface="NikoshBAN" pitchFamily="2" charset="0"/>
                <a:cs typeface="NikoshBAN" pitchFamily="2" charset="0"/>
              </a:rPr>
              <a:t>ছবি</a:t>
            </a:r>
            <a:r>
              <a:rPr lang="bn-BD" sz="4000" dirty="0" smtClean="0">
                <a:solidFill>
                  <a:srgbClr val="C00000"/>
                </a:solidFill>
                <a:latin typeface="NikoshBAN" pitchFamily="2" charset="0"/>
                <a:cs typeface="NikoshBAN" pitchFamily="2" charset="0"/>
              </a:rPr>
              <a:t>টি</a:t>
            </a:r>
            <a:r>
              <a:rPr lang="bn-IN" sz="4000" dirty="0" smtClean="0">
                <a:solidFill>
                  <a:srgbClr val="C00000"/>
                </a:solidFill>
                <a:latin typeface="NikoshBAN" pitchFamily="2" charset="0"/>
                <a:cs typeface="NikoshBAN" pitchFamily="2" charset="0"/>
              </a:rPr>
              <a:t> </a:t>
            </a:r>
            <a:r>
              <a:rPr lang="bn-IN" sz="4000" dirty="0" smtClean="0">
                <a:solidFill>
                  <a:srgbClr val="C00000"/>
                </a:solidFill>
                <a:latin typeface="NikoshBAN" pitchFamily="2" charset="0"/>
                <a:cs typeface="NikoshBAN" pitchFamily="2" charset="0"/>
              </a:rPr>
              <a:t>লক্ষ্য কর</a:t>
            </a:r>
            <a:endParaRPr lang="en-US" sz="4000" dirty="0"/>
          </a:p>
        </p:txBody>
      </p:sp>
      <p:sp>
        <p:nvSpPr>
          <p:cNvPr id="4" name="Rounded Rectangle 3"/>
          <p:cNvSpPr/>
          <p:nvPr/>
        </p:nvSpPr>
        <p:spPr>
          <a:xfrm>
            <a:off x="1295400" y="5105400"/>
            <a:ext cx="64770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latin typeface="NikoshBAN" pitchFamily="2" charset="0"/>
                <a:cs typeface="NikoshBAN" pitchFamily="2" charset="0"/>
              </a:rPr>
              <a:t>কী-বোর্ডের পরিচিতি</a:t>
            </a:r>
            <a:endParaRPr lang="en-US" sz="4000" dirty="0">
              <a:latin typeface="NikoshBAN" pitchFamily="2" charset="0"/>
              <a:cs typeface="NikoshBAN" pitchFamily="2" charset="0"/>
            </a:endParaRPr>
          </a:p>
        </p:txBody>
      </p:sp>
      <p:pic>
        <p:nvPicPr>
          <p:cNvPr id="11" name="Picture 10" descr="biplob biplo.jpg"/>
          <p:cNvPicPr>
            <a:picLocks noChangeAspect="1"/>
          </p:cNvPicPr>
          <p:nvPr/>
        </p:nvPicPr>
        <p:blipFill>
          <a:blip r:embed="rId2"/>
          <a:stretch>
            <a:fillRect/>
          </a:stretch>
        </p:blipFill>
        <p:spPr>
          <a:xfrm>
            <a:off x="228600" y="1371600"/>
            <a:ext cx="8458200" cy="3429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bg/>
                                          </p:spTgt>
                                        </p:tgtEl>
                                        <p:attrNameLst>
                                          <p:attrName>style.visibility</p:attrName>
                                        </p:attrNameLst>
                                      </p:cBhvr>
                                      <p:to>
                                        <p:strVal val="visible"/>
                                      </p:to>
                                    </p:set>
                                    <p:anim calcmode="lin" valueType="num">
                                      <p:cBhvr additive="base">
                                        <p:cTn id="1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 calcmode="lin" valueType="num">
                                      <p:cBhvr additive="base">
                                        <p:cTn id="2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down)">
                                      <p:cBhvr>
                                        <p:cTn id="2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5821362"/>
          </a:xfrm>
        </p:spPr>
        <p:txBody>
          <a:bodyPr>
            <a:normAutofit fontScale="90000"/>
          </a:bodyPr>
          <a:lstStyle/>
          <a:p>
            <a:pPr marL="514350" indent="-514350"/>
            <a:r>
              <a:rPr lang="bn-BD" dirty="0" smtClean="0">
                <a:solidFill>
                  <a:srgbClr val="C00000"/>
                </a:solidFill>
                <a:latin typeface="NikoshBAN" pitchFamily="2" charset="0"/>
                <a:cs typeface="NikoshBAN" pitchFamily="2" charset="0"/>
              </a:rPr>
              <a:t>    </a:t>
            </a:r>
            <a:r>
              <a:rPr lang="en-US" dirty="0" smtClean="0">
                <a:solidFill>
                  <a:srgbClr val="C00000"/>
                </a:solidFill>
                <a:latin typeface="NikoshBAN" pitchFamily="2" charset="0"/>
                <a:cs typeface="NikoshBAN" pitchFamily="2" charset="0"/>
              </a:rPr>
              <a:t/>
            </a:r>
            <a:br>
              <a:rPr lang="en-US" dirty="0" smtClean="0">
                <a:solidFill>
                  <a:srgbClr val="C00000"/>
                </a:solidFill>
                <a:latin typeface="NikoshBAN" pitchFamily="2" charset="0"/>
                <a:cs typeface="NikoshBAN" pitchFamily="2" charset="0"/>
              </a:rPr>
            </a:br>
            <a:r>
              <a:rPr lang="en-US" dirty="0" smtClean="0">
                <a:solidFill>
                  <a:srgbClr val="C00000"/>
                </a:solidFill>
                <a:latin typeface="NikoshBAN" pitchFamily="2" charset="0"/>
                <a:cs typeface="NikoshBAN" pitchFamily="2" charset="0"/>
              </a:rPr>
              <a:t/>
            </a:r>
            <a:br>
              <a:rPr lang="en-US" dirty="0" smtClean="0">
                <a:solidFill>
                  <a:srgbClr val="C00000"/>
                </a:solidFill>
                <a:latin typeface="NikoshBAN" pitchFamily="2" charset="0"/>
                <a:cs typeface="NikoshBAN" pitchFamily="2" charset="0"/>
              </a:rPr>
            </a:br>
            <a:r>
              <a:rPr lang="bn-BD" dirty="0" smtClean="0">
                <a:solidFill>
                  <a:srgbClr val="C00000"/>
                </a:solidFill>
                <a:latin typeface="NikoshBAN" pitchFamily="2" charset="0"/>
                <a:cs typeface="NikoshBAN" pitchFamily="2" charset="0"/>
              </a:rPr>
              <a:t>           </a:t>
            </a:r>
            <a:r>
              <a:rPr lang="bn-BD" sz="6000" dirty="0" smtClean="0">
                <a:solidFill>
                  <a:schemeClr val="tx1">
                    <a:lumMod val="95000"/>
                    <a:lumOff val="5000"/>
                  </a:schemeClr>
                </a:solidFill>
                <a:latin typeface="NikoshBAN" pitchFamily="2" charset="0"/>
                <a:cs typeface="NikoshBAN" pitchFamily="2" charset="0"/>
              </a:rPr>
              <a:t>কী-পরিচিতি</a:t>
            </a:r>
            <a:r>
              <a:rPr lang="bn-BD" dirty="0" smtClean="0">
                <a:solidFill>
                  <a:srgbClr val="C00000"/>
                </a:solidFill>
                <a:latin typeface="NikoshBAN" pitchFamily="2" charset="0"/>
                <a:cs typeface="NikoshBAN" pitchFamily="2" charset="0"/>
              </a:rPr>
              <a:t/>
            </a:r>
            <a:br>
              <a:rPr lang="bn-BD" dirty="0" smtClean="0">
                <a:solidFill>
                  <a:srgbClr val="C00000"/>
                </a:solidFill>
                <a:latin typeface="NikoshBAN" pitchFamily="2" charset="0"/>
                <a:cs typeface="NikoshBAN" pitchFamily="2" charset="0"/>
              </a:rPr>
            </a:br>
            <a:r>
              <a:rPr lang="bn-BD" sz="3600" dirty="0" smtClean="0">
                <a:solidFill>
                  <a:srgbClr val="C00000"/>
                </a:solidFill>
                <a:latin typeface="NikoshBAN" pitchFamily="2" charset="0"/>
                <a:cs typeface="NikoshBAN" pitchFamily="2" charset="0"/>
              </a:rPr>
              <a:t>১.ফাংশন কী ( </a:t>
            </a:r>
            <a:r>
              <a:rPr lang="en-US" sz="3600" dirty="0" smtClean="0">
                <a:solidFill>
                  <a:srgbClr val="C00000"/>
                </a:solidFill>
                <a:latin typeface="Times New Roman" pitchFamily="18" charset="0"/>
                <a:cs typeface="Times New Roman" pitchFamily="18" charset="0"/>
              </a:rPr>
              <a:t>F1-F12</a:t>
            </a:r>
            <a:r>
              <a:rPr lang="bn-BD" sz="3600" dirty="0" smtClean="0">
                <a:solidFill>
                  <a:srgbClr val="C00000"/>
                </a:solidFill>
                <a:latin typeface="NikoshBAN" pitchFamily="2" charset="0"/>
                <a:cs typeface="NikoshBAN" pitchFamily="2" charset="0"/>
              </a:rPr>
              <a:t>)</a:t>
            </a:r>
            <a:br>
              <a:rPr lang="bn-BD" sz="3600" dirty="0" smtClean="0">
                <a:solidFill>
                  <a:srgbClr val="C00000"/>
                </a:solidFill>
                <a:latin typeface="NikoshBAN" pitchFamily="2" charset="0"/>
                <a:cs typeface="NikoshBAN" pitchFamily="2" charset="0"/>
              </a:rPr>
            </a:br>
            <a:r>
              <a:rPr lang="bn-BD" sz="3600" dirty="0" smtClean="0">
                <a:solidFill>
                  <a:srgbClr val="C00000"/>
                </a:solidFill>
                <a:latin typeface="NikoshBAN" pitchFamily="2" charset="0"/>
                <a:cs typeface="NikoshBAN" pitchFamily="2" charset="0"/>
              </a:rPr>
              <a:t>২. অ্যারো কী বা কার্সর কী</a:t>
            </a:r>
            <a:r>
              <a:rPr lang="en-US" sz="3600" dirty="0" smtClean="0">
                <a:solidFill>
                  <a:srgbClr val="C00000"/>
                </a:solidFill>
                <a:latin typeface="NikoshBAN" pitchFamily="2" charset="0"/>
                <a:cs typeface="NikoshBAN" pitchFamily="2" charset="0"/>
              </a:rPr>
              <a:t> ()</a:t>
            </a:r>
            <a:r>
              <a:rPr lang="bn-BD" sz="3600" dirty="0" smtClean="0">
                <a:solidFill>
                  <a:srgbClr val="C00000"/>
                </a:solidFill>
                <a:latin typeface="NikoshBAN" pitchFamily="2" charset="0"/>
                <a:cs typeface="NikoshBAN" pitchFamily="2" charset="0"/>
              </a:rPr>
              <a:t/>
            </a:r>
            <a:br>
              <a:rPr lang="bn-BD" sz="3600" dirty="0" smtClean="0">
                <a:solidFill>
                  <a:srgbClr val="C00000"/>
                </a:solidFill>
                <a:latin typeface="NikoshBAN" pitchFamily="2" charset="0"/>
                <a:cs typeface="NikoshBAN" pitchFamily="2" charset="0"/>
              </a:rPr>
            </a:br>
            <a:r>
              <a:rPr lang="bn-BD" sz="3600" dirty="0" smtClean="0">
                <a:solidFill>
                  <a:srgbClr val="C00000"/>
                </a:solidFill>
                <a:latin typeface="NikoshBAN" pitchFamily="2" charset="0"/>
                <a:cs typeface="NikoshBAN" pitchFamily="2" charset="0"/>
              </a:rPr>
              <a:t>৩.আলফাবেট কী</a:t>
            </a:r>
            <a:r>
              <a:rPr lang="en-US" sz="3600" dirty="0" smtClean="0">
                <a:solidFill>
                  <a:srgbClr val="C00000"/>
                </a:solidFill>
                <a:latin typeface="NikoshBAN" pitchFamily="2" charset="0"/>
                <a:cs typeface="NikoshBAN" pitchFamily="2" charset="0"/>
              </a:rPr>
              <a:t> ( A-Z)</a:t>
            </a:r>
            <a:r>
              <a:rPr lang="bn-BD" sz="3600" dirty="0" smtClean="0">
                <a:solidFill>
                  <a:srgbClr val="C00000"/>
                </a:solidFill>
                <a:latin typeface="NikoshBAN" pitchFamily="2" charset="0"/>
                <a:cs typeface="NikoshBAN" pitchFamily="2" charset="0"/>
              </a:rPr>
              <a:t/>
            </a:r>
            <a:br>
              <a:rPr lang="bn-BD" sz="3600" dirty="0" smtClean="0">
                <a:solidFill>
                  <a:srgbClr val="C00000"/>
                </a:solidFill>
                <a:latin typeface="NikoshBAN" pitchFamily="2" charset="0"/>
                <a:cs typeface="NikoshBAN" pitchFamily="2" charset="0"/>
              </a:rPr>
            </a:br>
            <a:r>
              <a:rPr lang="bn-BD" sz="3600" dirty="0" smtClean="0">
                <a:solidFill>
                  <a:srgbClr val="C00000"/>
                </a:solidFill>
                <a:latin typeface="NikoshBAN" pitchFamily="2" charset="0"/>
                <a:cs typeface="NikoshBAN" pitchFamily="2" charset="0"/>
              </a:rPr>
              <a:t>৪. স্পেশাল কী বা বিশেষ কী</a:t>
            </a:r>
            <a:r>
              <a:rPr lang="en-US" sz="3600" dirty="0" smtClean="0">
                <a:solidFill>
                  <a:srgbClr val="C00000"/>
                </a:solidFill>
                <a:latin typeface="NikoshBAN" pitchFamily="2" charset="0"/>
                <a:cs typeface="NikoshBAN" pitchFamily="2" charset="0"/>
              </a:rPr>
              <a:t> (</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Esc,Tab,Caps</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Lock,Shift,Ctrl,Alt,Space</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Bar,Enter,Insert,Home,Page</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Up,Page</a:t>
            </a:r>
            <a:r>
              <a:rPr lang="en-US" sz="3600" dirty="0" smtClean="0">
                <a:solidFill>
                  <a:srgbClr val="C00000"/>
                </a:solidFill>
                <a:latin typeface="Times New Roman" pitchFamily="18" charset="0"/>
                <a:cs typeface="Times New Roman" pitchFamily="18" charset="0"/>
              </a:rPr>
              <a:t> </a:t>
            </a:r>
            <a:r>
              <a:rPr lang="en-US" sz="3600" dirty="0" err="1" smtClean="0">
                <a:solidFill>
                  <a:srgbClr val="C00000"/>
                </a:solidFill>
                <a:latin typeface="Times New Roman" pitchFamily="18" charset="0"/>
                <a:cs typeface="Times New Roman" pitchFamily="18" charset="0"/>
              </a:rPr>
              <a:t>Down,Delete,End</a:t>
            </a:r>
            <a:r>
              <a:rPr lang="en-US" sz="3600" dirty="0" smtClean="0">
                <a:solidFill>
                  <a:srgbClr val="C00000"/>
                </a:solidFill>
                <a:latin typeface="Times New Roman" pitchFamily="18" charset="0"/>
                <a:cs typeface="Times New Roman" pitchFamily="18" charset="0"/>
              </a:rPr>
              <a:t>, Back </a:t>
            </a:r>
            <a:r>
              <a:rPr lang="en-US" sz="3600" dirty="0" err="1" smtClean="0">
                <a:solidFill>
                  <a:srgbClr val="C00000"/>
                </a:solidFill>
                <a:latin typeface="Times New Roman" pitchFamily="18" charset="0"/>
                <a:cs typeface="Times New Roman" pitchFamily="18" charset="0"/>
              </a:rPr>
              <a:t>Space,Num</a:t>
            </a:r>
            <a:r>
              <a:rPr lang="en-US" sz="3600" dirty="0" smtClean="0">
                <a:solidFill>
                  <a:srgbClr val="C00000"/>
                </a:solidFill>
                <a:latin typeface="Times New Roman" pitchFamily="18" charset="0"/>
                <a:cs typeface="Times New Roman" pitchFamily="18" charset="0"/>
              </a:rPr>
              <a:t> Lock)</a:t>
            </a:r>
            <a:r>
              <a:rPr lang="bn-BD" sz="3600" dirty="0" smtClean="0">
                <a:solidFill>
                  <a:srgbClr val="C00000"/>
                </a:solidFill>
                <a:latin typeface="NikoshBAN" pitchFamily="2" charset="0"/>
                <a:cs typeface="NikoshBAN" pitchFamily="2" charset="0"/>
              </a:rPr>
              <a:t/>
            </a:r>
            <a:br>
              <a:rPr lang="bn-BD" sz="3600" dirty="0" smtClean="0">
                <a:solidFill>
                  <a:srgbClr val="C00000"/>
                </a:solidFill>
                <a:latin typeface="NikoshBAN" pitchFamily="2" charset="0"/>
                <a:cs typeface="NikoshBAN" pitchFamily="2" charset="0"/>
              </a:rPr>
            </a:br>
            <a:r>
              <a:rPr lang="bn-BD" sz="3600" dirty="0" smtClean="0">
                <a:solidFill>
                  <a:srgbClr val="C00000"/>
                </a:solidFill>
                <a:latin typeface="NikoshBAN" pitchFamily="2" charset="0"/>
                <a:cs typeface="NikoshBAN" pitchFamily="2" charset="0"/>
              </a:rPr>
              <a:t>৫. নিউমেরিক কী  বা নাম্বার কী</a:t>
            </a:r>
            <a:r>
              <a:rPr lang="en-US" sz="3600" dirty="0" smtClean="0">
                <a:solidFill>
                  <a:srgbClr val="C00000"/>
                </a:solidFill>
                <a:latin typeface="NikoshBAN" pitchFamily="2" charset="0"/>
                <a:cs typeface="NikoshBAN" pitchFamily="2" charset="0"/>
              </a:rPr>
              <a:t> ( </a:t>
            </a:r>
            <a:r>
              <a:rPr lang="en-US" sz="3600" dirty="0" smtClean="0">
                <a:solidFill>
                  <a:srgbClr val="C00000"/>
                </a:solidFill>
                <a:latin typeface="Times New Roman" pitchFamily="18" charset="0"/>
                <a:cs typeface="Times New Roman" pitchFamily="18" charset="0"/>
              </a:rPr>
              <a:t>0-9</a:t>
            </a:r>
            <a:r>
              <a:rPr lang="en-US" sz="3600" dirty="0" smtClean="0">
                <a:solidFill>
                  <a:srgbClr val="C00000"/>
                </a:solidFill>
                <a:latin typeface="NikoshBAN" pitchFamily="2" charset="0"/>
                <a:cs typeface="NikoshBAN" pitchFamily="2" charset="0"/>
              </a:rPr>
              <a:t>)</a:t>
            </a:r>
            <a:br>
              <a:rPr lang="en-US" sz="3600" dirty="0" smtClean="0">
                <a:solidFill>
                  <a:srgbClr val="C00000"/>
                </a:solidFill>
                <a:latin typeface="NikoshBAN" pitchFamily="2" charset="0"/>
                <a:cs typeface="NikoshBAN" pitchFamily="2" charset="0"/>
              </a:rPr>
            </a:br>
            <a:r>
              <a:rPr lang="bn-BD" dirty="0" smtClean="0">
                <a:latin typeface="Times New Roman" pitchFamily="18" charset="0"/>
                <a:cs typeface="NikoshBAN" pitchFamily="2" charset="0"/>
              </a:rPr>
              <a:t/>
            </a:r>
            <a:br>
              <a:rPr lang="bn-BD" dirty="0" smtClean="0">
                <a:latin typeface="Times New Roman" pitchFamily="18" charset="0"/>
                <a:cs typeface="NikoshBAN" pitchFamily="2" charset="0"/>
              </a:rPr>
            </a:br>
            <a:endParaRPr lang="en-US" dirty="0">
              <a:latin typeface="Times New Roman" pitchFamily="18" charset="0"/>
              <a:cs typeface="Times New Roman" pitchFamily="18" charset="0"/>
            </a:endParaRP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grpId="1" nodeType="clickEffect">
                                  <p:stCondLst>
                                    <p:cond delay="0"/>
                                  </p:stCondLst>
                                  <p:childTnLst>
                                    <p:animRot by="21600000">
                                      <p:cBhvr>
                                        <p:cTn id="12"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427114207.jpg"/>
          <p:cNvPicPr>
            <a:picLocks noChangeAspect="1"/>
          </p:cNvPicPr>
          <p:nvPr/>
        </p:nvPicPr>
        <p:blipFill>
          <a:blip r:embed="rId2"/>
          <a:stretch>
            <a:fillRect/>
          </a:stretch>
        </p:blipFill>
        <p:spPr>
          <a:xfrm>
            <a:off x="4748212" y="533400"/>
            <a:ext cx="4395788" cy="4100512"/>
          </a:xfrm>
          <a:prstGeom prst="rect">
            <a:avLst/>
          </a:prstGeom>
        </p:spPr>
      </p:pic>
      <p:sp>
        <p:nvSpPr>
          <p:cNvPr id="3" name="Rectangle 2"/>
          <p:cNvSpPr/>
          <p:nvPr/>
        </p:nvSpPr>
        <p:spPr>
          <a:xfrm>
            <a:off x="1219200" y="762000"/>
            <a:ext cx="3182282" cy="923330"/>
          </a:xfrm>
          <a:prstGeom prst="rect">
            <a:avLst/>
          </a:prstGeom>
          <a:solidFill>
            <a:srgbClr val="00B050"/>
          </a:solidFill>
        </p:spPr>
        <p:txBody>
          <a:bodyPr wrap="none">
            <a:spAutoFit/>
          </a:bodyPr>
          <a:lstStyle/>
          <a:p>
            <a:pPr algn="ctr"/>
            <a:r>
              <a:rPr lang="bn-BD" sz="5400" dirty="0" smtClean="0">
                <a:solidFill>
                  <a:srgbClr val="C00000"/>
                </a:solidFill>
                <a:latin typeface="NikoshBAN" pitchFamily="2" charset="0"/>
                <a:cs typeface="NikoshBAN" pitchFamily="2" charset="0"/>
              </a:rPr>
              <a:t>একক মূল্যায়ন</a:t>
            </a:r>
            <a:endParaRPr lang="en-US" sz="5400" dirty="0">
              <a:solidFill>
                <a:srgbClr val="C00000"/>
              </a:solidFill>
              <a:latin typeface="NikoshBAN" pitchFamily="2" charset="0"/>
              <a:cs typeface="NikoshBAN" pitchFamily="2" charset="0"/>
            </a:endParaRPr>
          </a:p>
        </p:txBody>
      </p:sp>
      <p:sp>
        <p:nvSpPr>
          <p:cNvPr id="4" name="Snip Single Corner Rectangle 3"/>
          <p:cNvSpPr/>
          <p:nvPr/>
        </p:nvSpPr>
        <p:spPr>
          <a:xfrm>
            <a:off x="228600" y="1981200"/>
            <a:ext cx="4419600" cy="4495800"/>
          </a:xfrm>
          <a:prstGeom prst="snip1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eriod"/>
            </a:pPr>
            <a:r>
              <a:rPr lang="bn-BD" sz="2400" dirty="0" smtClean="0">
                <a:latin typeface="NikoshBAN" pitchFamily="2" charset="0"/>
                <a:cs typeface="NikoshBAN" pitchFamily="2" charset="0"/>
              </a:rPr>
              <a:t>কত সালে সর্বপ্রথম বাংলা টাইপ রাইটারের জন্য বিজ্ঞানসম্মত কী-বোর্ড লে-আউট তৈরি করেন?</a:t>
            </a:r>
          </a:p>
          <a:p>
            <a:pPr marL="342900" indent="-342900" algn="ctr">
              <a:buAutoNum type="arabicPeriod"/>
            </a:pPr>
            <a:r>
              <a:rPr lang="bn-BD" sz="2400" dirty="0" smtClean="0">
                <a:latin typeface="NikoshBAN" pitchFamily="2" charset="0"/>
                <a:cs typeface="NikoshBAN" pitchFamily="2" charset="0"/>
              </a:rPr>
              <a:t>বিজয় সফটওয়্যারে একসাথে কোন কী চাপতে হবে?</a:t>
            </a:r>
          </a:p>
          <a:p>
            <a:pPr marL="342900" indent="-342900" algn="ctr">
              <a:buAutoNum type="arabicPeriod"/>
            </a:pPr>
            <a:r>
              <a:rPr lang="bn-BD" sz="2400" dirty="0" smtClean="0">
                <a:latin typeface="NikoshBAN" pitchFamily="2" charset="0"/>
                <a:cs typeface="NikoshBAN" pitchFamily="2" charset="0"/>
              </a:rPr>
              <a:t>ডকুমেন্ট ছাপানো বা মুদ্রণের কি করতে হয়?</a:t>
            </a:r>
          </a:p>
          <a:p>
            <a:pPr marL="342900" indent="-342900" algn="ctr">
              <a:buAutoNum type="arabicPeriod"/>
            </a:pPr>
            <a:r>
              <a:rPr lang="bn-BD" sz="2400" dirty="0" smtClean="0">
                <a:latin typeface="NikoshBAN" pitchFamily="2" charset="0"/>
                <a:cs typeface="NikoshBAN" pitchFamily="2" charset="0"/>
              </a:rPr>
              <a:t>অভ্র সফটওয়্যারে কোন ইউনিকোড ফন্ট নির্বাচন করতে হয়?</a:t>
            </a:r>
          </a:p>
          <a:p>
            <a:pPr marL="342900" indent="-342900" algn="ctr">
              <a:buAutoNum type="arabicPeriod"/>
            </a:pPr>
            <a:r>
              <a:rPr lang="bn-BD" sz="2400" dirty="0" smtClean="0">
                <a:latin typeface="NikoshBAN" pitchFamily="2" charset="0"/>
                <a:cs typeface="NikoshBAN" pitchFamily="2" charset="0"/>
              </a:rPr>
              <a:t>ডকুমেন্ট নিয়ে কাজ করার পর হারিয়ে না যাওয়ার জন্য কি করতে হয়? </a:t>
            </a:r>
          </a:p>
          <a:p>
            <a:pPr marL="342900" indent="-342900" algn="ctr"/>
            <a:endParaRPr lang="bn-BD" sz="2400" dirty="0" smtClean="0">
              <a:latin typeface="NikoshBAN" pitchFamily="2" charset="0"/>
              <a:cs typeface="NikoshBAN" pitchFamily="2" charset="0"/>
            </a:endParaRPr>
          </a:p>
          <a:p>
            <a:pPr marL="342900" indent="-342900" algn="ctr"/>
            <a:endParaRPr lang="bn-BD" sz="2400" dirty="0" smtClean="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bg/>
                                          </p:spTgt>
                                        </p:tgtEl>
                                        <p:attrNameLst>
                                          <p:attrName>style.visibility</p:attrName>
                                        </p:attrNameLst>
                                      </p:cBhvr>
                                      <p:to>
                                        <p:strVal val="visible"/>
                                      </p:to>
                                    </p:set>
                                    <p:animEffect transition="in" filter="wipe(down)">
                                      <p:cBhvr>
                                        <p:cTn id="22" dur="500"/>
                                        <p:tgtEl>
                                          <p:spTgt spid="4">
                                            <p:bg/>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wipe(down)">
                                      <p:cBhvr>
                                        <p:cTn id="27" dur="5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wipe(down)">
                                      <p:cBhvr>
                                        <p:cTn id="32" dur="500"/>
                                        <p:tgtEl>
                                          <p:spTgt spid="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Effect transition="in" filter="wipe(down)">
                                      <p:cBhvr>
                                        <p:cTn id="37" dur="500"/>
                                        <p:tgtEl>
                                          <p:spTgt spid="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wipe(down)">
                                      <p:cBhvr>
                                        <p:cTn id="42" dur="500"/>
                                        <p:tgtEl>
                                          <p:spTgt spid="4">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animEffect transition="in" filter="wipe(down)">
                                      <p:cBhvr>
                                        <p:cTn id="4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066800"/>
            <a:ext cx="4572000" cy="4247317"/>
          </a:xfrm>
          <a:prstGeom prst="rect">
            <a:avLst/>
          </a:prstGeom>
        </p:spPr>
        <p:txBody>
          <a:bodyPr>
            <a:spAutoFit/>
          </a:bodyPr>
          <a:lstStyle/>
          <a:p>
            <a:pPr algn="ctr"/>
            <a:r>
              <a:rPr lang="bn-BD" sz="5400" dirty="0" smtClean="0">
                <a:solidFill>
                  <a:srgbClr val="00B050"/>
                </a:solidFill>
                <a:latin typeface="NikoshBAN" pitchFamily="2" charset="0"/>
                <a:cs typeface="NikoshBAN" pitchFamily="2" charset="0"/>
              </a:rPr>
              <a:t>পাঠ পরিচিতি</a:t>
            </a:r>
          </a:p>
          <a:p>
            <a:pPr algn="ctr"/>
            <a:r>
              <a:rPr lang="en-US" sz="3600" dirty="0" err="1" smtClean="0">
                <a:solidFill>
                  <a:schemeClr val="accent1"/>
                </a:solidFill>
                <a:latin typeface="NikoshBAN" pitchFamily="2" charset="0"/>
                <a:cs typeface="NikoshBAN" pitchFamily="2" charset="0"/>
              </a:rPr>
              <a:t>শ্রেণি</a:t>
            </a:r>
            <a:r>
              <a:rPr lang="en-US" sz="3600" dirty="0" smtClean="0">
                <a:solidFill>
                  <a:schemeClr val="accent1"/>
                </a:solidFill>
                <a:latin typeface="NikoshBAN" pitchFamily="2" charset="0"/>
                <a:cs typeface="NikoshBAN" pitchFamily="2" charset="0"/>
              </a:rPr>
              <a:t>- </a:t>
            </a:r>
            <a:r>
              <a:rPr lang="bn-BD" sz="3600" dirty="0" smtClean="0">
                <a:solidFill>
                  <a:schemeClr val="accent1"/>
                </a:solidFill>
                <a:latin typeface="NikoshBAN" pitchFamily="2" charset="0"/>
                <a:cs typeface="NikoshBAN" pitchFamily="2" charset="0"/>
              </a:rPr>
              <a:t>৭ম</a:t>
            </a:r>
          </a:p>
          <a:p>
            <a:pPr algn="ctr"/>
            <a:r>
              <a:rPr lang="en-US" sz="3600" dirty="0" err="1" smtClean="0">
                <a:solidFill>
                  <a:schemeClr val="accent1"/>
                </a:solidFill>
                <a:latin typeface="NikoshBAN" pitchFamily="2" charset="0"/>
                <a:cs typeface="NikoshBAN" pitchFamily="2" charset="0"/>
              </a:rPr>
              <a:t>বিষয়ঃ</a:t>
            </a:r>
            <a:r>
              <a:rPr lang="en-US" sz="3600" dirty="0" smtClean="0">
                <a:solidFill>
                  <a:schemeClr val="accent1"/>
                </a:solidFill>
                <a:latin typeface="NikoshBAN" pitchFamily="2" charset="0"/>
                <a:cs typeface="NikoshBAN" pitchFamily="2" charset="0"/>
              </a:rPr>
              <a:t> </a:t>
            </a:r>
            <a:r>
              <a:rPr lang="en-US" sz="3600" dirty="0" err="1" smtClean="0">
                <a:solidFill>
                  <a:schemeClr val="accent1"/>
                </a:solidFill>
                <a:latin typeface="NikoshBAN" pitchFamily="2" charset="0"/>
                <a:cs typeface="NikoshBAN" pitchFamily="2" charset="0"/>
              </a:rPr>
              <a:t>তথ্য</a:t>
            </a:r>
            <a:r>
              <a:rPr lang="en-US" sz="3600" dirty="0" smtClean="0">
                <a:solidFill>
                  <a:schemeClr val="accent1"/>
                </a:solidFill>
                <a:latin typeface="NikoshBAN" pitchFamily="2" charset="0"/>
                <a:cs typeface="NikoshBAN" pitchFamily="2" charset="0"/>
              </a:rPr>
              <a:t> ও </a:t>
            </a:r>
            <a:r>
              <a:rPr lang="en-US" sz="3600" dirty="0" err="1" smtClean="0">
                <a:solidFill>
                  <a:schemeClr val="accent1"/>
                </a:solidFill>
                <a:latin typeface="NikoshBAN" pitchFamily="2" charset="0"/>
                <a:cs typeface="NikoshBAN" pitchFamily="2" charset="0"/>
              </a:rPr>
              <a:t>যোগাযোগ</a:t>
            </a:r>
            <a:r>
              <a:rPr lang="en-US" sz="3600" dirty="0" smtClean="0">
                <a:solidFill>
                  <a:schemeClr val="accent1"/>
                </a:solidFill>
                <a:latin typeface="NikoshBAN" pitchFamily="2" charset="0"/>
                <a:cs typeface="NikoshBAN" pitchFamily="2" charset="0"/>
              </a:rPr>
              <a:t> </a:t>
            </a:r>
            <a:r>
              <a:rPr lang="en-US" sz="3600" dirty="0" err="1" smtClean="0">
                <a:solidFill>
                  <a:schemeClr val="accent1"/>
                </a:solidFill>
                <a:latin typeface="NikoshBAN" pitchFamily="2" charset="0"/>
                <a:cs typeface="NikoshBAN" pitchFamily="2" charset="0"/>
              </a:rPr>
              <a:t>প্রযুক্তি</a:t>
            </a:r>
            <a:endParaRPr lang="en-US" sz="3600" dirty="0" smtClean="0">
              <a:solidFill>
                <a:schemeClr val="accent1"/>
              </a:solidFill>
              <a:latin typeface="NikoshBAN" pitchFamily="2" charset="0"/>
              <a:cs typeface="NikoshBAN" pitchFamily="2" charset="0"/>
            </a:endParaRPr>
          </a:p>
          <a:p>
            <a:pPr algn="ctr"/>
            <a:r>
              <a:rPr lang="en-US" sz="3600" dirty="0" err="1" smtClean="0">
                <a:solidFill>
                  <a:schemeClr val="accent1"/>
                </a:solidFill>
                <a:latin typeface="NikoshBAN" pitchFamily="2" charset="0"/>
                <a:cs typeface="NikoshBAN" pitchFamily="2" charset="0"/>
              </a:rPr>
              <a:t>অধ্যায়ঃ</a:t>
            </a:r>
            <a:r>
              <a:rPr lang="en-US" sz="3600" dirty="0" smtClean="0">
                <a:solidFill>
                  <a:schemeClr val="accent1"/>
                </a:solidFill>
                <a:latin typeface="NikoshBAN" pitchFamily="2" charset="0"/>
                <a:cs typeface="NikoshBAN" pitchFamily="2" charset="0"/>
              </a:rPr>
              <a:t> 4</a:t>
            </a:r>
            <a:r>
              <a:rPr lang="bn-BD" sz="3600" dirty="0" smtClean="0">
                <a:solidFill>
                  <a:schemeClr val="accent1"/>
                </a:solidFill>
                <a:latin typeface="NikoshBAN" pitchFamily="2" charset="0"/>
                <a:cs typeface="NikoshBAN" pitchFamily="2" charset="0"/>
              </a:rPr>
              <a:t>র্থ</a:t>
            </a:r>
            <a:r>
              <a:rPr lang="en-US" sz="3600" dirty="0" smtClean="0">
                <a:solidFill>
                  <a:schemeClr val="accent1"/>
                </a:solidFill>
                <a:latin typeface="NikoshBAN" pitchFamily="2" charset="0"/>
                <a:cs typeface="NikoshBAN" pitchFamily="2" charset="0"/>
              </a:rPr>
              <a:t> </a:t>
            </a:r>
            <a:r>
              <a:rPr lang="bn-BD" sz="3600" dirty="0" smtClean="0">
                <a:solidFill>
                  <a:schemeClr val="accent1"/>
                </a:solidFill>
                <a:latin typeface="NikoshBAN" pitchFamily="2" charset="0"/>
                <a:cs typeface="NikoshBAN" pitchFamily="2" charset="0"/>
              </a:rPr>
              <a:t>(ওয়ার্ড প্রসেসিং</a:t>
            </a:r>
            <a:r>
              <a:rPr lang="bn-BD" sz="3600" dirty="0" smtClean="0">
                <a:latin typeface="NikoshBAN" pitchFamily="2" charset="0"/>
                <a:cs typeface="NikoshBAN" pitchFamily="2" charset="0"/>
              </a:rPr>
              <a:t>)</a:t>
            </a:r>
            <a:endParaRPr lang="bn-BD" sz="3600" dirty="0" smtClean="0">
              <a:solidFill>
                <a:schemeClr val="accent1"/>
              </a:solidFill>
              <a:latin typeface="NikoshBAN" pitchFamily="2" charset="0"/>
              <a:cs typeface="NikoshBAN" pitchFamily="2" charset="0"/>
            </a:endParaRPr>
          </a:p>
          <a:p>
            <a:pPr algn="ctr"/>
            <a:r>
              <a:rPr lang="bn-BD" sz="3600" dirty="0" smtClean="0">
                <a:solidFill>
                  <a:schemeClr val="accent1"/>
                </a:solidFill>
                <a:latin typeface="NikoshBAN" pitchFamily="2" charset="0"/>
                <a:cs typeface="NikoshBAN" pitchFamily="2" charset="0"/>
              </a:rPr>
              <a:t>পাঠ-২৭ থেকে ৫৪ </a:t>
            </a:r>
            <a:endParaRPr lang="en-US" sz="3600" dirty="0" smtClean="0">
              <a:solidFill>
                <a:schemeClr val="accent1"/>
              </a:solidFill>
              <a:latin typeface="NikoshBAN" pitchFamily="2" charset="0"/>
              <a:cs typeface="NikoshBAN" pitchFamily="2" charset="0"/>
            </a:endParaRPr>
          </a:p>
          <a:p>
            <a:pPr algn="ctr"/>
            <a:r>
              <a:rPr lang="en-US" sz="3600" dirty="0" err="1" smtClean="0">
                <a:solidFill>
                  <a:schemeClr val="accent1"/>
                </a:solidFill>
                <a:latin typeface="NikoshBAN" pitchFamily="2" charset="0"/>
                <a:cs typeface="NikoshBAN" pitchFamily="2" charset="0"/>
              </a:rPr>
              <a:t>সময়ঃ</a:t>
            </a:r>
            <a:r>
              <a:rPr lang="en-US" sz="3600" dirty="0" smtClean="0">
                <a:solidFill>
                  <a:schemeClr val="accent1"/>
                </a:solidFill>
                <a:latin typeface="NikoshBAN" pitchFamily="2" charset="0"/>
                <a:cs typeface="NikoshBAN" pitchFamily="2" charset="0"/>
              </a:rPr>
              <a:t> </a:t>
            </a:r>
            <a:r>
              <a:rPr lang="bn-BD" sz="3600" dirty="0" smtClean="0">
                <a:solidFill>
                  <a:schemeClr val="accent1"/>
                </a:solidFill>
                <a:latin typeface="NikoshBAN" pitchFamily="2" charset="0"/>
                <a:cs typeface="NikoshBAN" pitchFamily="2" charset="0"/>
              </a:rPr>
              <a:t>৩</a:t>
            </a:r>
            <a:r>
              <a:rPr lang="en-US" sz="3600" dirty="0" smtClean="0">
                <a:solidFill>
                  <a:schemeClr val="accent1"/>
                </a:solidFill>
                <a:latin typeface="NikoshBAN" pitchFamily="2" charset="0"/>
                <a:cs typeface="NikoshBAN" pitchFamily="2" charset="0"/>
              </a:rPr>
              <a:t>০ </a:t>
            </a:r>
            <a:r>
              <a:rPr lang="en-US" sz="3600" dirty="0" err="1" smtClean="0">
                <a:solidFill>
                  <a:schemeClr val="accent1"/>
                </a:solidFill>
                <a:latin typeface="NikoshBAN" pitchFamily="2" charset="0"/>
                <a:cs typeface="NikoshBAN" pitchFamily="2" charset="0"/>
              </a:rPr>
              <a:t>মিনিট</a:t>
            </a:r>
            <a:endParaRPr lang="en-US" sz="3600" dirty="0"/>
          </a:p>
        </p:txBody>
      </p:sp>
      <p:pic>
        <p:nvPicPr>
          <p:cNvPr id="3" name="Picture 2" descr="Screenshot_20200113_140937.jpg"/>
          <p:cNvPicPr>
            <a:picLocks noChangeAspect="1"/>
          </p:cNvPicPr>
          <p:nvPr/>
        </p:nvPicPr>
        <p:blipFill>
          <a:blip r:embed="rId2"/>
          <a:stretch>
            <a:fillRect/>
          </a:stretch>
        </p:blipFill>
        <p:spPr>
          <a:xfrm>
            <a:off x="5562600" y="1371600"/>
            <a:ext cx="3352800" cy="4343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wipe(down)">
                                      <p:cBhvr>
                                        <p:cTn id="18" dur="5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wipe(down)">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wipe(down)">
                                      <p:cBhvr>
                                        <p:cTn id="28" dur="500"/>
                                        <p:tgtEl>
                                          <p:spTgt spid="2">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wipe(down)">
                                      <p:cBhvr>
                                        <p:cTn id="33" dur="500"/>
                                        <p:tgtEl>
                                          <p:spTgt spid="2">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Effect transition="in" filter="wipe(down)">
                                      <p:cBhvr>
                                        <p:cTn id="38"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40117-report_cover1_01-02.png"/>
          <p:cNvPicPr>
            <a:picLocks noChangeAspect="1"/>
          </p:cNvPicPr>
          <p:nvPr/>
        </p:nvPicPr>
        <p:blipFill>
          <a:blip r:embed="rId2"/>
          <a:stretch>
            <a:fillRect/>
          </a:stretch>
        </p:blipFill>
        <p:spPr>
          <a:xfrm>
            <a:off x="6324600" y="1295400"/>
            <a:ext cx="2590800" cy="3810000"/>
          </a:xfrm>
          <a:prstGeom prst="rect">
            <a:avLst/>
          </a:prstGeom>
        </p:spPr>
      </p:pic>
      <p:sp>
        <p:nvSpPr>
          <p:cNvPr id="3" name="Rectangle 2"/>
          <p:cNvSpPr/>
          <p:nvPr/>
        </p:nvSpPr>
        <p:spPr>
          <a:xfrm>
            <a:off x="1752600" y="609600"/>
            <a:ext cx="2981907" cy="1107996"/>
          </a:xfrm>
          <a:prstGeom prst="rect">
            <a:avLst/>
          </a:prstGeom>
          <a:solidFill>
            <a:schemeClr val="tx2">
              <a:lumMod val="40000"/>
              <a:lumOff val="60000"/>
            </a:schemeClr>
          </a:solidFill>
        </p:spPr>
        <p:txBody>
          <a:bodyPr wrap="none">
            <a:spAutoFit/>
          </a:bodyPr>
          <a:lstStyle/>
          <a:p>
            <a:pPr algn="ctr"/>
            <a:r>
              <a:rPr lang="bn-BD" sz="6600" dirty="0" smtClean="0">
                <a:solidFill>
                  <a:srgbClr val="C00000"/>
                </a:solidFill>
                <a:latin typeface="NikoshBAN" pitchFamily="2" charset="0"/>
                <a:cs typeface="NikoshBAN" pitchFamily="2" charset="0"/>
              </a:rPr>
              <a:t>দলীয় কাজ</a:t>
            </a:r>
            <a:endParaRPr lang="en-US" sz="6600" dirty="0">
              <a:solidFill>
                <a:srgbClr val="C00000"/>
              </a:solidFill>
              <a:latin typeface="NikoshBAN" pitchFamily="2" charset="0"/>
              <a:cs typeface="NikoshBAN" pitchFamily="2" charset="0"/>
            </a:endParaRPr>
          </a:p>
        </p:txBody>
      </p:sp>
      <p:sp>
        <p:nvSpPr>
          <p:cNvPr id="4" name="Diamond 3"/>
          <p:cNvSpPr/>
          <p:nvPr/>
        </p:nvSpPr>
        <p:spPr>
          <a:xfrm>
            <a:off x="0" y="1524000"/>
            <a:ext cx="6400800" cy="53340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rgbClr val="00B050"/>
                </a:solidFill>
                <a:latin typeface="NikoshBAN" pitchFamily="2" charset="0"/>
                <a:cs typeface="NikoshBAN" pitchFamily="2" charset="0"/>
              </a:rPr>
              <a:t>ক-দল</a:t>
            </a:r>
          </a:p>
          <a:p>
            <a:pPr algn="ctr"/>
            <a:r>
              <a:rPr lang="bn-BD" sz="2800" dirty="0" smtClean="0">
                <a:solidFill>
                  <a:schemeClr val="bg1"/>
                </a:solidFill>
                <a:latin typeface="NikoshBAN" pitchFamily="2" charset="0"/>
                <a:cs typeface="NikoshBAN" pitchFamily="2" charset="0"/>
              </a:rPr>
              <a:t>মুনীর ইউনিকোড কী-বোর্ড লেআউট সম্পর্কে বল। </a:t>
            </a:r>
          </a:p>
          <a:p>
            <a:pPr algn="ctr"/>
            <a:r>
              <a:rPr lang="bn-BD" sz="2800" dirty="0" smtClean="0">
                <a:solidFill>
                  <a:srgbClr val="92D050"/>
                </a:solidFill>
                <a:latin typeface="NikoshBAN" pitchFamily="2" charset="0"/>
                <a:cs typeface="NikoshBAN" pitchFamily="2" charset="0"/>
              </a:rPr>
              <a:t>খ-দল</a:t>
            </a:r>
          </a:p>
          <a:p>
            <a:pPr algn="ctr"/>
            <a:r>
              <a:rPr lang="bn-BD" sz="2800" dirty="0" smtClean="0">
                <a:solidFill>
                  <a:schemeClr val="bg1"/>
                </a:solidFill>
                <a:latin typeface="NikoshBAN" pitchFamily="2" charset="0"/>
                <a:cs typeface="NikoshBAN" pitchFamily="2" charset="0"/>
              </a:rPr>
              <a:t>বিজয় কী-বোর্ড লেআউট সম্পর্কে বল। </a:t>
            </a:r>
          </a:p>
          <a:p>
            <a:pPr algn="ctr"/>
            <a:r>
              <a:rPr lang="bn-BD" sz="2800" dirty="0" smtClean="0">
                <a:solidFill>
                  <a:srgbClr val="FF0000"/>
                </a:solidFill>
                <a:latin typeface="NikoshBAN" pitchFamily="2" charset="0"/>
                <a:cs typeface="NikoshBAN" pitchFamily="2" charset="0"/>
              </a:rPr>
              <a:t>গ-দল</a:t>
            </a:r>
          </a:p>
          <a:p>
            <a:pPr algn="ctr"/>
            <a:r>
              <a:rPr lang="bn-BD" sz="2800" dirty="0" smtClean="0">
                <a:solidFill>
                  <a:schemeClr val="bg1"/>
                </a:solidFill>
                <a:latin typeface="NikoshBAN" pitchFamily="2" charset="0"/>
                <a:cs typeface="NikoshBAN" pitchFamily="2" charset="0"/>
              </a:rPr>
              <a:t> ইউনিকোড সফটওয়্যার অভ্র সম্পর্কে লিখ।</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bg/>
                                          </p:spTgt>
                                        </p:tgtEl>
                                        <p:attrNameLst>
                                          <p:attrName>style.visibility</p:attrName>
                                        </p:attrNameLst>
                                      </p:cBhvr>
                                      <p:to>
                                        <p:strVal val="visible"/>
                                      </p:to>
                                    </p:set>
                                    <p:animEffect transition="in" filter="wipe(down)">
                                      <p:cBhvr>
                                        <p:cTn id="22" dur="500"/>
                                        <p:tgtEl>
                                          <p:spTgt spid="4">
                                            <p:bg/>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wipe(down)">
                                      <p:cBhvr>
                                        <p:cTn id="27" dur="5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wipe(down)">
                                      <p:cBhvr>
                                        <p:cTn id="32" dur="500"/>
                                        <p:tgtEl>
                                          <p:spTgt spid="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Effect transition="in" filter="wipe(down)">
                                      <p:cBhvr>
                                        <p:cTn id="3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jpg"/>
          <p:cNvPicPr>
            <a:picLocks noChangeAspect="1"/>
          </p:cNvPicPr>
          <p:nvPr/>
        </p:nvPicPr>
        <p:blipFill>
          <a:blip r:embed="rId2"/>
          <a:stretch>
            <a:fillRect/>
          </a:stretch>
        </p:blipFill>
        <p:spPr>
          <a:xfrm>
            <a:off x="5257800" y="838200"/>
            <a:ext cx="3733800" cy="3429000"/>
          </a:xfrm>
          <a:prstGeom prst="rect">
            <a:avLst/>
          </a:prstGeom>
        </p:spPr>
      </p:pic>
      <p:sp>
        <p:nvSpPr>
          <p:cNvPr id="3" name="Rectangle 2"/>
          <p:cNvSpPr/>
          <p:nvPr/>
        </p:nvSpPr>
        <p:spPr>
          <a:xfrm>
            <a:off x="1371600" y="914400"/>
            <a:ext cx="3171061" cy="1107996"/>
          </a:xfrm>
          <a:prstGeom prst="rect">
            <a:avLst/>
          </a:prstGeom>
          <a:solidFill>
            <a:schemeClr val="accent2">
              <a:lumMod val="60000"/>
              <a:lumOff val="40000"/>
            </a:schemeClr>
          </a:solidFill>
        </p:spPr>
        <p:txBody>
          <a:bodyPr wrap="none">
            <a:spAutoFit/>
          </a:bodyPr>
          <a:lstStyle/>
          <a:p>
            <a:r>
              <a:rPr lang="bn-BD" sz="6600" dirty="0" smtClean="0">
                <a:solidFill>
                  <a:srgbClr val="7030A0"/>
                </a:solidFill>
                <a:latin typeface="NikoshBAN" pitchFamily="2" charset="0"/>
                <a:cs typeface="NikoshBAN" pitchFamily="2" charset="0"/>
              </a:rPr>
              <a:t>বাড়ির কাজ</a:t>
            </a:r>
            <a:endParaRPr lang="en-US" sz="6600" dirty="0">
              <a:solidFill>
                <a:srgbClr val="7030A0"/>
              </a:solidFill>
              <a:latin typeface="NikoshBAN" pitchFamily="2" charset="0"/>
              <a:cs typeface="NikoshBAN" pitchFamily="2" charset="0"/>
            </a:endParaRPr>
          </a:p>
        </p:txBody>
      </p:sp>
      <p:sp>
        <p:nvSpPr>
          <p:cNvPr id="4" name="Hexagon 3"/>
          <p:cNvSpPr/>
          <p:nvPr/>
        </p:nvSpPr>
        <p:spPr>
          <a:xfrm>
            <a:off x="685800" y="2514600"/>
            <a:ext cx="4495800" cy="3581400"/>
          </a:xfrm>
          <a:prstGeom prst="hexagon">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itchFamily="2" charset="0"/>
                <a:cs typeface="NikoshBAN" pitchFamily="2" charset="0"/>
              </a:rPr>
              <a:t> কী-বোর্ডের মাধ্যমে বাংলা লেখার ক্ষেত্রে তুমি কোন বাংলা সফটওয়্যার ব্যবহার করবে, তার কারণ কি? ব্যাখ্যা কর।  </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bg/>
                                          </p:spTgt>
                                        </p:tgtEl>
                                        <p:attrNameLst>
                                          <p:attrName>style.visibility</p:attrName>
                                        </p:attrNameLst>
                                      </p:cBhvr>
                                      <p:to>
                                        <p:strVal val="visible"/>
                                      </p:to>
                                    </p:set>
                                    <p:animEffect transition="in" filter="wipe(down)">
                                      <p:cBhvr>
                                        <p:cTn id="22" dur="500"/>
                                        <p:tgtEl>
                                          <p:spTgt spid="4">
                                            <p:bg/>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wipe(down)">
                                      <p:cBhvr>
                                        <p:cTn id="2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AM_0658.JPG"/>
          <p:cNvPicPr>
            <a:picLocks noChangeAspect="1"/>
          </p:cNvPicPr>
          <p:nvPr/>
        </p:nvPicPr>
        <p:blipFill>
          <a:blip r:embed="rId2"/>
          <a:stretch>
            <a:fillRect/>
          </a:stretch>
        </p:blipFill>
        <p:spPr>
          <a:xfrm>
            <a:off x="0" y="0"/>
            <a:ext cx="9144000" cy="6857999"/>
          </a:xfrm>
          <a:prstGeom prst="rect">
            <a:avLst/>
          </a:prstGeom>
        </p:spPr>
      </p:pic>
      <p:sp>
        <p:nvSpPr>
          <p:cNvPr id="5" name="Rectangle 4"/>
          <p:cNvSpPr/>
          <p:nvPr/>
        </p:nvSpPr>
        <p:spPr>
          <a:xfrm>
            <a:off x="3200400" y="381000"/>
            <a:ext cx="2962671" cy="1569660"/>
          </a:xfrm>
          <a:prstGeom prst="rect">
            <a:avLst/>
          </a:prstGeom>
        </p:spPr>
        <p:txBody>
          <a:bodyPr wrap="none">
            <a:spAutoFit/>
          </a:bodyPr>
          <a:lstStyle/>
          <a:p>
            <a:r>
              <a:rPr lang="bn-BD" sz="9600" dirty="0" smtClean="0">
                <a:solidFill>
                  <a:srgbClr val="C00000"/>
                </a:solidFill>
                <a:latin typeface="NikoshBAN" pitchFamily="2" charset="0"/>
                <a:cs typeface="NikoshBAN" pitchFamily="2" charset="0"/>
              </a:rPr>
              <a:t>ধন্যবাদ</a:t>
            </a:r>
            <a:endParaRPr lang="en-US" sz="9600" dirty="0">
              <a:solidFill>
                <a:srgbClr val="C00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04800"/>
            <a:ext cx="7772400" cy="1446550"/>
          </a:xfrm>
          <a:prstGeom prst="rect">
            <a:avLst/>
          </a:prstGeom>
          <a:solidFill>
            <a:schemeClr val="accent1">
              <a:lumMod val="60000"/>
              <a:lumOff val="40000"/>
            </a:schemeClr>
          </a:solidFill>
        </p:spPr>
        <p:txBody>
          <a:bodyPr wrap="square">
            <a:spAutoFit/>
          </a:bodyPr>
          <a:lstStyle/>
          <a:p>
            <a:pPr marL="493776" lvl="2" indent="0" algn="ctr">
              <a:buNone/>
            </a:pPr>
            <a:r>
              <a:rPr lang="bn-BD" sz="8800" dirty="0" smtClean="0">
                <a:solidFill>
                  <a:srgbClr val="FF0000"/>
                </a:solidFill>
                <a:latin typeface="NikoshBAN" pitchFamily="2" charset="0"/>
                <a:cs typeface="NikoshBAN" pitchFamily="2" charset="0"/>
              </a:rPr>
              <a:t>শিক্ষক পরিচিতি</a:t>
            </a:r>
          </a:p>
        </p:txBody>
      </p:sp>
      <p:sp>
        <p:nvSpPr>
          <p:cNvPr id="3" name="Rectangle 2"/>
          <p:cNvSpPr/>
          <p:nvPr/>
        </p:nvSpPr>
        <p:spPr>
          <a:xfrm>
            <a:off x="838200" y="1828800"/>
            <a:ext cx="7543800" cy="3785652"/>
          </a:xfrm>
          <a:prstGeom prst="rect">
            <a:avLst/>
          </a:prstGeom>
        </p:spPr>
        <p:txBody>
          <a:bodyPr wrap="square">
            <a:spAutoFit/>
          </a:bodyPr>
          <a:lstStyle/>
          <a:p>
            <a:pPr marL="493776" lvl="2" indent="0" algn="ctr">
              <a:buNone/>
            </a:pPr>
            <a:r>
              <a:rPr lang="en-US" sz="4800" dirty="0" err="1" smtClean="0">
                <a:solidFill>
                  <a:schemeClr val="accent2">
                    <a:lumMod val="75000"/>
                  </a:schemeClr>
                </a:solidFill>
                <a:latin typeface="NikoshBAN" pitchFamily="2" charset="0"/>
                <a:cs typeface="NikoshBAN" pitchFamily="2" charset="0"/>
              </a:rPr>
              <a:t>তাহমিনা</a:t>
            </a:r>
            <a:r>
              <a:rPr lang="en-US" sz="4800" dirty="0" smtClean="0">
                <a:solidFill>
                  <a:schemeClr val="accent2">
                    <a:lumMod val="75000"/>
                  </a:schemeClr>
                </a:solidFill>
                <a:latin typeface="NikoshBAN" pitchFamily="2" charset="0"/>
                <a:cs typeface="NikoshBAN" pitchFamily="2" charset="0"/>
              </a:rPr>
              <a:t> </a:t>
            </a:r>
            <a:r>
              <a:rPr lang="en-US" sz="4800" dirty="0" err="1" smtClean="0">
                <a:solidFill>
                  <a:schemeClr val="accent2">
                    <a:lumMod val="75000"/>
                  </a:schemeClr>
                </a:solidFill>
                <a:latin typeface="NikoshBAN" pitchFamily="2" charset="0"/>
                <a:cs typeface="NikoshBAN" pitchFamily="2" charset="0"/>
              </a:rPr>
              <a:t>ইয়াছমিন</a:t>
            </a:r>
            <a:endParaRPr lang="en-US" sz="4800" dirty="0" smtClean="0">
              <a:solidFill>
                <a:schemeClr val="accent2">
                  <a:lumMod val="75000"/>
                </a:schemeClr>
              </a:solidFill>
              <a:latin typeface="NikoshBAN" pitchFamily="2" charset="0"/>
              <a:cs typeface="NikoshBAN" pitchFamily="2" charset="0"/>
            </a:endParaRPr>
          </a:p>
          <a:p>
            <a:pPr marL="493776" lvl="2" indent="0" algn="ctr">
              <a:buNone/>
            </a:pPr>
            <a:r>
              <a:rPr lang="en-US" sz="4800" dirty="0" err="1" smtClean="0">
                <a:solidFill>
                  <a:schemeClr val="accent2">
                    <a:lumMod val="75000"/>
                  </a:schemeClr>
                </a:solidFill>
                <a:latin typeface="NikoshBAN" pitchFamily="2" charset="0"/>
                <a:cs typeface="NikoshBAN" pitchFamily="2" charset="0"/>
              </a:rPr>
              <a:t>সহকারী</a:t>
            </a:r>
            <a:r>
              <a:rPr lang="en-US" sz="4800" dirty="0" smtClean="0">
                <a:solidFill>
                  <a:schemeClr val="accent2">
                    <a:lumMod val="75000"/>
                  </a:schemeClr>
                </a:solidFill>
                <a:latin typeface="NikoshBAN" pitchFamily="2" charset="0"/>
                <a:cs typeface="NikoshBAN" pitchFamily="2" charset="0"/>
              </a:rPr>
              <a:t> </a:t>
            </a:r>
            <a:r>
              <a:rPr lang="en-US" sz="4800" dirty="0" err="1" smtClean="0">
                <a:solidFill>
                  <a:schemeClr val="accent2">
                    <a:lumMod val="75000"/>
                  </a:schemeClr>
                </a:solidFill>
                <a:latin typeface="NikoshBAN" pitchFamily="2" charset="0"/>
                <a:cs typeface="NikoshBAN" pitchFamily="2" charset="0"/>
              </a:rPr>
              <a:t>শিক্ষক</a:t>
            </a:r>
            <a:endParaRPr lang="bn-BD" sz="4800" dirty="0" smtClean="0">
              <a:solidFill>
                <a:schemeClr val="accent2">
                  <a:lumMod val="75000"/>
                </a:schemeClr>
              </a:solidFill>
              <a:latin typeface="NikoshBAN" pitchFamily="2" charset="0"/>
              <a:cs typeface="NikoshBAN" pitchFamily="2" charset="0"/>
            </a:endParaRPr>
          </a:p>
          <a:p>
            <a:pPr marL="493776" lvl="2" indent="0" algn="ctr">
              <a:buNone/>
            </a:pPr>
            <a:r>
              <a:rPr lang="en-US" sz="4800" dirty="0" err="1" smtClean="0">
                <a:solidFill>
                  <a:schemeClr val="accent2">
                    <a:lumMod val="75000"/>
                  </a:schemeClr>
                </a:solidFill>
                <a:latin typeface="NikoshBAN" pitchFamily="2" charset="0"/>
                <a:cs typeface="NikoshBAN" pitchFamily="2" charset="0"/>
              </a:rPr>
              <a:t>সাতবাড়ীয়া</a:t>
            </a:r>
            <a:r>
              <a:rPr lang="en-US" sz="4800" dirty="0" smtClean="0">
                <a:solidFill>
                  <a:schemeClr val="accent2">
                    <a:lumMod val="75000"/>
                  </a:schemeClr>
                </a:solidFill>
                <a:latin typeface="NikoshBAN" pitchFamily="2" charset="0"/>
                <a:cs typeface="NikoshBAN" pitchFamily="2" charset="0"/>
              </a:rPr>
              <a:t> </a:t>
            </a:r>
            <a:r>
              <a:rPr lang="en-US" sz="4800" dirty="0" err="1" smtClean="0">
                <a:solidFill>
                  <a:schemeClr val="accent2">
                    <a:lumMod val="75000"/>
                  </a:schemeClr>
                </a:solidFill>
                <a:latin typeface="NikoshBAN" pitchFamily="2" charset="0"/>
                <a:cs typeface="NikoshBAN" pitchFamily="2" charset="0"/>
              </a:rPr>
              <a:t>শাহ</a:t>
            </a:r>
            <a:r>
              <a:rPr lang="en-US" sz="4800" dirty="0" smtClean="0">
                <a:solidFill>
                  <a:schemeClr val="accent2">
                    <a:lumMod val="75000"/>
                  </a:schemeClr>
                </a:solidFill>
                <a:latin typeface="NikoshBAN" pitchFamily="2" charset="0"/>
                <a:cs typeface="NikoshBAN" pitchFamily="2" charset="0"/>
              </a:rPr>
              <a:t> </a:t>
            </a:r>
            <a:r>
              <a:rPr lang="en-US" sz="4800" dirty="0" err="1" smtClean="0">
                <a:solidFill>
                  <a:schemeClr val="accent2">
                    <a:lumMod val="75000"/>
                  </a:schemeClr>
                </a:solidFill>
                <a:latin typeface="NikoshBAN" pitchFamily="2" charset="0"/>
                <a:cs typeface="NikoshBAN" pitchFamily="2" charset="0"/>
              </a:rPr>
              <a:t>আমানত</a:t>
            </a:r>
            <a:r>
              <a:rPr lang="en-US" sz="4800" dirty="0" smtClean="0">
                <a:solidFill>
                  <a:schemeClr val="accent2">
                    <a:lumMod val="75000"/>
                  </a:schemeClr>
                </a:solidFill>
                <a:latin typeface="NikoshBAN" pitchFamily="2" charset="0"/>
                <a:cs typeface="NikoshBAN" pitchFamily="2" charset="0"/>
              </a:rPr>
              <a:t> (</a:t>
            </a:r>
            <a:r>
              <a:rPr lang="en-US" sz="4800" dirty="0" err="1" smtClean="0">
                <a:solidFill>
                  <a:schemeClr val="accent2">
                    <a:lumMod val="75000"/>
                  </a:schemeClr>
                </a:solidFill>
                <a:latin typeface="NikoshBAN" pitchFamily="2" charset="0"/>
                <a:cs typeface="NikoshBAN" pitchFamily="2" charset="0"/>
              </a:rPr>
              <a:t>রঃ</a:t>
            </a:r>
            <a:r>
              <a:rPr lang="en-US" sz="4800" dirty="0" smtClean="0">
                <a:solidFill>
                  <a:schemeClr val="accent2">
                    <a:lumMod val="75000"/>
                  </a:schemeClr>
                </a:solidFill>
                <a:latin typeface="NikoshBAN" pitchFamily="2" charset="0"/>
                <a:cs typeface="NikoshBAN" pitchFamily="2" charset="0"/>
              </a:rPr>
              <a:t>) </a:t>
            </a:r>
            <a:r>
              <a:rPr lang="en-US" sz="4800" dirty="0" err="1" smtClean="0">
                <a:solidFill>
                  <a:schemeClr val="accent2">
                    <a:lumMod val="75000"/>
                  </a:schemeClr>
                </a:solidFill>
                <a:latin typeface="NikoshBAN" pitchFamily="2" charset="0"/>
                <a:cs typeface="NikoshBAN" pitchFamily="2" charset="0"/>
              </a:rPr>
              <a:t>দাখিল</a:t>
            </a:r>
            <a:r>
              <a:rPr lang="en-US" sz="4800" dirty="0" smtClean="0">
                <a:solidFill>
                  <a:schemeClr val="accent2">
                    <a:lumMod val="75000"/>
                  </a:schemeClr>
                </a:solidFill>
                <a:latin typeface="NikoshBAN" pitchFamily="2" charset="0"/>
                <a:cs typeface="NikoshBAN" pitchFamily="2" charset="0"/>
              </a:rPr>
              <a:t> </a:t>
            </a:r>
            <a:r>
              <a:rPr lang="en-US" sz="4800" dirty="0" err="1" smtClean="0">
                <a:solidFill>
                  <a:schemeClr val="accent2">
                    <a:lumMod val="75000"/>
                  </a:schemeClr>
                </a:solidFill>
                <a:latin typeface="NikoshBAN" pitchFamily="2" charset="0"/>
                <a:cs typeface="NikoshBAN" pitchFamily="2" charset="0"/>
              </a:rPr>
              <a:t>মাদ্রাসা</a:t>
            </a:r>
            <a:endParaRPr lang="en-US" sz="4800" dirty="0" smtClean="0">
              <a:solidFill>
                <a:schemeClr val="accent2">
                  <a:lumMod val="75000"/>
                </a:schemeClr>
              </a:solidFill>
              <a:latin typeface="NikoshBAN" pitchFamily="2" charset="0"/>
              <a:cs typeface="NikoshBAN" pitchFamily="2" charset="0"/>
            </a:endParaRPr>
          </a:p>
          <a:p>
            <a:pPr marL="493776" lvl="2" indent="0" algn="ctr">
              <a:buNone/>
            </a:pPr>
            <a:r>
              <a:rPr lang="en-US" sz="4800" dirty="0" err="1" smtClean="0">
                <a:solidFill>
                  <a:schemeClr val="accent2">
                    <a:lumMod val="75000"/>
                  </a:schemeClr>
                </a:solidFill>
                <a:latin typeface="NikoshBAN" pitchFamily="2" charset="0"/>
                <a:cs typeface="NikoshBAN" pitchFamily="2" charset="0"/>
              </a:rPr>
              <a:t>সাতবাড়ীয়া</a:t>
            </a:r>
            <a:r>
              <a:rPr lang="en-US" sz="4800" dirty="0" smtClean="0">
                <a:solidFill>
                  <a:schemeClr val="accent2">
                    <a:lumMod val="75000"/>
                  </a:schemeClr>
                </a:solidFill>
                <a:latin typeface="NikoshBAN" pitchFamily="2" charset="0"/>
                <a:cs typeface="NikoshBAN" pitchFamily="2" charset="0"/>
              </a:rPr>
              <a:t> , </a:t>
            </a:r>
            <a:r>
              <a:rPr lang="en-US" sz="4800" dirty="0" err="1" smtClean="0">
                <a:solidFill>
                  <a:schemeClr val="accent2">
                    <a:lumMod val="75000"/>
                  </a:schemeClr>
                </a:solidFill>
                <a:latin typeface="NikoshBAN" pitchFamily="2" charset="0"/>
                <a:cs typeface="NikoshBAN" pitchFamily="2" charset="0"/>
              </a:rPr>
              <a:t>চন্দনাইশ</a:t>
            </a:r>
            <a:r>
              <a:rPr lang="en-US" sz="4800" dirty="0" smtClean="0">
                <a:solidFill>
                  <a:schemeClr val="accent2">
                    <a:lumMod val="75000"/>
                  </a:schemeClr>
                </a:solidFill>
                <a:latin typeface="NikoshBAN" pitchFamily="2" charset="0"/>
                <a:cs typeface="NikoshBAN" pitchFamily="2" charset="0"/>
              </a:rPr>
              <a:t>, </a:t>
            </a:r>
            <a:r>
              <a:rPr lang="en-US" sz="4800" dirty="0" err="1" smtClean="0">
                <a:solidFill>
                  <a:schemeClr val="accent2">
                    <a:lumMod val="75000"/>
                  </a:schemeClr>
                </a:solidFill>
                <a:latin typeface="NikoshBAN" pitchFamily="2" charset="0"/>
                <a:cs typeface="NikoshBAN" pitchFamily="2" charset="0"/>
              </a:rPr>
              <a:t>চট্টগ্রাম</a:t>
            </a:r>
            <a:r>
              <a:rPr lang="en-US" sz="4000" dirty="0" smtClean="0">
                <a:solidFill>
                  <a:schemeClr val="accent2">
                    <a:lumMod val="75000"/>
                  </a:schemeClr>
                </a:solidFill>
                <a:latin typeface="NikoshBAN" pitchFamily="2" charset="0"/>
                <a:cs typeface="NikoshBAN"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down)">
                                      <p:cBhvr>
                                        <p:cTn id="7" dur="500"/>
                                        <p:tgtEl>
                                          <p:spTgt spid="2">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down)">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0"/>
                                        <p:tgtEl>
                                          <p:spTgt spid="3">
                                            <p:txEl>
                                              <p:pRg st="0" end="0"/>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00"/>
                                        <p:tgtEl>
                                          <p:spTgt spid="3">
                                            <p:txEl>
                                              <p:pRg st="2" end="2"/>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down)">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457200"/>
            <a:ext cx="4137671" cy="707886"/>
          </a:xfrm>
          <a:prstGeom prst="rect">
            <a:avLst/>
          </a:prstGeom>
          <a:solidFill>
            <a:schemeClr val="accent1">
              <a:lumMod val="75000"/>
            </a:schemeClr>
          </a:solidFill>
        </p:spPr>
        <p:txBody>
          <a:bodyPr wrap="none">
            <a:spAutoFit/>
          </a:bodyPr>
          <a:lstStyle/>
          <a:p>
            <a:r>
              <a:rPr lang="bn-BD" sz="4000" dirty="0" smtClean="0">
                <a:solidFill>
                  <a:srgbClr val="FF0000"/>
                </a:solidFill>
                <a:latin typeface="NikoshBAN" pitchFamily="2" charset="0"/>
                <a:cs typeface="NikoshBAN" pitchFamily="2" charset="0"/>
              </a:rPr>
              <a:t>নিচের চিত্রগুলো লক্ষ্য কর</a:t>
            </a:r>
            <a:endParaRPr lang="en-US" sz="4000" dirty="0">
              <a:solidFill>
                <a:srgbClr val="FF0000"/>
              </a:solidFill>
            </a:endParaRPr>
          </a:p>
        </p:txBody>
      </p:sp>
      <p:sp>
        <p:nvSpPr>
          <p:cNvPr id="6" name="Pentagon 5"/>
          <p:cNvSpPr/>
          <p:nvPr/>
        </p:nvSpPr>
        <p:spPr>
          <a:xfrm>
            <a:off x="5486400" y="4267200"/>
            <a:ext cx="2286000" cy="4572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itchFamily="2" charset="0"/>
                <a:cs typeface="NikoshBAN" pitchFamily="2" charset="0"/>
              </a:rPr>
              <a:t>চিত্র-</a:t>
            </a:r>
            <a:r>
              <a:rPr lang="en-US" sz="3200" dirty="0" smtClean="0">
                <a:latin typeface="NikoshBAN" pitchFamily="2" charset="0"/>
                <a:cs typeface="NikoshBAN" pitchFamily="2" charset="0"/>
              </a:rPr>
              <a:t>2</a:t>
            </a:r>
            <a:endParaRPr lang="en-US" dirty="0">
              <a:latin typeface="NikoshBAN" pitchFamily="2" charset="0"/>
              <a:cs typeface="NikoshBAN" pitchFamily="2" charset="0"/>
            </a:endParaRPr>
          </a:p>
        </p:txBody>
      </p:sp>
      <p:pic>
        <p:nvPicPr>
          <p:cNvPr id="7" name="Picture 6" descr="440px-KB-Bengali-Munier.svg.png"/>
          <p:cNvPicPr>
            <a:picLocks noChangeAspect="1"/>
          </p:cNvPicPr>
          <p:nvPr/>
        </p:nvPicPr>
        <p:blipFill>
          <a:blip r:embed="rId2"/>
          <a:stretch>
            <a:fillRect/>
          </a:stretch>
        </p:blipFill>
        <p:spPr>
          <a:xfrm>
            <a:off x="4648200" y="1676400"/>
            <a:ext cx="3962400" cy="2390775"/>
          </a:xfrm>
          <a:prstGeom prst="rect">
            <a:avLst/>
          </a:prstGeom>
        </p:spPr>
      </p:pic>
      <p:pic>
        <p:nvPicPr>
          <p:cNvPr id="5" name="Picture 4" descr="images (8).jpeg"/>
          <p:cNvPicPr>
            <a:picLocks noChangeAspect="1"/>
          </p:cNvPicPr>
          <p:nvPr/>
        </p:nvPicPr>
        <p:blipFill>
          <a:blip r:embed="rId3"/>
          <a:stretch>
            <a:fillRect/>
          </a:stretch>
        </p:blipFill>
        <p:spPr>
          <a:xfrm>
            <a:off x="381000" y="1447800"/>
            <a:ext cx="4152900" cy="2590800"/>
          </a:xfrm>
          <a:prstGeom prst="rect">
            <a:avLst/>
          </a:prstGeom>
        </p:spPr>
      </p:pic>
      <p:sp>
        <p:nvSpPr>
          <p:cNvPr id="8" name="Pentagon 7"/>
          <p:cNvSpPr/>
          <p:nvPr/>
        </p:nvSpPr>
        <p:spPr>
          <a:xfrm>
            <a:off x="1676400" y="4267200"/>
            <a:ext cx="2286000" cy="4572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itchFamily="2" charset="0"/>
                <a:cs typeface="NikoshBAN" pitchFamily="2" charset="0"/>
              </a:rPr>
              <a:t>চিত্র-১</a:t>
            </a:r>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down)">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8">
                                            <p:bg/>
                                          </p:spTgt>
                                        </p:tgtEl>
                                        <p:attrNameLst>
                                          <p:attrName>style.visibility</p:attrName>
                                        </p:attrNameLst>
                                      </p:cBhvr>
                                      <p:to>
                                        <p:strVal val="visible"/>
                                      </p:to>
                                    </p:set>
                                    <p:animEffect transition="in" filter="wipe(down)">
                                      <p:cBhvr>
                                        <p:cTn id="23" dur="500"/>
                                        <p:tgtEl>
                                          <p:spTgt spid="8">
                                            <p:bg/>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8">
                                            <p:txEl>
                                              <p:pRg st="0" end="0"/>
                                            </p:txEl>
                                          </p:spTgt>
                                        </p:tgtEl>
                                        <p:attrNameLst>
                                          <p:attrName>style.visibility</p:attrName>
                                        </p:attrNameLst>
                                      </p:cBhvr>
                                      <p:to>
                                        <p:strVal val="visible"/>
                                      </p:to>
                                    </p:set>
                                    <p:animEffect transition="in" filter="wipe(down)">
                                      <p:cBhvr>
                                        <p:cTn id="28" dur="500"/>
                                        <p:tgtEl>
                                          <p:spTgt spid="8">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6">
                                            <p:bg/>
                                          </p:spTgt>
                                        </p:tgtEl>
                                        <p:attrNameLst>
                                          <p:attrName>style.visibility</p:attrName>
                                        </p:attrNameLst>
                                      </p:cBhvr>
                                      <p:to>
                                        <p:strVal val="visible"/>
                                      </p:to>
                                    </p:set>
                                    <p:animEffect transition="in" filter="wipe(down)">
                                      <p:cBhvr>
                                        <p:cTn id="39" dur="500"/>
                                        <p:tgtEl>
                                          <p:spTgt spid="6">
                                            <p:bg/>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6">
                                            <p:txEl>
                                              <p:pRg st="0" end="0"/>
                                            </p:txEl>
                                          </p:spTgt>
                                        </p:tgtEl>
                                        <p:attrNameLst>
                                          <p:attrName>style.visibility</p:attrName>
                                        </p:attrNameLst>
                                      </p:cBhvr>
                                      <p:to>
                                        <p:strVal val="visible"/>
                                      </p:to>
                                    </p:set>
                                    <p:animEffect transition="in" filter="wipe(down)">
                                      <p:cBhvr>
                                        <p:cTn id="44"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6" grpId="0" build="p" animBg="1"/>
      <p:bldP spid="8"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0800" y="457200"/>
            <a:ext cx="4078361" cy="707886"/>
          </a:xfrm>
          <a:prstGeom prst="rect">
            <a:avLst/>
          </a:prstGeom>
          <a:solidFill>
            <a:schemeClr val="accent3">
              <a:lumMod val="60000"/>
              <a:lumOff val="40000"/>
            </a:schemeClr>
          </a:solidFill>
        </p:spPr>
        <p:txBody>
          <a:bodyPr wrap="none">
            <a:spAutoFit/>
          </a:bodyPr>
          <a:lstStyle/>
          <a:p>
            <a:r>
              <a:rPr lang="bn-IN" sz="4000" dirty="0" smtClean="0">
                <a:solidFill>
                  <a:srgbClr val="C00000"/>
                </a:solidFill>
                <a:latin typeface="NikoshBAN" pitchFamily="2" charset="0"/>
                <a:cs typeface="NikoshBAN" pitchFamily="2" charset="0"/>
              </a:rPr>
              <a:t>নিচের প্রশ্নগুলো লক্ষ্য কর</a:t>
            </a:r>
            <a:endParaRPr lang="en-US" sz="4000" dirty="0"/>
          </a:p>
        </p:txBody>
      </p:sp>
      <p:sp>
        <p:nvSpPr>
          <p:cNvPr id="3" name="Snip and Round Single Corner Rectangle 2"/>
          <p:cNvSpPr/>
          <p:nvPr/>
        </p:nvSpPr>
        <p:spPr>
          <a:xfrm>
            <a:off x="1219200" y="1524000"/>
            <a:ext cx="7543800" cy="3429000"/>
          </a:xfrm>
          <a:prstGeom prst="snip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BD" sz="3600" dirty="0" smtClean="0">
              <a:latin typeface="NikoshBAN" pitchFamily="2" charset="0"/>
              <a:cs typeface="NikoshBAN" pitchFamily="2" charset="0"/>
            </a:endParaRPr>
          </a:p>
          <a:p>
            <a:pPr algn="ctr">
              <a:buFont typeface="Wingdings" pitchFamily="2" charset="2"/>
              <a:buChar char="q"/>
            </a:pPr>
            <a:r>
              <a:rPr lang="bn-BD" sz="3600" dirty="0" smtClean="0">
                <a:latin typeface="NikoshBAN" pitchFamily="2" charset="0"/>
                <a:cs typeface="NikoshBAN" pitchFamily="2" charset="0"/>
              </a:rPr>
              <a:t>চিত্র-১ এ কি দেখতে পাচ্ছ</a:t>
            </a:r>
            <a:r>
              <a:rPr lang="bn-BD" sz="3600" dirty="0" smtClean="0">
                <a:latin typeface="NikoshBAN" pitchFamily="2" charset="0"/>
                <a:cs typeface="NikoshBAN" pitchFamily="2" charset="0"/>
              </a:rPr>
              <a:t>?</a:t>
            </a:r>
            <a:endParaRPr lang="en-US" sz="3600" dirty="0" smtClean="0">
              <a:latin typeface="NikoshBAN" pitchFamily="2" charset="0"/>
              <a:cs typeface="NikoshBAN" pitchFamily="2" charset="0"/>
            </a:endParaRPr>
          </a:p>
          <a:p>
            <a:pPr algn="ctr">
              <a:buFont typeface="Wingdings" pitchFamily="2" charset="2"/>
              <a:buChar char="q"/>
            </a:pPr>
            <a:r>
              <a:rPr lang="bn-BD" sz="3600" dirty="0" smtClean="0">
                <a:latin typeface="NikoshBAN" pitchFamily="2" charset="0"/>
                <a:cs typeface="NikoshBAN" pitchFamily="2" charset="0"/>
              </a:rPr>
              <a:t>চিত্র-</a:t>
            </a:r>
            <a:r>
              <a:rPr lang="en-US" sz="3600" dirty="0" smtClean="0">
                <a:latin typeface="NikoshBAN" pitchFamily="2" charset="0"/>
                <a:cs typeface="NikoshBAN" pitchFamily="2" charset="0"/>
              </a:rPr>
              <a:t>2 </a:t>
            </a:r>
            <a:r>
              <a:rPr lang="bn-BD" sz="3600" dirty="0" smtClean="0">
                <a:latin typeface="NikoshBAN" pitchFamily="2" charset="0"/>
                <a:cs typeface="NikoshBAN" pitchFamily="2" charset="0"/>
              </a:rPr>
              <a:t>এ </a:t>
            </a:r>
            <a:r>
              <a:rPr lang="bn-BD" sz="3600" dirty="0" smtClean="0">
                <a:latin typeface="NikoshBAN" pitchFamily="2" charset="0"/>
                <a:cs typeface="NikoshBAN" pitchFamily="2" charset="0"/>
              </a:rPr>
              <a:t>কি দেখতে পাচ্ছ</a:t>
            </a:r>
            <a:r>
              <a:rPr lang="bn-BD" sz="3600" dirty="0" smtClean="0">
                <a:latin typeface="NikoshBAN" pitchFamily="2" charset="0"/>
                <a:cs typeface="NikoshBAN" pitchFamily="2" charset="0"/>
              </a:rPr>
              <a:t>?</a:t>
            </a:r>
            <a:endParaRPr lang="bn-BD" sz="3600" dirty="0" smtClean="0">
              <a:latin typeface="NikoshBAN" pitchFamily="2" charset="0"/>
              <a:cs typeface="NikoshBAN" pitchFamily="2" charset="0"/>
            </a:endParaRPr>
          </a:p>
          <a:p>
            <a:pPr algn="ctr">
              <a:buFont typeface="Wingdings" pitchFamily="2" charset="2"/>
              <a:buChar char="q"/>
            </a:pPr>
            <a:r>
              <a:rPr lang="bn-BD" sz="3600" dirty="0" smtClean="0">
                <a:latin typeface="NikoshBAN" pitchFamily="2" charset="0"/>
                <a:cs typeface="NikoshBAN" pitchFamily="2" charset="0"/>
              </a:rPr>
              <a:t>  এটি আমরা কি কাজে ব্যবহার করি?</a:t>
            </a:r>
          </a:p>
          <a:p>
            <a:pPr algn="ctr">
              <a:buFont typeface="Wingdings" pitchFamily="2" charset="2"/>
              <a:buChar char="q"/>
            </a:pPr>
            <a:endParaRPr lang="bn-BD" sz="3600" dirty="0" smtClean="0">
              <a:latin typeface="NikoshBAN" pitchFamily="2" charset="0"/>
              <a:cs typeface="NikoshBAN" pitchFamily="2" charset="0"/>
            </a:endParaRPr>
          </a:p>
          <a:p>
            <a:pPr algn="ctr"/>
            <a:endParaRPr lang="en-US" dirty="0" smtClean="0">
              <a:latin typeface="NikoshBAN" pitchFamily="2" charset="0"/>
              <a:cs typeface="NikoshBAN" pitchFamily="2" charset="0"/>
            </a:endParaRPr>
          </a:p>
          <a:p>
            <a:pPr algn="ctr"/>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down)">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wipe(down)">
                                      <p:cBhvr>
                                        <p:cTn id="17" dur="5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down)">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ipe(down)">
                                      <p:cBhvr>
                                        <p:cTn id="3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28600"/>
            <a:ext cx="3029997" cy="923330"/>
          </a:xfrm>
          <a:prstGeom prst="rect">
            <a:avLst/>
          </a:prstGeom>
          <a:solidFill>
            <a:schemeClr val="accent2">
              <a:lumMod val="40000"/>
              <a:lumOff val="60000"/>
            </a:schemeClr>
          </a:solidFill>
        </p:spPr>
        <p:txBody>
          <a:bodyPr wrap="none">
            <a:spAutoFit/>
          </a:bodyPr>
          <a:lstStyle/>
          <a:p>
            <a:r>
              <a:rPr lang="bn-BD" sz="5400" dirty="0" smtClean="0">
                <a:solidFill>
                  <a:srgbClr val="C00000"/>
                </a:solidFill>
                <a:latin typeface="NikoshBAN" pitchFamily="2" charset="0"/>
                <a:cs typeface="NikoshBAN" pitchFamily="2" charset="0"/>
              </a:rPr>
              <a:t>আজকের পাঠ</a:t>
            </a:r>
            <a:endParaRPr lang="en-US" sz="5400" dirty="0">
              <a:solidFill>
                <a:srgbClr val="C00000"/>
              </a:solidFill>
              <a:latin typeface="NikoshBAN" pitchFamily="2" charset="0"/>
              <a:cs typeface="NikoshBAN" pitchFamily="2" charset="0"/>
            </a:endParaRPr>
          </a:p>
        </p:txBody>
      </p:sp>
      <p:sp>
        <p:nvSpPr>
          <p:cNvPr id="3" name="Rounded Rectangle 2"/>
          <p:cNvSpPr/>
          <p:nvPr/>
        </p:nvSpPr>
        <p:spPr>
          <a:xfrm>
            <a:off x="304800" y="1981200"/>
            <a:ext cx="4267200" cy="32766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latin typeface="NikoshBAN" pitchFamily="2" charset="0"/>
                <a:cs typeface="NikoshBAN" pitchFamily="2" charset="0"/>
              </a:rPr>
              <a:t> </a:t>
            </a:r>
            <a:r>
              <a:rPr lang="en-US" sz="4800" dirty="0" smtClean="0">
                <a:latin typeface="NikoshBAN" pitchFamily="2" charset="0"/>
                <a:cs typeface="NikoshBAN" pitchFamily="2" charset="0"/>
              </a:rPr>
              <a:t> </a:t>
            </a:r>
            <a:r>
              <a:rPr lang="bn-BD" sz="4800" dirty="0" smtClean="0">
                <a:latin typeface="NikoshBAN" pitchFamily="2" charset="0"/>
                <a:cs typeface="NikoshBAN" pitchFamily="2" charset="0"/>
              </a:rPr>
              <a:t> বাংলা কী-বোর্ডের ব্যবহার</a:t>
            </a:r>
            <a:endParaRPr lang="en-US" sz="4800" dirty="0">
              <a:latin typeface="NikoshBAN" pitchFamily="2" charset="0"/>
              <a:cs typeface="NikoshBAN" pitchFamily="2" charset="0"/>
            </a:endParaRPr>
          </a:p>
        </p:txBody>
      </p:sp>
      <p:pic>
        <p:nvPicPr>
          <p:cNvPr id="4" name="Picture 3" descr="440px-KB-Bengali-Munier.svg.png"/>
          <p:cNvPicPr>
            <a:picLocks noChangeAspect="1"/>
          </p:cNvPicPr>
          <p:nvPr/>
        </p:nvPicPr>
        <p:blipFill>
          <a:blip r:embed="rId2"/>
          <a:stretch>
            <a:fillRect/>
          </a:stretch>
        </p:blipFill>
        <p:spPr>
          <a:xfrm>
            <a:off x="4800600" y="1676400"/>
            <a:ext cx="4114800" cy="3429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bg/>
                                          </p:spTgt>
                                        </p:tgtEl>
                                        <p:attrNameLst>
                                          <p:attrName>style.visibility</p:attrName>
                                        </p:attrNameLst>
                                      </p:cBhvr>
                                      <p:to>
                                        <p:strVal val="visible"/>
                                      </p:to>
                                    </p:set>
                                    <p:animEffect transition="in" filter="wipe(down)">
                                      <p:cBhvr>
                                        <p:cTn id="22" dur="500"/>
                                        <p:tgtEl>
                                          <p:spTgt spid="3">
                                            <p:bg/>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wipe(down)">
                                      <p:cBhvr>
                                        <p:cTn id="2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381000"/>
            <a:ext cx="2342308" cy="1015663"/>
          </a:xfrm>
          <a:prstGeom prst="rect">
            <a:avLst/>
          </a:prstGeom>
          <a:solidFill>
            <a:schemeClr val="accent6">
              <a:lumMod val="20000"/>
              <a:lumOff val="80000"/>
            </a:schemeClr>
          </a:solidFill>
        </p:spPr>
        <p:txBody>
          <a:bodyPr wrap="none">
            <a:spAutoFit/>
          </a:bodyPr>
          <a:lstStyle/>
          <a:p>
            <a:r>
              <a:rPr lang="bn-BD" sz="6000" dirty="0" smtClean="0">
                <a:solidFill>
                  <a:srgbClr val="00B050"/>
                </a:solidFill>
                <a:latin typeface="NikoshBAN" pitchFamily="2" charset="0"/>
                <a:cs typeface="NikoshBAN" pitchFamily="2" charset="0"/>
              </a:rPr>
              <a:t>শিখনফল</a:t>
            </a:r>
            <a:endParaRPr lang="en-US" sz="6000" dirty="0">
              <a:solidFill>
                <a:srgbClr val="00B050"/>
              </a:solidFill>
              <a:latin typeface="NikoshBAN" pitchFamily="2" charset="0"/>
              <a:cs typeface="NikoshBAN" pitchFamily="2" charset="0"/>
            </a:endParaRPr>
          </a:p>
        </p:txBody>
      </p:sp>
      <p:sp>
        <p:nvSpPr>
          <p:cNvPr id="3" name="Rounded Rectangle 2"/>
          <p:cNvSpPr/>
          <p:nvPr/>
        </p:nvSpPr>
        <p:spPr>
          <a:xfrm>
            <a:off x="762000" y="1905000"/>
            <a:ext cx="7772400" cy="426720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BD" dirty="0" smtClean="0">
              <a:latin typeface="NikoshBAN" pitchFamily="2" charset="0"/>
              <a:cs typeface="NikoshBAN" pitchFamily="2" charset="0"/>
            </a:endParaRPr>
          </a:p>
          <a:p>
            <a:pPr algn="ctr"/>
            <a:endParaRPr lang="bn-BD" dirty="0" smtClean="0">
              <a:latin typeface="NikoshBAN" pitchFamily="2" charset="0"/>
              <a:cs typeface="NikoshBAN" pitchFamily="2" charset="0"/>
            </a:endParaRPr>
          </a:p>
          <a:p>
            <a:pPr algn="ctr"/>
            <a:endParaRPr lang="bn-BD" dirty="0" smtClean="0">
              <a:latin typeface="NikoshBAN" pitchFamily="2" charset="0"/>
              <a:cs typeface="NikoshBAN" pitchFamily="2" charset="0"/>
            </a:endParaRPr>
          </a:p>
          <a:p>
            <a:pPr algn="ctr"/>
            <a:r>
              <a:rPr lang="en-US" dirty="0" smtClean="0">
                <a:latin typeface="NikoshBAN" pitchFamily="2" charset="0"/>
                <a:cs typeface="NikoshBAN" pitchFamily="2" charset="0"/>
              </a:rPr>
              <a:t> </a:t>
            </a:r>
            <a:r>
              <a:rPr lang="en-US" sz="3600" dirty="0" smtClean="0">
                <a:latin typeface="NikoshBAN" pitchFamily="2" charset="0"/>
                <a:cs typeface="NikoshBAN" pitchFamily="2" charset="0"/>
              </a:rPr>
              <a:t>1.</a:t>
            </a:r>
            <a:r>
              <a:rPr lang="bn-BD" sz="3600" dirty="0" smtClean="0">
                <a:latin typeface="NikoshBAN" pitchFamily="2" charset="0"/>
                <a:cs typeface="NikoshBAN" pitchFamily="2" charset="0"/>
              </a:rPr>
              <a:t> সঠিক পরিভাষা ব্যবহার করে ওয়ার্ড প্রসেসর ব্যবহারের কৌশল ব্যাখ্যা করতে পারবে।</a:t>
            </a:r>
          </a:p>
          <a:p>
            <a:pPr algn="ctr"/>
            <a:r>
              <a:rPr lang="bn-BD" sz="3600" dirty="0" smtClean="0">
                <a:latin typeface="NikoshBAN" pitchFamily="2" charset="0"/>
                <a:cs typeface="NikoshBAN" pitchFamily="2" charset="0"/>
              </a:rPr>
              <a:t>২. </a:t>
            </a:r>
            <a:r>
              <a:rPr lang="bn-BD" sz="3600" dirty="0" smtClean="0">
                <a:latin typeface="NikoshBAN" pitchFamily="2" charset="0"/>
                <a:cs typeface="NikoshBAN" pitchFamily="2" charset="0"/>
              </a:rPr>
              <a:t>বিভিন্ন ধরনের বাংলা কী-বোর্ড সম্পর্কে ধারণা করতে পারবে। </a:t>
            </a:r>
            <a:endParaRPr lang="en-US" sz="3600" dirty="0" smtClean="0">
              <a:latin typeface="NikoshBAN" pitchFamily="2" charset="0"/>
              <a:cs typeface="NikoshBAN" pitchFamily="2" charset="0"/>
            </a:endParaRPr>
          </a:p>
          <a:p>
            <a:pPr algn="ctr"/>
            <a:r>
              <a:rPr lang="en-US" sz="3600" dirty="0" smtClean="0">
                <a:latin typeface="NikoshBAN" pitchFamily="2" charset="0"/>
                <a:cs typeface="NikoshBAN" pitchFamily="2" charset="0"/>
              </a:rPr>
              <a:t>3.</a:t>
            </a:r>
            <a:r>
              <a:rPr lang="bn-BD" sz="3600" dirty="0" smtClean="0">
                <a:latin typeface="NikoshBAN" pitchFamily="2" charset="0"/>
                <a:cs typeface="NikoshBAN" pitchFamily="2" charset="0"/>
              </a:rPr>
              <a:t>বাংলা </a:t>
            </a:r>
            <a:r>
              <a:rPr lang="bn-BD" sz="3600" dirty="0" smtClean="0">
                <a:latin typeface="NikoshBAN" pitchFamily="2" charset="0"/>
                <a:cs typeface="NikoshBAN" pitchFamily="2" charset="0"/>
              </a:rPr>
              <a:t>কীবোর্ড ব্যবহার কৌশল ব্যাখ্যা করতে পারবে।</a:t>
            </a:r>
            <a:endParaRPr lang="en-US" sz="3600" dirty="0" smtClean="0">
              <a:latin typeface="NikoshBAN" pitchFamily="2" charset="0"/>
              <a:cs typeface="NikoshBAN" pitchFamily="2" charset="0"/>
            </a:endParaRPr>
          </a:p>
          <a:p>
            <a:pPr algn="ctr"/>
            <a:endParaRPr lang="bn-BD" sz="3600" dirty="0" smtClean="0">
              <a:latin typeface="NikoshBAN" pitchFamily="2" charset="0"/>
              <a:cs typeface="NikoshBAN" pitchFamily="2" charset="0"/>
            </a:endParaRPr>
          </a:p>
          <a:p>
            <a:pPr algn="ctr"/>
            <a:endParaRPr lang="en-US" sz="3600" dirty="0" smtClean="0">
              <a:latin typeface="NikoshBAN" pitchFamily="2" charset="0"/>
              <a:cs typeface="NikoshBAN" pitchFamily="2" charset="0"/>
            </a:endParaRPr>
          </a:p>
          <a:p>
            <a:pPr algn="ctr"/>
            <a:endParaRPr lang="en-US" dirty="0" smtClean="0">
              <a:latin typeface="NikoshBAN" pitchFamily="2" charset="0"/>
              <a:cs typeface="NikoshBAN" pitchFamily="2" charset="0"/>
            </a:endParaRPr>
          </a:p>
          <a:p>
            <a:pPr algn="ctr"/>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down)">
                                      <p:cBhvr>
                                        <p:cTn id="7" dur="500"/>
                                        <p:tgtEl>
                                          <p:spTgt spid="2">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down)">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wipe(down)">
                                      <p:cBhvr>
                                        <p:cTn id="15" dur="500"/>
                                        <p:tgtEl>
                                          <p:spTgt spid="3">
                                            <p:bg/>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down)">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09800" y="304800"/>
            <a:ext cx="4134465" cy="707886"/>
          </a:xfrm>
          <a:prstGeom prst="rect">
            <a:avLst/>
          </a:prstGeom>
          <a:solidFill>
            <a:schemeClr val="tx2">
              <a:lumMod val="60000"/>
              <a:lumOff val="40000"/>
            </a:schemeClr>
          </a:solidFill>
        </p:spPr>
        <p:txBody>
          <a:bodyPr wrap="none">
            <a:spAutoFit/>
          </a:bodyPr>
          <a:lstStyle/>
          <a:p>
            <a:r>
              <a:rPr lang="bn-IN" sz="4000" dirty="0" smtClean="0">
                <a:solidFill>
                  <a:srgbClr val="C00000"/>
                </a:solidFill>
                <a:latin typeface="NikoshBAN" pitchFamily="2" charset="0"/>
                <a:cs typeface="NikoshBAN" pitchFamily="2" charset="0"/>
              </a:rPr>
              <a:t>নিচের </a:t>
            </a:r>
            <a:r>
              <a:rPr lang="bn-BD" sz="4000" dirty="0" smtClean="0">
                <a:solidFill>
                  <a:srgbClr val="C00000"/>
                </a:solidFill>
                <a:latin typeface="NikoshBAN" pitchFamily="2" charset="0"/>
                <a:cs typeface="NikoshBAN" pitchFamily="2" charset="0"/>
              </a:rPr>
              <a:t>ছবিগুলো</a:t>
            </a:r>
            <a:r>
              <a:rPr lang="bn-IN" sz="4000" dirty="0" smtClean="0">
                <a:solidFill>
                  <a:srgbClr val="C00000"/>
                </a:solidFill>
                <a:latin typeface="NikoshBAN" pitchFamily="2" charset="0"/>
                <a:cs typeface="NikoshBAN" pitchFamily="2" charset="0"/>
              </a:rPr>
              <a:t> লক্ষ্য কর</a:t>
            </a:r>
            <a:endParaRPr lang="en-US" sz="4000" dirty="0"/>
          </a:p>
        </p:txBody>
      </p:sp>
      <p:sp>
        <p:nvSpPr>
          <p:cNvPr id="4" name="Rounded Rectangle 3"/>
          <p:cNvSpPr/>
          <p:nvPr/>
        </p:nvSpPr>
        <p:spPr>
          <a:xfrm>
            <a:off x="1219200" y="4800600"/>
            <a:ext cx="64770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dirty="0" smtClean="0">
                <a:latin typeface="NikoshBAN" pitchFamily="2" charset="0"/>
                <a:cs typeface="NikoshBAN" pitchFamily="2" charset="0"/>
              </a:rPr>
              <a:t>ওয়ার্ড প্রসেসর দিয়ে কিছু লিখতে গেলে প্রথমেই আমাদের প্রয়োজন একটা কী-বোর্ড। কী-বোর্ড হল ওয়ার্ড প্রসেসরের প্রধান ইনপুট ডিভাইস।</a:t>
            </a:r>
            <a:endParaRPr lang="en-US" sz="2400" dirty="0">
              <a:latin typeface="NikoshBAN" pitchFamily="2" charset="0"/>
              <a:cs typeface="NikoshBAN" pitchFamily="2" charset="0"/>
            </a:endParaRPr>
          </a:p>
        </p:txBody>
      </p:sp>
      <p:pic>
        <p:nvPicPr>
          <p:cNvPr id="5" name="Picture 4" descr="মাইক্রোসফট-ওয়ার্ড.jpg"/>
          <p:cNvPicPr>
            <a:picLocks noChangeAspect="1"/>
          </p:cNvPicPr>
          <p:nvPr/>
        </p:nvPicPr>
        <p:blipFill>
          <a:blip r:embed="rId2"/>
          <a:stretch>
            <a:fillRect/>
          </a:stretch>
        </p:blipFill>
        <p:spPr>
          <a:xfrm>
            <a:off x="1" y="1219200"/>
            <a:ext cx="2895600" cy="3248025"/>
          </a:xfrm>
          <a:prstGeom prst="rect">
            <a:avLst/>
          </a:prstGeom>
        </p:spPr>
      </p:pic>
      <p:pic>
        <p:nvPicPr>
          <p:cNvPr id="6" name="Picture 5" descr="biplob biplo.jpg"/>
          <p:cNvPicPr>
            <a:picLocks noChangeAspect="1"/>
          </p:cNvPicPr>
          <p:nvPr/>
        </p:nvPicPr>
        <p:blipFill>
          <a:blip r:embed="rId3"/>
          <a:stretch>
            <a:fillRect/>
          </a:stretch>
        </p:blipFill>
        <p:spPr>
          <a:xfrm>
            <a:off x="3124200" y="990600"/>
            <a:ext cx="6019800" cy="3733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4">
                                            <p:bg/>
                                          </p:spTgt>
                                        </p:tgtEl>
                                        <p:attrNameLst>
                                          <p:attrName>style.visibility</p:attrName>
                                        </p:attrNameLst>
                                      </p:cBhvr>
                                      <p:to>
                                        <p:strVal val="visible"/>
                                      </p:to>
                                    </p:set>
                                    <p:animEffect transition="in" filter="wipe(down)">
                                      <p:cBhvr>
                                        <p:cTn id="28" dur="500"/>
                                        <p:tgtEl>
                                          <p:spTgt spid="4">
                                            <p:bg/>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animEffect transition="in" filter="wipe(down)">
                                      <p:cBhvr>
                                        <p:cTn id="33"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62200" y="304800"/>
            <a:ext cx="4134465" cy="707886"/>
          </a:xfrm>
          <a:prstGeom prst="rect">
            <a:avLst/>
          </a:prstGeom>
          <a:solidFill>
            <a:schemeClr val="tx2">
              <a:lumMod val="60000"/>
              <a:lumOff val="40000"/>
            </a:schemeClr>
          </a:solidFill>
        </p:spPr>
        <p:txBody>
          <a:bodyPr wrap="none">
            <a:spAutoFit/>
          </a:bodyPr>
          <a:lstStyle/>
          <a:p>
            <a:r>
              <a:rPr lang="bn-IN" sz="4000" dirty="0" smtClean="0">
                <a:solidFill>
                  <a:srgbClr val="C00000"/>
                </a:solidFill>
                <a:latin typeface="NikoshBAN" pitchFamily="2" charset="0"/>
                <a:cs typeface="NikoshBAN" pitchFamily="2" charset="0"/>
              </a:rPr>
              <a:t>নিচের </a:t>
            </a:r>
            <a:r>
              <a:rPr lang="bn-BD" sz="4000" dirty="0" smtClean="0">
                <a:solidFill>
                  <a:srgbClr val="C00000"/>
                </a:solidFill>
                <a:latin typeface="NikoshBAN" pitchFamily="2" charset="0"/>
                <a:cs typeface="NikoshBAN" pitchFamily="2" charset="0"/>
              </a:rPr>
              <a:t>ছবিগুলো</a:t>
            </a:r>
            <a:r>
              <a:rPr lang="bn-IN" sz="4000" dirty="0" smtClean="0">
                <a:solidFill>
                  <a:srgbClr val="C00000"/>
                </a:solidFill>
                <a:latin typeface="NikoshBAN" pitchFamily="2" charset="0"/>
                <a:cs typeface="NikoshBAN" pitchFamily="2" charset="0"/>
              </a:rPr>
              <a:t> লক্ষ্য কর</a:t>
            </a:r>
            <a:endParaRPr lang="en-US" sz="4000" dirty="0"/>
          </a:p>
        </p:txBody>
      </p:sp>
      <p:sp>
        <p:nvSpPr>
          <p:cNvPr id="4" name="Rounded Rectangle 3"/>
          <p:cNvSpPr/>
          <p:nvPr/>
        </p:nvSpPr>
        <p:spPr>
          <a:xfrm>
            <a:off x="1219200" y="4114800"/>
            <a:ext cx="7086600" cy="2133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dirty="0" smtClean="0">
                <a:latin typeface="NikoshBAN" pitchFamily="2" charset="0"/>
                <a:cs typeface="NikoshBAN" pitchFamily="2" charset="0"/>
              </a:rPr>
              <a:t> </a:t>
            </a:r>
            <a:r>
              <a:rPr lang="bn-BD" sz="3200" dirty="0" smtClean="0">
                <a:latin typeface="NikoshBAN" pitchFamily="2" charset="0"/>
                <a:cs typeface="NikoshBAN" pitchFamily="2" charset="0"/>
              </a:rPr>
              <a:t>ওয়ার্ড প্রসেসিং এ বাংলায় লেখালেখি করতে হলে আমাদের বাংলা কী-বোর্ড সম্পর্কে ধারণা থাকতে হবে। বাংলা লেখার জন্য অনেক ধরনের বাংলা লেখার সফটওয়্যার বাজারে পাওয়া যায়।</a:t>
            </a:r>
            <a:endParaRPr lang="en-US" sz="2400" dirty="0">
              <a:latin typeface="NikoshBAN" pitchFamily="2" charset="0"/>
              <a:cs typeface="NikoshBAN" pitchFamily="2" charset="0"/>
            </a:endParaRPr>
          </a:p>
        </p:txBody>
      </p:sp>
      <p:pic>
        <p:nvPicPr>
          <p:cNvPr id="5" name="Picture 4" descr="440px-KB-Bengali-Munier.svg.png"/>
          <p:cNvPicPr>
            <a:picLocks noChangeAspect="1"/>
          </p:cNvPicPr>
          <p:nvPr/>
        </p:nvPicPr>
        <p:blipFill>
          <a:blip r:embed="rId2"/>
          <a:stretch>
            <a:fillRect/>
          </a:stretch>
        </p:blipFill>
        <p:spPr>
          <a:xfrm>
            <a:off x="152400" y="1219200"/>
            <a:ext cx="3200400" cy="2362200"/>
          </a:xfrm>
          <a:prstGeom prst="rect">
            <a:avLst/>
          </a:prstGeom>
        </p:spPr>
      </p:pic>
      <p:pic>
        <p:nvPicPr>
          <p:cNvPr id="6" name="Picture 5" descr="440px-KB-Bengali-UniJoy.svg.png"/>
          <p:cNvPicPr>
            <a:picLocks noChangeAspect="1"/>
          </p:cNvPicPr>
          <p:nvPr/>
        </p:nvPicPr>
        <p:blipFill>
          <a:blip r:embed="rId3"/>
          <a:stretch>
            <a:fillRect/>
          </a:stretch>
        </p:blipFill>
        <p:spPr>
          <a:xfrm>
            <a:off x="3505200" y="1295400"/>
            <a:ext cx="3352800" cy="2362200"/>
          </a:xfrm>
          <a:prstGeom prst="rect">
            <a:avLst/>
          </a:prstGeom>
        </p:spPr>
      </p:pic>
      <p:pic>
        <p:nvPicPr>
          <p:cNvPr id="7" name="Picture 6" descr="440px-Avro_Phonetic_Keyboard_Layout.png"/>
          <p:cNvPicPr>
            <a:picLocks noChangeAspect="1"/>
          </p:cNvPicPr>
          <p:nvPr/>
        </p:nvPicPr>
        <p:blipFill>
          <a:blip r:embed="rId4"/>
          <a:stretch>
            <a:fillRect/>
          </a:stretch>
        </p:blipFill>
        <p:spPr>
          <a:xfrm>
            <a:off x="6934200" y="1371600"/>
            <a:ext cx="2057691" cy="2286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bg/>
                                          </p:spTgt>
                                        </p:tgtEl>
                                        <p:attrNameLst>
                                          <p:attrName>style.visibility</p:attrName>
                                        </p:attrNameLst>
                                      </p:cBhvr>
                                      <p:to>
                                        <p:strVal val="visible"/>
                                      </p:to>
                                    </p:set>
                                    <p:animEffect transition="in" filter="wipe(down)">
                                      <p:cBhvr>
                                        <p:cTn id="32" dur="500"/>
                                        <p:tgtEl>
                                          <p:spTgt spid="4">
                                            <p:bg/>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wipe(down)">
                                      <p:cBhvr>
                                        <p:cTn id="3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659</TotalTime>
  <Words>548</Words>
  <Application>Microsoft Office PowerPoint</Application>
  <PresentationFormat>On-screen Show (4:3)</PresentationFormat>
  <Paragraphs>75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Oriel</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                 কী-পরিচিতি ১.ফাংশন কী ( F1-F12) ২. অ্যারো কী বা কার্সর কী () ৩.আলফাবেট কী ( A-Z) ৪. স্পেশাল কী বা বিশেষ কী ( Esc,Tab,Caps Lock,Shift,Ctrl,Alt,Space Bar,Enter,Insert,Home,Page Up,Page Down,Delete,End, Back Space,Num Lock) ৫. নিউমেরিক কী  বা নাম্বার কী ( 0-9)  </vt:lpstr>
      <vt:lpstr>Slide 19</vt:lpstr>
      <vt:lpstr>Slide 20</vt:lpstr>
      <vt:lpstr>Slide 21</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472</cp:revision>
  <dcterms:created xsi:type="dcterms:W3CDTF">2006-08-16T00:00:00Z</dcterms:created>
  <dcterms:modified xsi:type="dcterms:W3CDTF">2021-01-21T07:41:19Z</dcterms:modified>
</cp:coreProperties>
</file>