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ADFB1-D8FC-4147-AD7A-71454BDFA122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BCD35-8AD9-43B9-BCA3-CE43229BB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1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5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15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9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0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41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22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4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5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BCD35-8AD9-43B9-BCA3-CE43229BBA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0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2176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7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94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59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67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9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1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6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1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9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6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0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D678-FBE6-4BB7-9149-1BBAA88B0BD8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EF6701A-F428-4B20-BD6C-433D072E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1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85380" y="847255"/>
            <a:ext cx="4800600" cy="1905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Teachers information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7145" y="2752255"/>
            <a:ext cx="3445599" cy="433661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Mazada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Akter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sz="2400" b="1" dirty="0" err="1" smtClean="0">
                <a:latin typeface="Book Antiqua" pitchFamily="18" charset="0"/>
              </a:rPr>
              <a:t>Barabor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alim</a:t>
            </a:r>
            <a:r>
              <a:rPr lang="en-US" sz="2400" b="1" dirty="0" smtClean="0">
                <a:latin typeface="Book Antiqua" pitchFamily="18" charset="0"/>
              </a:rPr>
              <a:t> </a:t>
            </a:r>
            <a:r>
              <a:rPr lang="en-US" sz="2400" b="1" dirty="0" err="1" smtClean="0">
                <a:latin typeface="Book Antiqua" pitchFamily="18" charset="0"/>
              </a:rPr>
              <a:t>Madrasha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Class : </a:t>
            </a:r>
            <a:r>
              <a:rPr lang="en-US" sz="2400" b="1" dirty="0" smtClean="0">
                <a:latin typeface="Book Antiqua" pitchFamily="18" charset="0"/>
              </a:rPr>
              <a:t>X1</a:t>
            </a:r>
            <a:endParaRPr lang="en-US" sz="2400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sz="2400" b="1" dirty="0" smtClean="0">
                <a:latin typeface="Book Antiqua" pitchFamily="18" charset="0"/>
              </a:rPr>
              <a:t>Subject : English </a:t>
            </a:r>
            <a:r>
              <a:rPr lang="en-US" sz="2400" b="1" dirty="0" smtClean="0">
                <a:latin typeface="Book Antiqua" pitchFamily="18" charset="0"/>
              </a:rPr>
              <a:t>Second </a:t>
            </a:r>
            <a:r>
              <a:rPr lang="en-US" sz="2400" b="1" dirty="0" smtClean="0">
                <a:latin typeface="Book Antiqua" pitchFamily="18" charset="0"/>
              </a:rPr>
              <a:t>paper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69" y="2874477"/>
            <a:ext cx="3340012" cy="3983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279" y="2428392"/>
            <a:ext cx="3322206" cy="44296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565" y="89027"/>
            <a:ext cx="10800785" cy="69711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Welcome to Multimedia  Class</a:t>
            </a:r>
            <a:endParaRPr lang="en-US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839"/>
          <p:cNvSpPr txBox="1">
            <a:spLocks noChangeArrowheads="1"/>
          </p:cNvSpPr>
          <p:nvPr/>
        </p:nvSpPr>
        <p:spPr bwMode="auto">
          <a:xfrm>
            <a:off x="345762" y="-74444"/>
            <a:ext cx="8521700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700" b="1" dirty="0">
                <a:solidFill>
                  <a:srgbClr val="000000"/>
                </a:solidFill>
                <a:latin typeface="Calibri" panose="020F0502020204030204" pitchFamily="34" charset="0"/>
              </a:rPr>
              <a:t>Notice the following sentences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840"/>
          <p:cNvSpPr txBox="1">
            <a:spLocks noChangeArrowheads="1"/>
          </p:cNvSpPr>
          <p:nvPr/>
        </p:nvSpPr>
        <p:spPr bwMode="auto">
          <a:xfrm>
            <a:off x="2255805" y="3252262"/>
            <a:ext cx="32988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900" b="1" dirty="0">
                <a:solidFill>
                  <a:srgbClr val="0000FF"/>
                </a:solidFill>
                <a:latin typeface="Calibri" panose="020F0502020204030204" pitchFamily="34" charset="0"/>
              </a:rPr>
              <a:t>The tea </a:t>
            </a:r>
            <a:r>
              <a:rPr lang="en-US" sz="39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is hot</a:t>
            </a:r>
            <a:endParaRPr lang="en-GB" sz="39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05" y="548303"/>
            <a:ext cx="3571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9721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280" y="313108"/>
            <a:ext cx="2798763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48841"/>
          <p:cNvSpPr txBox="1">
            <a:spLocks noChangeArrowheads="1"/>
          </p:cNvSpPr>
          <p:nvPr/>
        </p:nvSpPr>
        <p:spPr bwMode="auto">
          <a:xfrm>
            <a:off x="7585788" y="3866278"/>
            <a:ext cx="4391947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900" b="1" dirty="0">
                <a:solidFill>
                  <a:srgbClr val="800000"/>
                </a:solidFill>
                <a:latin typeface="Calibri" panose="020F0502020204030204" pitchFamily="34" charset="0"/>
              </a:rPr>
              <a:t>The girl </a:t>
            </a:r>
            <a:r>
              <a:rPr lang="en-US" sz="39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is beautiful</a:t>
            </a:r>
            <a:endParaRPr lang="en-GB" sz="39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048665"/>
          <p:cNvSpPr txBox="1">
            <a:spLocks noChangeArrowheads="1"/>
          </p:cNvSpPr>
          <p:nvPr/>
        </p:nvSpPr>
        <p:spPr bwMode="auto">
          <a:xfrm>
            <a:off x="1206084" y="4889320"/>
            <a:ext cx="6005512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>
                <a:latin typeface="Calibri" panose="020F0502020204030204" pitchFamily="34" charset="0"/>
              </a:rPr>
              <a:t>Here we find two adjectives which simply describe the characteristics of tea and girl.</a:t>
            </a:r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47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66"/>
          <p:cNvSpPr txBox="1">
            <a:spLocks noChangeArrowheads="1"/>
          </p:cNvSpPr>
          <p:nvPr/>
        </p:nvSpPr>
        <p:spPr bwMode="auto">
          <a:xfrm>
            <a:off x="2590800" y="0"/>
            <a:ext cx="73358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>
                <a:solidFill>
                  <a:srgbClr val="800000"/>
                </a:solidFill>
                <a:latin typeface="Calibri" panose="020F0502020204030204" pitchFamily="34" charset="0"/>
              </a:rPr>
              <a:t>So positive degree is a form of adjective which simply describes a noun or pronoun.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09719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0"/>
            <a:ext cx="2092325" cy="631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48667"/>
          <p:cNvSpPr txBox="1">
            <a:spLocks noChangeArrowheads="1"/>
          </p:cNvSpPr>
          <p:nvPr/>
        </p:nvSpPr>
        <p:spPr bwMode="auto">
          <a:xfrm>
            <a:off x="2483935" y="2018294"/>
            <a:ext cx="9428162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>
                <a:solidFill>
                  <a:srgbClr val="0000FF"/>
                </a:solidFill>
                <a:latin typeface="Calibri" panose="020F0502020204030204" pitchFamily="34" charset="0"/>
              </a:rPr>
              <a:t>Structure: </a:t>
            </a:r>
            <a:r>
              <a:rPr lang="en-US" sz="37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Subject+verb+adjective+Extension</a:t>
            </a:r>
            <a:r>
              <a:rPr lang="en-US" sz="3700" b="1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048669"/>
          <p:cNvSpPr txBox="1">
            <a:spLocks noChangeArrowheads="1"/>
          </p:cNvSpPr>
          <p:nvPr/>
        </p:nvSpPr>
        <p:spPr bwMode="auto">
          <a:xfrm>
            <a:off x="2514600" y="3810000"/>
            <a:ext cx="662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The building is very </a:t>
            </a:r>
            <a:r>
              <a:rPr lang="en-US" sz="3600" b="1" dirty="0" smtClean="0">
                <a:solidFill>
                  <a:srgbClr val="0000FF"/>
                </a:solidFill>
                <a:latin typeface="Calibri" panose="020F0502020204030204" pitchFamily="34" charset="0"/>
              </a:rPr>
              <a:t>high  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90800" y="2680282"/>
            <a:ext cx="4724400" cy="11297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Sakib</a:t>
            </a:r>
            <a:r>
              <a:rPr lang="en-US" sz="2400" dirty="0" smtClean="0"/>
              <a:t> is a famous cricketer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555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74"/>
          <p:cNvSpPr txBox="1">
            <a:spLocks noChangeArrowheads="1"/>
          </p:cNvSpPr>
          <p:nvPr/>
        </p:nvSpPr>
        <p:spPr bwMode="auto">
          <a:xfrm>
            <a:off x="838200" y="1449388"/>
            <a:ext cx="7440613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 err="1">
                <a:latin typeface="Calibri" panose="020F0502020204030204" pitchFamily="34" charset="0"/>
              </a:rPr>
              <a:t>Mitu</a:t>
            </a:r>
            <a:r>
              <a:rPr lang="en-US" sz="3700" b="1" dirty="0">
                <a:latin typeface="Calibri" panose="020F0502020204030204" pitchFamily="34" charset="0"/>
              </a:rPr>
              <a:t> is a student of class </a:t>
            </a:r>
            <a:r>
              <a:rPr lang="en-US" sz="3700" b="1" dirty="0" err="1">
                <a:latin typeface="Calibri" panose="020F0502020204030204" pitchFamily="34" charset="0"/>
              </a:rPr>
              <a:t>Nine.She</a:t>
            </a:r>
            <a:r>
              <a:rPr lang="en-US" sz="3700" b="1" dirty="0">
                <a:latin typeface="Calibri" panose="020F0502020204030204" pitchFamily="34" charset="0"/>
              </a:rPr>
              <a:t> is very </a:t>
            </a:r>
            <a:r>
              <a:rPr lang="en-US" sz="3700" b="1" dirty="0" err="1">
                <a:latin typeface="Calibri" panose="020F0502020204030204" pitchFamily="34" charset="0"/>
              </a:rPr>
              <a:t>cute.She</a:t>
            </a:r>
            <a:r>
              <a:rPr lang="en-US" sz="3700" b="1" dirty="0">
                <a:latin typeface="Calibri" panose="020F0502020204030204" pitchFamily="34" charset="0"/>
              </a:rPr>
              <a:t> is the first girl in her </a:t>
            </a:r>
            <a:r>
              <a:rPr lang="en-US" sz="3700" b="1" dirty="0" err="1">
                <a:latin typeface="Calibri" panose="020F0502020204030204" pitchFamily="34" charset="0"/>
              </a:rPr>
              <a:t>class.No</a:t>
            </a:r>
            <a:r>
              <a:rPr lang="en-US" sz="3700" b="1" dirty="0">
                <a:latin typeface="Calibri" panose="020F0502020204030204" pitchFamily="34" charset="0"/>
              </a:rPr>
              <a:t> other student is as meritorious as </a:t>
            </a:r>
            <a:r>
              <a:rPr lang="en-US" sz="3700" b="1" dirty="0" err="1">
                <a:latin typeface="Calibri" panose="020F0502020204030204" pitchFamily="34" charset="0"/>
              </a:rPr>
              <a:t>she.Her</a:t>
            </a:r>
            <a:r>
              <a:rPr lang="en-US" sz="3700" b="1" dirty="0">
                <a:latin typeface="Calibri" panose="020F0502020204030204" pitchFamily="34" charset="0"/>
              </a:rPr>
              <a:t> father is an honest government service holder.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4" name="TextBox 1048675"/>
          <p:cNvSpPr txBox="1">
            <a:spLocks noChangeArrowheads="1"/>
          </p:cNvSpPr>
          <p:nvPr/>
        </p:nvSpPr>
        <p:spPr bwMode="auto">
          <a:xfrm>
            <a:off x="838200" y="4164013"/>
            <a:ext cx="30003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>
                <a:solidFill>
                  <a:srgbClr val="800000"/>
                </a:solidFill>
                <a:latin typeface="Calibri" panose="020F0502020204030204" pitchFamily="34" charset="0"/>
              </a:rPr>
              <a:t>cute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048676"/>
          <p:cNvSpPr txBox="1">
            <a:spLocks noChangeArrowheads="1"/>
          </p:cNvSpPr>
          <p:nvPr/>
        </p:nvSpPr>
        <p:spPr bwMode="auto">
          <a:xfrm>
            <a:off x="3838575" y="4164013"/>
            <a:ext cx="30003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>
                <a:solidFill>
                  <a:srgbClr val="800000"/>
                </a:solidFill>
                <a:latin typeface="Calibri" panose="020F0502020204030204" pitchFamily="34" charset="0"/>
              </a:rPr>
              <a:t>meritorious</a:t>
            </a:r>
            <a:endParaRPr lang="en-GB" sz="37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048677"/>
          <p:cNvSpPr txBox="1">
            <a:spLocks noChangeArrowheads="1"/>
          </p:cNvSpPr>
          <p:nvPr/>
        </p:nvSpPr>
        <p:spPr bwMode="auto">
          <a:xfrm>
            <a:off x="1924616" y="4124325"/>
            <a:ext cx="30003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200" b="1">
                <a:solidFill>
                  <a:srgbClr val="800000"/>
                </a:solidFill>
                <a:latin typeface="Calibri" panose="020F0502020204030204" pitchFamily="34" charset="0"/>
              </a:rPr>
              <a:t>honest</a:t>
            </a:r>
            <a:endParaRPr lang="en-GB" sz="4200" b="1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048673"/>
          <p:cNvSpPr txBox="1">
            <a:spLocks noChangeArrowheads="1"/>
          </p:cNvSpPr>
          <p:nvPr/>
        </p:nvSpPr>
        <p:spPr bwMode="auto">
          <a:xfrm>
            <a:off x="468313" y="360363"/>
            <a:ext cx="8288337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800" b="1" dirty="0">
                <a:solidFill>
                  <a:schemeClr val="accent1"/>
                </a:solidFill>
                <a:latin typeface="Calibri" panose="020F0502020204030204" pitchFamily="34" charset="0"/>
              </a:rPr>
              <a:t>Identify  positive adjective from the following text</a:t>
            </a:r>
            <a:r>
              <a:rPr lang="en-US" sz="3800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80"/>
          <p:cNvSpPr txBox="1">
            <a:spLocks noChangeArrowheads="1"/>
          </p:cNvSpPr>
          <p:nvPr/>
        </p:nvSpPr>
        <p:spPr bwMode="auto">
          <a:xfrm>
            <a:off x="1314450" y="168275"/>
            <a:ext cx="62642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Notice the following sentences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694"/>
          <p:cNvSpPr txBox="1">
            <a:spLocks noChangeArrowheads="1"/>
          </p:cNvSpPr>
          <p:nvPr/>
        </p:nvSpPr>
        <p:spPr bwMode="auto">
          <a:xfrm>
            <a:off x="361698" y="1579076"/>
            <a:ext cx="5195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Rakib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 is taller than </a:t>
            </a:r>
            <a:r>
              <a:rPr lang="en-US" sz="36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Sakib</a:t>
            </a:r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endParaRPr lang="en-GB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09719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873125"/>
            <a:ext cx="1768475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9719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077" y="0"/>
            <a:ext cx="1520825" cy="396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48682"/>
          <p:cNvSpPr txBox="1">
            <a:spLocks noChangeArrowheads="1"/>
          </p:cNvSpPr>
          <p:nvPr/>
        </p:nvSpPr>
        <p:spPr bwMode="auto">
          <a:xfrm>
            <a:off x="5657850" y="4097338"/>
            <a:ext cx="19208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Sakib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048681"/>
          <p:cNvSpPr txBox="1">
            <a:spLocks noChangeArrowheads="1"/>
          </p:cNvSpPr>
          <p:nvPr/>
        </p:nvSpPr>
        <p:spPr bwMode="auto">
          <a:xfrm>
            <a:off x="7481746" y="4054476"/>
            <a:ext cx="3000375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7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Rakib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209719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4435821"/>
            <a:ext cx="2028825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97198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257" y="4415781"/>
            <a:ext cx="1876425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48693"/>
          <p:cNvSpPr txBox="1">
            <a:spLocks noChangeArrowheads="1"/>
          </p:cNvSpPr>
          <p:nvPr/>
        </p:nvSpPr>
        <p:spPr bwMode="auto">
          <a:xfrm>
            <a:off x="5060889" y="5251010"/>
            <a:ext cx="65909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993300"/>
                </a:solidFill>
                <a:latin typeface="Calibri" panose="020F0502020204030204" pitchFamily="34" charset="0"/>
              </a:rPr>
              <a:t>Mango is sweeter than apple. </a:t>
            </a:r>
            <a:endParaRPr lang="en-GB" sz="3600" b="1" dirty="0">
              <a:solidFill>
                <a:srgbClr val="9933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5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83"/>
          <p:cNvSpPr txBox="1">
            <a:spLocks noChangeArrowheads="1"/>
          </p:cNvSpPr>
          <p:nvPr/>
        </p:nvSpPr>
        <p:spPr bwMode="auto">
          <a:xfrm>
            <a:off x="1901228" y="90534"/>
            <a:ext cx="835229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993300"/>
                </a:solidFill>
                <a:latin typeface="Calibri" panose="020F0502020204030204" pitchFamily="34" charset="0"/>
              </a:rPr>
              <a:t>In these two sentences we get comparison between "</a:t>
            </a:r>
            <a:r>
              <a:rPr lang="en-US" sz="36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Rakib</a:t>
            </a:r>
            <a:r>
              <a:rPr lang="en-US" sz="3600" b="1" dirty="0">
                <a:solidFill>
                  <a:srgbClr val="993300"/>
                </a:solidFill>
                <a:latin typeface="Calibri" panose="020F0502020204030204" pitchFamily="34" charset="0"/>
              </a:rPr>
              <a:t> and </a:t>
            </a:r>
            <a:r>
              <a:rPr lang="en-US" sz="36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Sakib</a:t>
            </a:r>
            <a:r>
              <a:rPr lang="en-US" sz="3600" b="1" dirty="0">
                <a:solidFill>
                  <a:srgbClr val="993300"/>
                </a:solidFill>
                <a:latin typeface="Calibri" panose="020F0502020204030204" pitchFamily="34" charset="0"/>
              </a:rPr>
              <a:t>".</a:t>
            </a:r>
            <a:r>
              <a:rPr lang="en-US" sz="3600" b="1" dirty="0" err="1">
                <a:solidFill>
                  <a:srgbClr val="993300"/>
                </a:solidFill>
                <a:latin typeface="Calibri" panose="020F0502020204030204" pitchFamily="34" charset="0"/>
              </a:rPr>
              <a:t>Then,mango</a:t>
            </a:r>
            <a:r>
              <a:rPr lang="en-US" sz="3600" b="1" dirty="0">
                <a:solidFill>
                  <a:srgbClr val="993300"/>
                </a:solidFill>
                <a:latin typeface="Calibri" panose="020F0502020204030204" pitchFamily="34" charset="0"/>
              </a:rPr>
              <a:t> and apple.</a:t>
            </a:r>
            <a:endParaRPr lang="en-GB" sz="2800" dirty="0">
              <a:solidFill>
                <a:srgbClr val="9933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684"/>
          <p:cNvSpPr txBox="1">
            <a:spLocks noChangeArrowheads="1"/>
          </p:cNvSpPr>
          <p:nvPr/>
        </p:nvSpPr>
        <p:spPr bwMode="auto">
          <a:xfrm>
            <a:off x="2411617" y="1844860"/>
            <a:ext cx="5870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So these are comparative degree.</a:t>
            </a:r>
            <a:endParaRPr lang="en-GB" sz="28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048686"/>
          <p:cNvSpPr txBox="1">
            <a:spLocks noChangeArrowheads="1"/>
          </p:cNvSpPr>
          <p:nvPr/>
        </p:nvSpPr>
        <p:spPr bwMode="auto">
          <a:xfrm>
            <a:off x="2127078" y="3599186"/>
            <a:ext cx="8637587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latin typeface="Calibri" panose="020F0502020204030204" pitchFamily="34" charset="0"/>
              </a:rPr>
              <a:t>Comparative adjectives are used to compare differences between the two objects they modify (larger, smaller, faster, higher). They are used in sentences where two nouns are compared.</a:t>
            </a:r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5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90"/>
          <p:cNvSpPr txBox="1">
            <a:spLocks noChangeArrowheads="1"/>
          </p:cNvSpPr>
          <p:nvPr/>
        </p:nvSpPr>
        <p:spPr bwMode="auto">
          <a:xfrm>
            <a:off x="647700" y="295275"/>
            <a:ext cx="72485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900" b="1" dirty="0">
                <a:solidFill>
                  <a:srgbClr val="000000"/>
                </a:solidFill>
                <a:latin typeface="Calibri" panose="020F0502020204030204" pitchFamily="34" charset="0"/>
              </a:rPr>
              <a:t>Formation of comparative degree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691"/>
          <p:cNvSpPr txBox="1">
            <a:spLocks noChangeArrowheads="1"/>
          </p:cNvSpPr>
          <p:nvPr/>
        </p:nvSpPr>
        <p:spPr bwMode="auto">
          <a:xfrm>
            <a:off x="442913" y="1331913"/>
            <a:ext cx="77009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300" b="1" dirty="0">
                <a:solidFill>
                  <a:srgbClr val="0000FF"/>
                </a:solidFill>
                <a:latin typeface="Calibri" panose="020F0502020204030204" pitchFamily="34" charset="0"/>
              </a:rPr>
              <a:t>1. Most adjectives of one syllable form the comparative by adding '</a:t>
            </a:r>
            <a:r>
              <a:rPr lang="en-GB" sz="33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er</a:t>
            </a:r>
            <a:r>
              <a:rPr lang="en-GB" sz="3300" b="1" dirty="0">
                <a:solidFill>
                  <a:srgbClr val="0000FF"/>
                </a:solidFill>
                <a:latin typeface="Calibri" panose="020F0502020204030204" pitchFamily="34" charset="0"/>
              </a:rPr>
              <a:t>' </a:t>
            </a:r>
            <a:r>
              <a:rPr lang="en-US" sz="3300" b="1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endParaRPr lang="en-GB" sz="33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4194305"/>
          <p:cNvGraphicFramePr>
            <a:graphicFrameLocks/>
          </p:cNvGraphicFramePr>
          <p:nvPr/>
        </p:nvGraphicFramePr>
        <p:xfrm>
          <a:off x="863600" y="2614613"/>
          <a:ext cx="6977062" cy="2967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8531">
                  <a:extLst>
                    <a:ext uri="{9D8B030D-6E8A-4147-A177-3AD203B41FA5}"/>
                  </a:extLst>
                </a:gridCol>
                <a:gridCol w="3488531">
                  <a:extLst>
                    <a:ext uri="{9D8B030D-6E8A-4147-A177-3AD203B41FA5}"/>
                  </a:extLst>
                </a:gridCol>
              </a:tblGrid>
              <a:tr h="741759">
                <a:tc>
                  <a:txBody>
                    <a:bodyPr/>
                    <a:lstStyle/>
                    <a:p>
                      <a:r>
                        <a:rPr lang="en-US" altLang="en-US" sz="3600" b="1" dirty="0"/>
                        <a:t>Positive</a:t>
                      </a:r>
                      <a:endParaRPr lang="en-GB" altLang="en-US" sz="3600" b="1" dirty="0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/>
                        <a:t>Comparative</a:t>
                      </a:r>
                      <a:endParaRPr lang="en-GB" altLang="en-US" sz="3600" b="1" dirty="0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  <a:tr h="741759"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Fast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Faster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  <a:tr h="741759">
                <a:tc>
                  <a:txBody>
                    <a:bodyPr/>
                    <a:lstStyle/>
                    <a:p>
                      <a:r>
                        <a:rPr lang="en-US" altLang="en-US" sz="3600" b="1" dirty="0"/>
                        <a:t>Long</a:t>
                      </a:r>
                      <a:endParaRPr lang="en-GB" altLang="en-US" sz="3600" b="1" dirty="0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Longer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  <a:tr h="741759"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Small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/>
                        <a:t>Smaller</a:t>
                      </a:r>
                      <a:endParaRPr lang="en-GB" altLang="en-US" sz="3600" b="1" dirty="0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87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92"/>
          <p:cNvSpPr txBox="1">
            <a:spLocks noChangeArrowheads="1"/>
          </p:cNvSpPr>
          <p:nvPr/>
        </p:nvSpPr>
        <p:spPr bwMode="auto">
          <a:xfrm>
            <a:off x="239713" y="261938"/>
            <a:ext cx="929798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400" b="1" dirty="0">
                <a:solidFill>
                  <a:srgbClr val="0000FF"/>
                </a:solidFill>
                <a:latin typeface="Calibri" panose="020F0502020204030204" pitchFamily="34" charset="0"/>
              </a:rPr>
              <a:t>2. When an adjective ends in 'e', add 'r' for the comparative</a:t>
            </a:r>
            <a:r>
              <a:rPr lang="en-US" sz="3400" b="1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endParaRPr lang="en-GB" sz="34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4194306"/>
          <p:cNvGraphicFramePr>
            <a:graphicFrameLocks/>
          </p:cNvGraphicFramePr>
          <p:nvPr/>
        </p:nvGraphicFramePr>
        <p:xfrm>
          <a:off x="1143000" y="1597025"/>
          <a:ext cx="6858000" cy="296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/>
                  </a:extLst>
                </a:gridCol>
                <a:gridCol w="3429000">
                  <a:extLst>
                    <a:ext uri="{9D8B030D-6E8A-4147-A177-3AD203B41FA5}"/>
                  </a:extLst>
                </a:gridCol>
              </a:tblGrid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Positive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Comparative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Fine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Finer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Able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Abler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Simple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Simplest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91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93"/>
          <p:cNvSpPr txBox="1">
            <a:spLocks noChangeArrowheads="1"/>
          </p:cNvSpPr>
          <p:nvPr/>
        </p:nvSpPr>
        <p:spPr bwMode="auto">
          <a:xfrm>
            <a:off x="547688" y="0"/>
            <a:ext cx="816451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700" b="1" dirty="0">
                <a:latin typeface="Calibri" panose="020F0502020204030204" pitchFamily="34" charset="0"/>
              </a:rPr>
              <a:t>3. When a one syllable word ends in a consonant-vowel-consonant, add the consonant and '</a:t>
            </a:r>
            <a:r>
              <a:rPr lang="en-GB" sz="3700" b="1" dirty="0" err="1">
                <a:latin typeface="Calibri" panose="020F0502020204030204" pitchFamily="34" charset="0"/>
              </a:rPr>
              <a:t>er</a:t>
            </a:r>
            <a:r>
              <a:rPr lang="en-GB" sz="3700" b="1" dirty="0">
                <a:latin typeface="Calibri" panose="020F0502020204030204" pitchFamily="34" charset="0"/>
              </a:rPr>
              <a:t>' for the comparative form</a:t>
            </a:r>
            <a:r>
              <a:rPr lang="en-US" sz="3700" b="1" dirty="0">
                <a:latin typeface="Calibri" panose="020F0502020204030204" pitchFamily="34" charset="0"/>
              </a:rPr>
              <a:t>.</a:t>
            </a:r>
            <a:r>
              <a:rPr lang="en-GB" sz="3700" b="1" dirty="0">
                <a:latin typeface="Calibri" panose="020F0502020204030204" pitchFamily="34" charset="0"/>
              </a:rPr>
              <a:t> </a:t>
            </a:r>
          </a:p>
        </p:txBody>
      </p:sp>
      <p:graphicFrame>
        <p:nvGraphicFramePr>
          <p:cNvPr id="3" name="Table 41943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306268"/>
              </p:ext>
            </p:extLst>
          </p:nvPr>
        </p:nvGraphicFramePr>
        <p:xfrm>
          <a:off x="1649994" y="2480430"/>
          <a:ext cx="6858000" cy="3081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/>
                  </a:extLst>
                </a:gridCol>
                <a:gridCol w="3429000">
                  <a:extLst>
                    <a:ext uri="{9D8B030D-6E8A-4147-A177-3AD203B41FA5}"/>
                  </a:extLst>
                </a:gridCol>
              </a:tblGrid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Positive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Comparative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Big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Bigger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Fat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Fatter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Mad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Madder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0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20"/>
          <p:cNvSpPr txBox="1">
            <a:spLocks noChangeArrowheads="1"/>
          </p:cNvSpPr>
          <p:nvPr/>
        </p:nvSpPr>
        <p:spPr bwMode="auto">
          <a:xfrm>
            <a:off x="1466127" y="441891"/>
            <a:ext cx="80835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800" b="1" dirty="0">
                <a:latin typeface="Calibri" panose="020F0502020204030204" pitchFamily="34" charset="0"/>
              </a:rPr>
              <a:t>4. When the adjective ends in a 'y' and is preceded by a consonant, change the 'y' into '</a:t>
            </a:r>
            <a:r>
              <a:rPr lang="en-GB" sz="3800" b="1" dirty="0" err="1">
                <a:latin typeface="Calibri" panose="020F0502020204030204" pitchFamily="34" charset="0"/>
              </a:rPr>
              <a:t>i</a:t>
            </a:r>
            <a:r>
              <a:rPr lang="en-GB" sz="3800" b="1" dirty="0">
                <a:latin typeface="Calibri" panose="020F0502020204030204" pitchFamily="34" charset="0"/>
              </a:rPr>
              <a:t>' before adding '</a:t>
            </a:r>
            <a:r>
              <a:rPr lang="en-GB" sz="3800" b="1" dirty="0" err="1">
                <a:latin typeface="Calibri" panose="020F0502020204030204" pitchFamily="34" charset="0"/>
              </a:rPr>
              <a:t>er</a:t>
            </a:r>
            <a:r>
              <a:rPr lang="en-GB" sz="3800" b="1" dirty="0">
                <a:latin typeface="Calibri" panose="020F0502020204030204" pitchFamily="34" charset="0"/>
              </a:rPr>
              <a:t>' for the comparative</a:t>
            </a:r>
            <a:r>
              <a:rPr lang="en-US" sz="3800" b="1" dirty="0">
                <a:latin typeface="Calibri" panose="020F0502020204030204" pitchFamily="34" charset="0"/>
              </a:rPr>
              <a:t>.</a:t>
            </a:r>
            <a:endParaRPr lang="en-GB" sz="38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41943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669497"/>
              </p:ext>
            </p:extLst>
          </p:nvPr>
        </p:nvGraphicFramePr>
        <p:xfrm>
          <a:off x="2905393" y="3022034"/>
          <a:ext cx="6858000" cy="296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/>
                  </a:extLst>
                </a:gridCol>
                <a:gridCol w="3429000">
                  <a:extLst>
                    <a:ext uri="{9D8B030D-6E8A-4147-A177-3AD203B41FA5}"/>
                  </a:extLst>
                </a:gridCol>
              </a:tblGrid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00B0F0"/>
                          </a:solidFill>
                        </a:rPr>
                        <a:t>Adjective</a:t>
                      </a:r>
                      <a:endParaRPr lang="en-GB" altLang="en-US" sz="36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00B0F0"/>
                          </a:solidFill>
                        </a:rPr>
                        <a:t>Comparative</a:t>
                      </a:r>
                      <a:endParaRPr lang="en-GB" altLang="en-US" sz="3600" b="1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00B0F0"/>
                          </a:solidFill>
                        </a:rPr>
                        <a:t>Busy</a:t>
                      </a:r>
                      <a:endParaRPr lang="en-GB" altLang="en-US" sz="36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00B0F0"/>
                          </a:solidFill>
                        </a:rPr>
                        <a:t>Busier</a:t>
                      </a:r>
                      <a:endParaRPr lang="en-GB" altLang="en-US" sz="3600" b="1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00B0F0"/>
                          </a:solidFill>
                        </a:rPr>
                        <a:t>Happy</a:t>
                      </a:r>
                      <a:endParaRPr lang="en-GB" altLang="en-US" sz="3600" b="1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00B0F0"/>
                          </a:solidFill>
                        </a:rPr>
                        <a:t>Happier</a:t>
                      </a:r>
                      <a:endParaRPr lang="en-GB" altLang="en-US" sz="3600" b="1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00B0F0"/>
                          </a:solidFill>
                        </a:rPr>
                        <a:t>Pretty</a:t>
                      </a:r>
                      <a:endParaRPr lang="en-GB" altLang="en-US" sz="36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00B0F0"/>
                          </a:solidFill>
                        </a:rPr>
                        <a:t>Prettier</a:t>
                      </a:r>
                      <a:endParaRPr lang="en-GB" altLang="en-US" sz="3600" b="1" dirty="0">
                        <a:solidFill>
                          <a:srgbClr val="00B0F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96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15"/>
          <p:cNvSpPr txBox="1">
            <a:spLocks noChangeArrowheads="1"/>
          </p:cNvSpPr>
          <p:nvPr/>
        </p:nvSpPr>
        <p:spPr bwMode="auto">
          <a:xfrm>
            <a:off x="407988" y="374650"/>
            <a:ext cx="8307387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500" b="1" dirty="0">
                <a:solidFill>
                  <a:srgbClr val="0000FF"/>
                </a:solidFill>
                <a:latin typeface="Calibri" panose="020F0502020204030204" pitchFamily="34" charset="0"/>
              </a:rPr>
              <a:t>5. When the adjective has two or more syllables, the comparative is formed by using the adverbs 'more' or 'less', </a:t>
            </a:r>
          </a:p>
        </p:txBody>
      </p:sp>
      <p:graphicFrame>
        <p:nvGraphicFramePr>
          <p:cNvPr id="3" name="Table 4194303"/>
          <p:cNvGraphicFramePr>
            <a:graphicFrameLocks/>
          </p:cNvGraphicFramePr>
          <p:nvPr/>
        </p:nvGraphicFramePr>
        <p:xfrm>
          <a:off x="1143000" y="2316163"/>
          <a:ext cx="6711950" cy="3366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5975">
                  <a:extLst>
                    <a:ext uri="{9D8B030D-6E8A-4147-A177-3AD203B41FA5}"/>
                  </a:extLst>
                </a:gridCol>
                <a:gridCol w="3355975">
                  <a:extLst>
                    <a:ext uri="{9D8B030D-6E8A-4147-A177-3AD203B41FA5}"/>
                  </a:extLst>
                </a:gridCol>
              </a:tblGrid>
              <a:tr h="108902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Adjective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Comparative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extLst>
                  <a:ext uri="{0D108BD9-81ED-4DB2-BD59-A6C34878D82A}"/>
                </a:extLst>
              </a:tr>
              <a:tr h="1089025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Important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More important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extLst>
                  <a:ext uri="{0D108BD9-81ED-4DB2-BD59-A6C34878D82A}"/>
                </a:extLst>
              </a:tr>
              <a:tr h="108902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Difficult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More difficult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21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48606"/>
          <p:cNvSpPr txBox="1">
            <a:spLocks noChangeArrowheads="1"/>
          </p:cNvSpPr>
          <p:nvPr/>
        </p:nvSpPr>
        <p:spPr bwMode="auto">
          <a:xfrm>
            <a:off x="1752701" y="0"/>
            <a:ext cx="7446962" cy="1447800"/>
          </a:xfrm>
          <a:prstGeom prst="rect">
            <a:avLst/>
          </a:prstGeom>
          <a:solidFill>
            <a:srgbClr val="02A5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400" b="1" dirty="0">
                <a:latin typeface="Calibri" panose="020F0502020204030204" pitchFamily="34" charset="0"/>
              </a:rPr>
              <a:t>Look at the </a:t>
            </a:r>
            <a:r>
              <a:rPr lang="en-US" sz="4400" b="1" dirty="0" err="1">
                <a:latin typeface="Calibri" panose="020F0502020204030204" pitchFamily="34" charset="0"/>
              </a:rPr>
              <a:t>the</a:t>
            </a:r>
            <a:r>
              <a:rPr lang="en-US" sz="4400" b="1" dirty="0">
                <a:latin typeface="Calibri" panose="020F0502020204030204" pitchFamily="34" charset="0"/>
              </a:rPr>
              <a:t> following sentences.</a:t>
            </a:r>
            <a:endParaRPr lang="en-GB" sz="4400" dirty="0">
              <a:latin typeface="Calibri" panose="020F0502020204030204" pitchFamily="34" charset="0"/>
            </a:endParaRPr>
          </a:p>
        </p:txBody>
      </p:sp>
      <p:pic>
        <p:nvPicPr>
          <p:cNvPr id="4" name="Picture 209717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530" y="2725565"/>
            <a:ext cx="2058987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9717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286">
            <a:off x="3517680" y="1642351"/>
            <a:ext cx="2100263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097170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509" y="1288878"/>
            <a:ext cx="2452687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048636"/>
          <p:cNvSpPr txBox="1">
            <a:spLocks noChangeArrowheads="1"/>
          </p:cNvSpPr>
          <p:nvPr/>
        </p:nvSpPr>
        <p:spPr bwMode="auto">
          <a:xfrm>
            <a:off x="785813" y="5905500"/>
            <a:ext cx="20034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600" b="1" dirty="0">
                <a:solidFill>
                  <a:srgbClr val="0000FF"/>
                </a:solidFill>
                <a:latin typeface="Calibri" panose="020F0502020204030204" pitchFamily="34" charset="0"/>
              </a:rPr>
              <a:t>tall</a:t>
            </a:r>
            <a:endParaRPr lang="en-GB" sz="46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1048637"/>
          <p:cNvSpPr txBox="1">
            <a:spLocks noChangeArrowheads="1"/>
          </p:cNvSpPr>
          <p:nvPr/>
        </p:nvSpPr>
        <p:spPr bwMode="auto">
          <a:xfrm>
            <a:off x="3324894" y="5944905"/>
            <a:ext cx="30003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600" b="1" dirty="0">
                <a:solidFill>
                  <a:srgbClr val="6600CC"/>
                </a:solidFill>
                <a:latin typeface="Calibri" panose="020F0502020204030204" pitchFamily="34" charset="0"/>
              </a:rPr>
              <a:t>taller</a:t>
            </a:r>
            <a:endParaRPr lang="en-GB" sz="4600" dirty="0">
              <a:solidFill>
                <a:srgbClr val="6600CC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1048638"/>
          <p:cNvSpPr txBox="1">
            <a:spLocks noChangeArrowheads="1"/>
          </p:cNvSpPr>
          <p:nvPr/>
        </p:nvSpPr>
        <p:spPr bwMode="auto">
          <a:xfrm>
            <a:off x="5742458" y="5905500"/>
            <a:ext cx="29987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800000"/>
                </a:solidFill>
                <a:latin typeface="Calibri" panose="020F0502020204030204" pitchFamily="34" charset="0"/>
              </a:rPr>
              <a:t>tallest</a:t>
            </a:r>
            <a:endParaRPr lang="en-GB" sz="40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1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599"/>
          <p:cNvSpPr txBox="1">
            <a:spLocks noChangeArrowheads="1"/>
          </p:cNvSpPr>
          <p:nvPr/>
        </p:nvSpPr>
        <p:spPr bwMode="auto">
          <a:xfrm>
            <a:off x="896938" y="249238"/>
            <a:ext cx="679291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800" b="1" dirty="0">
                <a:solidFill>
                  <a:srgbClr val="0000FF"/>
                </a:solidFill>
                <a:latin typeface="Calibri" panose="020F0502020204030204" pitchFamily="34" charset="0"/>
              </a:rPr>
              <a:t>Pair work</a:t>
            </a:r>
            <a:endParaRPr lang="en-GB" sz="38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600"/>
          <p:cNvSpPr txBox="1">
            <a:spLocks noChangeArrowheads="1"/>
          </p:cNvSpPr>
          <p:nvPr/>
        </p:nvSpPr>
        <p:spPr bwMode="auto">
          <a:xfrm>
            <a:off x="366713" y="887413"/>
            <a:ext cx="7853362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700" b="1" dirty="0">
                <a:solidFill>
                  <a:srgbClr val="000000"/>
                </a:solidFill>
                <a:latin typeface="Calibri" panose="020F0502020204030204" pitchFamily="34" charset="0"/>
              </a:rPr>
              <a:t>Transform the adjectives into comparative-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048601"/>
          <p:cNvSpPr txBox="1">
            <a:spLocks noChangeArrowheads="1"/>
          </p:cNvSpPr>
          <p:nvPr/>
        </p:nvSpPr>
        <p:spPr bwMode="auto">
          <a:xfrm>
            <a:off x="2279477" y="2432625"/>
            <a:ext cx="86566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Useful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048606"/>
          <p:cNvSpPr txBox="1">
            <a:spLocks noChangeArrowheads="1"/>
          </p:cNvSpPr>
          <p:nvPr/>
        </p:nvSpPr>
        <p:spPr bwMode="auto">
          <a:xfrm>
            <a:off x="4691062" y="2432843"/>
            <a:ext cx="2998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more useful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048602"/>
          <p:cNvSpPr txBox="1">
            <a:spLocks noChangeArrowheads="1"/>
          </p:cNvSpPr>
          <p:nvPr/>
        </p:nvSpPr>
        <p:spPr bwMode="auto">
          <a:xfrm>
            <a:off x="2353900" y="2928937"/>
            <a:ext cx="20189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Wealthy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048607"/>
          <p:cNvSpPr txBox="1">
            <a:spLocks noChangeArrowheads="1"/>
          </p:cNvSpPr>
          <p:nvPr/>
        </p:nvSpPr>
        <p:spPr bwMode="auto">
          <a:xfrm>
            <a:off x="4572000" y="2928938"/>
            <a:ext cx="3000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wealthier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1048603"/>
          <p:cNvSpPr txBox="1">
            <a:spLocks noChangeArrowheads="1"/>
          </p:cNvSpPr>
          <p:nvPr/>
        </p:nvSpPr>
        <p:spPr bwMode="auto">
          <a:xfrm>
            <a:off x="2057572" y="3475697"/>
            <a:ext cx="29987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Courageous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1048608"/>
          <p:cNvSpPr txBox="1">
            <a:spLocks noChangeArrowheads="1"/>
          </p:cNvSpPr>
          <p:nvPr/>
        </p:nvSpPr>
        <p:spPr bwMode="auto">
          <a:xfrm>
            <a:off x="4691062" y="3472568"/>
            <a:ext cx="43254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more courageous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72823" y="2607398"/>
            <a:ext cx="0" cy="33497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048604"/>
          <p:cNvSpPr txBox="1">
            <a:spLocks noChangeArrowheads="1"/>
          </p:cNvSpPr>
          <p:nvPr/>
        </p:nvSpPr>
        <p:spPr bwMode="auto">
          <a:xfrm>
            <a:off x="2235372" y="4389677"/>
            <a:ext cx="2820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Bold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048609"/>
          <p:cNvSpPr txBox="1">
            <a:spLocks noChangeArrowheads="1"/>
          </p:cNvSpPr>
          <p:nvPr/>
        </p:nvSpPr>
        <p:spPr bwMode="auto">
          <a:xfrm>
            <a:off x="4644208" y="4436928"/>
            <a:ext cx="3000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bolder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048605"/>
          <p:cNvSpPr txBox="1">
            <a:spLocks noChangeArrowheads="1"/>
          </p:cNvSpPr>
          <p:nvPr/>
        </p:nvSpPr>
        <p:spPr bwMode="auto">
          <a:xfrm>
            <a:off x="2146472" y="5073515"/>
            <a:ext cx="2998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Proud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TextBox 1048610"/>
          <p:cNvSpPr txBox="1">
            <a:spLocks noChangeArrowheads="1"/>
          </p:cNvSpPr>
          <p:nvPr/>
        </p:nvSpPr>
        <p:spPr bwMode="auto">
          <a:xfrm>
            <a:off x="4519046" y="5026264"/>
            <a:ext cx="3000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prouder</a:t>
            </a:r>
            <a:endParaRPr lang="en-GB" sz="3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2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591"/>
          <p:cNvSpPr txBox="1">
            <a:spLocks noChangeArrowheads="1"/>
          </p:cNvSpPr>
          <p:nvPr/>
        </p:nvSpPr>
        <p:spPr bwMode="auto">
          <a:xfrm>
            <a:off x="434975" y="90488"/>
            <a:ext cx="74803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900" b="1" dirty="0">
                <a:solidFill>
                  <a:srgbClr val="800000"/>
                </a:solidFill>
                <a:latin typeface="Calibri" panose="020F0502020204030204" pitchFamily="34" charset="0"/>
              </a:rPr>
              <a:t>Notice the following sentence</a:t>
            </a:r>
            <a:endParaRPr lang="en-GB" sz="39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593"/>
          <p:cNvSpPr txBox="1">
            <a:spLocks noChangeArrowheads="1"/>
          </p:cNvSpPr>
          <p:nvPr/>
        </p:nvSpPr>
        <p:spPr bwMode="auto">
          <a:xfrm>
            <a:off x="266700" y="1304925"/>
            <a:ext cx="6008688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100" b="1" dirty="0" err="1">
                <a:solidFill>
                  <a:srgbClr val="008000"/>
                </a:solidFill>
                <a:latin typeface="Calibri" panose="020F0502020204030204" pitchFamily="34" charset="0"/>
              </a:rPr>
              <a:t>Hamingbird</a:t>
            </a:r>
            <a:r>
              <a:rPr lang="en-US" sz="4100" b="1" dirty="0">
                <a:solidFill>
                  <a:srgbClr val="008000"/>
                </a:solidFill>
                <a:latin typeface="Calibri" panose="020F0502020204030204" pitchFamily="34" charset="0"/>
              </a:rPr>
              <a:t> is the smallest bird in the world.</a:t>
            </a:r>
            <a:endParaRPr lang="en-GB" sz="4100" b="1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53" y="291848"/>
            <a:ext cx="2862262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4975" y="4171950"/>
            <a:ext cx="8102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800" b="1" dirty="0">
                <a:solidFill>
                  <a:srgbClr val="000000"/>
                </a:solidFill>
                <a:latin typeface="Calibri" panose="020F0502020204030204" pitchFamily="34" charset="0"/>
              </a:rPr>
              <a:t>Here we get a comparison of a bird among all birds in the </a:t>
            </a:r>
            <a:r>
              <a:rPr lang="en-US" sz="38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world.So</a:t>
            </a:r>
            <a:r>
              <a:rPr lang="en-US" sz="3800" b="1" dirty="0">
                <a:solidFill>
                  <a:srgbClr val="000000"/>
                </a:solidFill>
                <a:latin typeface="Calibri" panose="020F0502020204030204" pitchFamily="34" charset="0"/>
              </a:rPr>
              <a:t> it is superlative Degree.</a:t>
            </a:r>
            <a:endParaRPr lang="en-GB" sz="3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6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3625" y="-199176"/>
            <a:ext cx="639643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600" b="1" dirty="0">
                <a:solidFill>
                  <a:srgbClr val="000000"/>
                </a:solidFill>
                <a:latin typeface="Calibri" panose="020F0502020204030204" pitchFamily="34" charset="0"/>
              </a:rPr>
              <a:t>Superlative Degree</a:t>
            </a:r>
            <a:endParaRPr lang="en-GB" sz="46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8800" y="513941"/>
            <a:ext cx="84137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rgbClr val="800000"/>
                </a:solidFill>
                <a:latin typeface="Calibri" panose="020F0502020204030204" pitchFamily="34" charset="0"/>
              </a:rPr>
              <a:t>The form of an adjective which is used to compare among many is called Superlative Degree.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01592" y="2376283"/>
            <a:ext cx="86772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Structure: </a:t>
            </a:r>
            <a:r>
              <a:rPr lang="en-US" sz="32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Subject+verb+the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/one of the + Superlative form of </a:t>
            </a:r>
            <a:r>
              <a:rPr lang="en-US" sz="32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adjective+Extension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endParaRPr lang="en-GB" sz="32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1404" y="3293960"/>
            <a:ext cx="30003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>
                <a:solidFill>
                  <a:srgbClr val="000000"/>
                </a:solidFill>
                <a:latin typeface="Calibri" panose="020F0502020204030204" pitchFamily="34" charset="0"/>
              </a:rPr>
              <a:t>Example:</a:t>
            </a:r>
            <a:endParaRPr lang="en-GB" sz="37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0635" y="3831430"/>
            <a:ext cx="8739187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</a:pPr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1.Jupiter</a:t>
            </a:r>
            <a:r>
              <a:rPr lang="en-GB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 is the biggest planet in our solar system.
</a:t>
            </a:r>
            <a:r>
              <a:rPr lang="en-GB" sz="3000" b="1" dirty="0">
                <a:solidFill>
                  <a:srgbClr val="800000"/>
                </a:solidFill>
                <a:latin typeface="Calibri" panose="020F0502020204030204" pitchFamily="34" charset="0"/>
              </a:rPr>
              <a:t>
</a:t>
            </a:r>
            <a:r>
              <a:rPr lang="en-US" sz="3000" b="1" dirty="0">
                <a:solidFill>
                  <a:srgbClr val="800000"/>
                </a:solidFill>
                <a:latin typeface="Calibri" panose="020F0502020204030204" pitchFamily="34" charset="0"/>
              </a:rPr>
              <a:t>2.She</a:t>
            </a:r>
            <a:r>
              <a:rPr lang="en-GB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 is the smartest girl in our class.
</a:t>
            </a:r>
            <a:r>
              <a:rPr lang="en-US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3.This</a:t>
            </a:r>
            <a:r>
              <a:rPr lang="en-GB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 is the most interesting book I have ever read.
</a:t>
            </a:r>
            <a:r>
              <a:rPr lang="en-US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4.I</a:t>
            </a:r>
            <a:r>
              <a:rPr lang="en-GB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 am the shortest person in my family.</a:t>
            </a:r>
          </a:p>
          <a:p>
            <a:pPr eaLnBrk="1" hangingPunct="1">
              <a:lnSpc>
                <a:spcPct val="50000"/>
              </a:lnSpc>
            </a:pPr>
            <a:r>
              <a:rPr lang="en-GB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
</a:t>
            </a:r>
            <a:r>
              <a:rPr lang="en-US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5.Jerry</a:t>
            </a:r>
            <a:r>
              <a:rPr lang="en-GB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 is the least worried about the game</a:t>
            </a:r>
            <a:r>
              <a:rPr lang="en-US" sz="3400" b="1" dirty="0">
                <a:solidFill>
                  <a:srgbClr val="800000"/>
                </a:solidFill>
                <a:latin typeface="Calibri" panose="020F0502020204030204" pitchFamily="34" charset="0"/>
              </a:rPr>
              <a:t>.</a:t>
            </a:r>
            <a:endParaRPr lang="en-GB" sz="34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9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36323" y="182688"/>
            <a:ext cx="8517047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600" b="1" dirty="0">
                <a:solidFill>
                  <a:srgbClr val="000000"/>
                </a:solidFill>
                <a:latin typeface="Calibri" panose="020F0502020204030204" pitchFamily="34" charset="0"/>
              </a:rPr>
              <a:t>Formation of Superlative Degree</a:t>
            </a:r>
            <a:endParaRPr lang="en-GB" sz="4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691"/>
          <p:cNvSpPr txBox="1">
            <a:spLocks noChangeArrowheads="1"/>
          </p:cNvSpPr>
          <p:nvPr/>
        </p:nvSpPr>
        <p:spPr bwMode="auto">
          <a:xfrm>
            <a:off x="1715764" y="1244569"/>
            <a:ext cx="815816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900" b="1" dirty="0">
                <a:solidFill>
                  <a:srgbClr val="0000FF"/>
                </a:solidFill>
                <a:latin typeface="Calibri" panose="020F0502020204030204" pitchFamily="34" charset="0"/>
              </a:rPr>
              <a:t>1. Most adjectives of one syllable form the </a:t>
            </a:r>
            <a:r>
              <a:rPr lang="en-US" sz="3900" b="1" dirty="0">
                <a:solidFill>
                  <a:srgbClr val="0000FF"/>
                </a:solidFill>
                <a:latin typeface="Calibri" panose="020F0502020204030204" pitchFamily="34" charset="0"/>
              </a:rPr>
              <a:t>superlative by adding est.</a:t>
            </a:r>
            <a:endParaRPr lang="en-GB" sz="39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41943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319768"/>
              </p:ext>
            </p:extLst>
          </p:nvPr>
        </p:nvGraphicFramePr>
        <p:xfrm>
          <a:off x="1050202" y="2706985"/>
          <a:ext cx="6790460" cy="2874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5230">
                  <a:extLst>
                    <a:ext uri="{9D8B030D-6E8A-4147-A177-3AD203B41FA5}"/>
                  </a:extLst>
                </a:gridCol>
                <a:gridCol w="3395230">
                  <a:extLst>
                    <a:ext uri="{9D8B030D-6E8A-4147-A177-3AD203B41FA5}"/>
                  </a:extLst>
                </a:gridCol>
              </a:tblGrid>
              <a:tr h="718666">
                <a:tc>
                  <a:txBody>
                    <a:bodyPr/>
                    <a:lstStyle/>
                    <a:p>
                      <a:r>
                        <a:rPr lang="en-US" altLang="en-US" sz="3600" b="1" dirty="0"/>
                        <a:t>Positive</a:t>
                      </a:r>
                      <a:endParaRPr lang="en-GB" altLang="en-US" sz="3600" b="1" dirty="0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Superlative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  <a:tr h="718666">
                <a:tc>
                  <a:txBody>
                    <a:bodyPr/>
                    <a:lstStyle/>
                    <a:p>
                      <a:r>
                        <a:rPr lang="en-US" altLang="en-US" sz="3600" b="1" dirty="0"/>
                        <a:t>Fast</a:t>
                      </a:r>
                      <a:endParaRPr lang="en-GB" altLang="en-US" sz="3600" b="1" dirty="0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Fastest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  <a:tr h="718666"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Long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Longest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  <a:tr h="718666">
                <a:tc>
                  <a:txBody>
                    <a:bodyPr/>
                    <a:lstStyle/>
                    <a:p>
                      <a:r>
                        <a:rPr lang="en-US" altLang="en-US" sz="3600" b="1"/>
                        <a:t>Small</a:t>
                      </a:r>
                      <a:endParaRPr lang="en-GB" altLang="en-US" sz="3600" b="1"/>
                    </a:p>
                  </a:txBody>
                  <a:tcPr marL="68588" marR="68588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/>
                        <a:t>Smallest</a:t>
                      </a:r>
                      <a:endParaRPr lang="en-GB" altLang="en-US" sz="3600" b="1" dirty="0"/>
                    </a:p>
                  </a:txBody>
                  <a:tcPr marL="68588" marR="68588" marT="45725" marB="4572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098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92"/>
          <p:cNvSpPr txBox="1">
            <a:spLocks noChangeArrowheads="1"/>
          </p:cNvSpPr>
          <p:nvPr/>
        </p:nvSpPr>
        <p:spPr bwMode="auto">
          <a:xfrm>
            <a:off x="1842176" y="261938"/>
            <a:ext cx="9297987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400" b="1" dirty="0">
                <a:latin typeface="Calibri" panose="020F0502020204030204" pitchFamily="34" charset="0"/>
              </a:rPr>
              <a:t>2. When an adjective ends in 'e', add '</a:t>
            </a:r>
            <a:r>
              <a:rPr lang="en-US" sz="3400" b="1" dirty="0" err="1">
                <a:latin typeface="Calibri" panose="020F0502020204030204" pitchFamily="34" charset="0"/>
              </a:rPr>
              <a:t>st</a:t>
            </a:r>
            <a:r>
              <a:rPr lang="en-GB" sz="3400" b="1" dirty="0">
                <a:latin typeface="Calibri" panose="020F0502020204030204" pitchFamily="34" charset="0"/>
              </a:rPr>
              <a:t>' for the superlative</a:t>
            </a:r>
            <a:r>
              <a:rPr lang="en-US" sz="3400" b="1" dirty="0">
                <a:latin typeface="Calibri" panose="020F0502020204030204" pitchFamily="34" charset="0"/>
              </a:rPr>
              <a:t>.</a:t>
            </a:r>
            <a:endParaRPr lang="en-GB" sz="34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4194306"/>
          <p:cNvGraphicFramePr>
            <a:graphicFrameLocks/>
          </p:cNvGraphicFramePr>
          <p:nvPr/>
        </p:nvGraphicFramePr>
        <p:xfrm>
          <a:off x="1143000" y="1597025"/>
          <a:ext cx="6858000" cy="296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/>
                  </a:extLst>
                </a:gridCol>
                <a:gridCol w="3429000">
                  <a:extLst>
                    <a:ext uri="{9D8B030D-6E8A-4147-A177-3AD203B41FA5}"/>
                  </a:extLst>
                </a:gridCol>
              </a:tblGrid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Positive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Superlative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Fine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Finest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Able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Ablest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Simpe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Simplest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35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93"/>
          <p:cNvSpPr txBox="1">
            <a:spLocks noChangeArrowheads="1"/>
          </p:cNvSpPr>
          <p:nvPr/>
        </p:nvSpPr>
        <p:spPr bwMode="auto">
          <a:xfrm>
            <a:off x="1922023" y="217283"/>
            <a:ext cx="8383587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700" b="1" dirty="0">
                <a:latin typeface="Calibri" panose="020F0502020204030204" pitchFamily="34" charset="0"/>
              </a:rPr>
              <a:t>3. When a one syllable word ends in a consonant-vowel-consonant, add the consonant and 'e</a:t>
            </a:r>
            <a:r>
              <a:rPr lang="en-US" sz="3700" b="1" dirty="0" err="1">
                <a:latin typeface="Calibri" panose="020F0502020204030204" pitchFamily="34" charset="0"/>
              </a:rPr>
              <a:t>st</a:t>
            </a:r>
            <a:r>
              <a:rPr lang="en-US" sz="3700" b="1" dirty="0">
                <a:latin typeface="Calibri" panose="020F0502020204030204" pitchFamily="34" charset="0"/>
              </a:rPr>
              <a:t>' for</a:t>
            </a:r>
            <a:r>
              <a:rPr lang="en-GB" sz="3700" b="1" dirty="0">
                <a:latin typeface="Calibri" panose="020F0502020204030204" pitchFamily="34" charset="0"/>
              </a:rPr>
              <a:t> the </a:t>
            </a:r>
            <a:r>
              <a:rPr lang="en-US" sz="3700" b="1" dirty="0">
                <a:latin typeface="Calibri" panose="020F0502020204030204" pitchFamily="34" charset="0"/>
              </a:rPr>
              <a:t>Superlative</a:t>
            </a:r>
            <a:r>
              <a:rPr lang="en-GB" sz="3700" b="1" dirty="0">
                <a:latin typeface="Calibri" panose="020F0502020204030204" pitchFamily="34" charset="0"/>
              </a:rPr>
              <a:t> form</a:t>
            </a:r>
            <a:r>
              <a:rPr lang="en-US" sz="3700" b="1" dirty="0">
                <a:latin typeface="Calibri" panose="020F0502020204030204" pitchFamily="34" charset="0"/>
              </a:rPr>
              <a:t>.</a:t>
            </a:r>
            <a:r>
              <a:rPr lang="en-GB" sz="3700" b="1" dirty="0">
                <a:latin typeface="Calibri" panose="020F0502020204030204" pitchFamily="34" charset="0"/>
              </a:rPr>
              <a:t> 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419430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893841"/>
              </p:ext>
            </p:extLst>
          </p:nvPr>
        </p:nvGraphicFramePr>
        <p:xfrm>
          <a:off x="2129828" y="2706766"/>
          <a:ext cx="6858000" cy="3081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/>
                  </a:extLst>
                </a:gridCol>
                <a:gridCol w="3429000">
                  <a:extLst>
                    <a:ext uri="{9D8B030D-6E8A-4147-A177-3AD203B41FA5}"/>
                  </a:extLst>
                </a:gridCol>
              </a:tblGrid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Positive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Superlative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Big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Biggest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Fat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Fattest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  <a:tr h="77033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Mad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Maddest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31" marB="45731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62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20"/>
          <p:cNvSpPr txBox="1">
            <a:spLocks noChangeArrowheads="1"/>
          </p:cNvSpPr>
          <p:nvPr/>
        </p:nvSpPr>
        <p:spPr bwMode="auto">
          <a:xfrm>
            <a:off x="2036495" y="233662"/>
            <a:ext cx="808355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800" b="1" dirty="0">
                <a:latin typeface="Calibri" panose="020F0502020204030204" pitchFamily="34" charset="0"/>
              </a:rPr>
              <a:t>4. When the adjective ends in a 'y' and is preceded by a consonant, change the 'y' into '</a:t>
            </a:r>
            <a:r>
              <a:rPr lang="en-GB" sz="3800" b="1" dirty="0" err="1">
                <a:latin typeface="Calibri" panose="020F0502020204030204" pitchFamily="34" charset="0"/>
              </a:rPr>
              <a:t>i</a:t>
            </a:r>
            <a:r>
              <a:rPr lang="en-GB" sz="3800" b="1" dirty="0">
                <a:latin typeface="Calibri" panose="020F0502020204030204" pitchFamily="34" charset="0"/>
              </a:rPr>
              <a:t>' before adding 'e</a:t>
            </a:r>
            <a:r>
              <a:rPr lang="en-US" sz="3800" b="1" dirty="0" err="1">
                <a:latin typeface="Calibri" panose="020F0502020204030204" pitchFamily="34" charset="0"/>
              </a:rPr>
              <a:t>st</a:t>
            </a:r>
            <a:r>
              <a:rPr lang="en-US" sz="3800" b="1" dirty="0">
                <a:latin typeface="Calibri" panose="020F0502020204030204" pitchFamily="34" charset="0"/>
              </a:rPr>
              <a:t>'</a:t>
            </a:r>
            <a:r>
              <a:rPr lang="en-GB" sz="3800" b="1" dirty="0">
                <a:latin typeface="Calibri" panose="020F0502020204030204" pitchFamily="34" charset="0"/>
              </a:rPr>
              <a:t> for the </a:t>
            </a:r>
            <a:r>
              <a:rPr lang="en-US" sz="3800" b="1" dirty="0">
                <a:latin typeface="Calibri" panose="020F0502020204030204" pitchFamily="34" charset="0"/>
              </a:rPr>
              <a:t>Superlative.</a:t>
            </a:r>
            <a:endParaRPr lang="en-GB" sz="38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41943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079012"/>
              </p:ext>
            </p:extLst>
          </p:nvPr>
        </p:nvGraphicFramePr>
        <p:xfrm>
          <a:off x="2416506" y="2850018"/>
          <a:ext cx="6858000" cy="296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>
                  <a:extLst>
                    <a:ext uri="{9D8B030D-6E8A-4147-A177-3AD203B41FA5}"/>
                  </a:extLst>
                </a:gridCol>
                <a:gridCol w="3429000">
                  <a:extLst>
                    <a:ext uri="{9D8B030D-6E8A-4147-A177-3AD203B41FA5}"/>
                  </a:extLst>
                </a:gridCol>
              </a:tblGrid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Adjective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Superlative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Busy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Busiest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Happy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Happiest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  <a:tr h="741760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Pretty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Prettiest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25" marB="45725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65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15"/>
          <p:cNvSpPr txBox="1">
            <a:spLocks noChangeArrowheads="1"/>
          </p:cNvSpPr>
          <p:nvPr/>
        </p:nvSpPr>
        <p:spPr bwMode="auto">
          <a:xfrm>
            <a:off x="407988" y="374650"/>
            <a:ext cx="870267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3500" b="1" dirty="0">
                <a:solidFill>
                  <a:srgbClr val="0000FF"/>
                </a:solidFill>
                <a:latin typeface="Calibri" panose="020F0502020204030204" pitchFamily="34" charset="0"/>
              </a:rPr>
              <a:t>5. When the adjective has two or more syllables, the </a:t>
            </a:r>
            <a:r>
              <a:rPr lang="en-US" sz="3500" b="1" dirty="0">
                <a:solidFill>
                  <a:srgbClr val="0000FF"/>
                </a:solidFill>
                <a:latin typeface="Calibri" panose="020F0502020204030204" pitchFamily="34" charset="0"/>
              </a:rPr>
              <a:t>Superlative </a:t>
            </a:r>
            <a:r>
              <a:rPr lang="en-GB" sz="3500" b="1" dirty="0">
                <a:solidFill>
                  <a:srgbClr val="0000FF"/>
                </a:solidFill>
                <a:latin typeface="Calibri" panose="020F0502020204030204" pitchFamily="34" charset="0"/>
              </a:rPr>
              <a:t>is formed by using the adverbs '</a:t>
            </a:r>
            <a:r>
              <a:rPr lang="en-US" sz="3500" b="1" dirty="0">
                <a:solidFill>
                  <a:srgbClr val="0000FF"/>
                </a:solidFill>
                <a:latin typeface="Calibri" panose="020F0502020204030204" pitchFamily="34" charset="0"/>
              </a:rPr>
              <a:t>most</a:t>
            </a:r>
            <a:r>
              <a:rPr lang="en-GB" sz="3500" b="1" dirty="0">
                <a:solidFill>
                  <a:srgbClr val="0000FF"/>
                </a:solidFill>
                <a:latin typeface="Calibri" panose="020F0502020204030204" pitchFamily="34" charset="0"/>
              </a:rPr>
              <a:t>', 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054174"/>
              </p:ext>
            </p:extLst>
          </p:nvPr>
        </p:nvGraphicFramePr>
        <p:xfrm>
          <a:off x="1434566" y="2656312"/>
          <a:ext cx="6711950" cy="3366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5975">
                  <a:extLst>
                    <a:ext uri="{9D8B030D-6E8A-4147-A177-3AD203B41FA5}"/>
                  </a:extLst>
                </a:gridCol>
                <a:gridCol w="3355975">
                  <a:extLst>
                    <a:ext uri="{9D8B030D-6E8A-4147-A177-3AD203B41FA5}"/>
                  </a:extLst>
                </a:gridCol>
              </a:tblGrid>
              <a:tr h="1089025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Adjective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Superlative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extLst>
                  <a:ext uri="{0D108BD9-81ED-4DB2-BD59-A6C34878D82A}"/>
                </a:extLst>
              </a:tr>
              <a:tr h="1089025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Important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Most important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extLst>
                  <a:ext uri="{0D108BD9-81ED-4DB2-BD59-A6C34878D82A}"/>
                </a:extLst>
              </a:tr>
              <a:tr h="1089025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Difficult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Most difficult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2" marR="68582" marT="45729" marB="45729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8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5475" y="230188"/>
            <a:ext cx="74961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800" b="1" dirty="0">
                <a:solidFill>
                  <a:srgbClr val="000000"/>
                </a:solidFill>
                <a:latin typeface="Calibri" panose="020F0502020204030204" pitchFamily="34" charset="0"/>
              </a:rPr>
              <a:t>There are some exceptional adjectives which do not maintain any rules for comparative and superlative.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864863"/>
              </p:ext>
            </p:extLst>
          </p:nvPr>
        </p:nvGraphicFramePr>
        <p:xfrm>
          <a:off x="2021186" y="2752254"/>
          <a:ext cx="6858000" cy="391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/>
                  </a:extLst>
                </a:gridCol>
                <a:gridCol w="2286000">
                  <a:extLst>
                    <a:ext uri="{9D8B030D-6E8A-4147-A177-3AD203B41FA5}"/>
                  </a:extLst>
                </a:gridCol>
                <a:gridCol w="2286000">
                  <a:extLst>
                    <a:ext uri="{9D8B030D-6E8A-4147-A177-3AD203B41FA5}"/>
                  </a:extLst>
                </a:gridCol>
              </a:tblGrid>
              <a:tr h="1688294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Adjective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Comparative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Superlative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extLst>
                  <a:ext uri="{0D108BD9-81ED-4DB2-BD59-A6C34878D82A}"/>
                </a:extLst>
              </a:tr>
              <a:tr h="741542"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Good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Better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Best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extLst>
                  <a:ext uri="{0D108BD9-81ED-4DB2-BD59-A6C34878D82A}"/>
                </a:extLst>
              </a:tr>
              <a:tr h="741542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Far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Further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Furthest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extLst>
                  <a:ext uri="{0D108BD9-81ED-4DB2-BD59-A6C34878D82A}"/>
                </a:extLst>
              </a:tr>
              <a:tr h="741542"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Little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>
                          <a:solidFill>
                            <a:srgbClr val="800000"/>
                          </a:solidFill>
                        </a:rPr>
                        <a:t>Less</a:t>
                      </a:r>
                      <a:endParaRPr lang="en-GB" altLang="en-US" sz="3600" b="1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tc>
                  <a:txBody>
                    <a:bodyPr/>
                    <a:lstStyle/>
                    <a:p>
                      <a:r>
                        <a:rPr lang="en-US" altLang="en-US" sz="3600" b="1" dirty="0">
                          <a:solidFill>
                            <a:srgbClr val="800000"/>
                          </a:solidFill>
                        </a:rPr>
                        <a:t>Least</a:t>
                      </a:r>
                      <a:endParaRPr lang="en-GB" altLang="en-US" sz="3600" b="1" dirty="0">
                        <a:solidFill>
                          <a:srgbClr val="800000"/>
                        </a:solidFill>
                      </a:endParaRPr>
                    </a:p>
                  </a:txBody>
                  <a:tcPr marL="68580" marR="68580" marT="45711" marB="45711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3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74688" y="0"/>
            <a:ext cx="709453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900" b="1" dirty="0">
                <a:solidFill>
                  <a:srgbClr val="000000"/>
                </a:solidFill>
                <a:latin typeface="Calibri" panose="020F0502020204030204" pitchFamily="34" charset="0"/>
              </a:rPr>
              <a:t>Individual work</a:t>
            </a:r>
            <a:endParaRPr lang="en-GB" sz="39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9400" y="669925"/>
            <a:ext cx="89011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900" b="1" dirty="0">
                <a:solidFill>
                  <a:srgbClr val="800000"/>
                </a:solidFill>
                <a:latin typeface="Calibri" panose="020F0502020204030204" pitchFamily="34" charset="0"/>
              </a:rPr>
              <a:t>Change the following adjective into superlative degree.</a:t>
            </a:r>
            <a:endParaRPr lang="en-GB" sz="39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3700" y="1897063"/>
            <a:ext cx="2998788" cy="646112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Famous</a:t>
            </a:r>
            <a:endParaRPr lang="en-GB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9400" y="2765425"/>
            <a:ext cx="2973388" cy="723900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100" b="1">
                <a:solidFill>
                  <a:srgbClr val="0000FF"/>
                </a:solidFill>
                <a:latin typeface="Calibri" panose="020F0502020204030204" pitchFamily="34" charset="0"/>
              </a:rPr>
              <a:t>Big</a:t>
            </a:r>
            <a:endParaRPr lang="en-GB" sz="4100" b="1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9400" y="4165600"/>
            <a:ext cx="2998788" cy="646113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Dirty</a:t>
            </a:r>
            <a:endParaRPr lang="en-GB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3700" y="5310188"/>
            <a:ext cx="2998788" cy="647700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Facinating</a:t>
            </a:r>
            <a:endParaRPr lang="en-GB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53013" y="1744663"/>
            <a:ext cx="3000375" cy="615950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400" b="1" dirty="0">
                <a:solidFill>
                  <a:srgbClr val="0000FF"/>
                </a:solidFill>
                <a:latin typeface="Calibri" panose="020F0502020204030204" pitchFamily="34" charset="0"/>
              </a:rPr>
              <a:t>Most famous</a:t>
            </a:r>
            <a:endParaRPr lang="en-GB" sz="34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08600" y="2765425"/>
            <a:ext cx="2974975" cy="647700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Biggest</a:t>
            </a:r>
            <a:endParaRPr lang="en-GB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02238" y="4165600"/>
            <a:ext cx="3081337" cy="676275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800" b="1" dirty="0">
                <a:solidFill>
                  <a:srgbClr val="0000FF"/>
                </a:solidFill>
                <a:latin typeface="Calibri" panose="020F0502020204030204" pitchFamily="34" charset="0"/>
              </a:rPr>
              <a:t>Dirtiest</a:t>
            </a:r>
            <a:endParaRPr lang="en-GB" sz="38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09605" y="5105400"/>
            <a:ext cx="3000375" cy="1201737"/>
          </a:xfrm>
          <a:prstGeom prst="rect">
            <a:avLst/>
          </a:prstGeom>
          <a:solidFill>
            <a:srgbClr val="FFE5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Most </a:t>
            </a:r>
            <a:r>
              <a:rPr lang="en-US" sz="36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facinating</a:t>
            </a:r>
            <a:endParaRPr lang="en-GB" sz="36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46899" y="1962150"/>
            <a:ext cx="208230" cy="434498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57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97168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1194593"/>
            <a:ext cx="2379663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9716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21" y="2022774"/>
            <a:ext cx="2084387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09717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982" y="3425031"/>
            <a:ext cx="172085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048641"/>
          <p:cNvSpPr txBox="1">
            <a:spLocks noChangeArrowheads="1"/>
          </p:cNvSpPr>
          <p:nvPr/>
        </p:nvSpPr>
        <p:spPr bwMode="auto">
          <a:xfrm>
            <a:off x="1400301" y="650325"/>
            <a:ext cx="30003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800" b="1" dirty="0">
                <a:solidFill>
                  <a:srgbClr val="0000FF"/>
                </a:solidFill>
                <a:latin typeface="Calibri" panose="020F0502020204030204" pitchFamily="34" charset="0"/>
              </a:rPr>
              <a:t>small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048639"/>
          <p:cNvSpPr txBox="1">
            <a:spLocks noChangeArrowheads="1"/>
          </p:cNvSpPr>
          <p:nvPr/>
        </p:nvSpPr>
        <p:spPr bwMode="auto">
          <a:xfrm>
            <a:off x="3345567" y="1437961"/>
            <a:ext cx="300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smaller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048640"/>
          <p:cNvSpPr txBox="1">
            <a:spLocks noChangeArrowheads="1"/>
          </p:cNvSpPr>
          <p:nvPr/>
        </p:nvSpPr>
        <p:spPr bwMode="auto">
          <a:xfrm>
            <a:off x="6296008" y="2698577"/>
            <a:ext cx="300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000" b="1" dirty="0">
                <a:solidFill>
                  <a:srgbClr val="800000"/>
                </a:solidFill>
                <a:latin typeface="Calibri" panose="020F0502020204030204" pitchFamily="34" charset="0"/>
              </a:rPr>
              <a:t>smallest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7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51125" y="236538"/>
            <a:ext cx="4816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0000FF"/>
                </a:solidFill>
                <a:latin typeface="Calibri" panose="020F0502020204030204" pitchFamily="34" charset="0"/>
              </a:rPr>
              <a:t>Evaluation</a:t>
            </a:r>
            <a:endParaRPr lang="en-GB" sz="54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7000" y="1128713"/>
            <a:ext cx="88900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700" b="1" dirty="0">
                <a:solidFill>
                  <a:srgbClr val="800000"/>
                </a:solidFill>
                <a:latin typeface="Calibri" panose="020F0502020204030204" pitchFamily="34" charset="0"/>
              </a:rPr>
              <a:t>Change the following sentences into comparative and superlative degree.</a:t>
            </a:r>
            <a:endParaRPr lang="en-GB" sz="37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390" y="2473325"/>
            <a:ext cx="707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Calibri" panose="020F0502020204030204" pitchFamily="34" charset="0"/>
              </a:rPr>
              <a:t>1.Mitu is a good girl.</a:t>
            </a:r>
            <a:endParaRPr lang="en-GB" sz="2800" b="1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10800000" flipV="1">
            <a:off x="491777" y="4279219"/>
            <a:ext cx="51817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6600CC"/>
                </a:solidFill>
                <a:latin typeface="Calibri" panose="020F0502020204030204" pitchFamily="34" charset="0"/>
              </a:rPr>
              <a:t>2.She is  a tall girl.</a:t>
            </a:r>
            <a:endParaRPr lang="en-GB" sz="2800" b="1" dirty="0">
              <a:solidFill>
                <a:srgbClr val="6600CC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5138" y="3173413"/>
            <a:ext cx="7234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Comparative:Mitu</a:t>
            </a:r>
            <a:r>
              <a:rPr lang="en-US" sz="2800" b="1" dirty="0">
                <a:solidFill>
                  <a:srgbClr val="0000FF"/>
                </a:solidFill>
                <a:latin typeface="Calibri" panose="020F0502020204030204" pitchFamily="34" charset="0"/>
              </a:rPr>
              <a:t> is a better girl.</a:t>
            </a:r>
            <a:endParaRPr lang="en-GB" sz="28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0178" y="5064051"/>
            <a:ext cx="5146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6600CC"/>
                </a:solidFill>
                <a:latin typeface="Calibri" panose="020F0502020204030204" pitchFamily="34" charset="0"/>
              </a:rPr>
              <a:t>Comparative:She</a:t>
            </a:r>
            <a:r>
              <a:rPr lang="en-US" sz="2800" b="1" dirty="0">
                <a:solidFill>
                  <a:srgbClr val="6600CC"/>
                </a:solidFill>
                <a:latin typeface="Calibri" panose="020F0502020204030204" pitchFamily="34" charset="0"/>
              </a:rPr>
              <a:t> is a taller girl.</a:t>
            </a:r>
            <a:endParaRPr lang="en-GB" sz="2800" b="1" dirty="0">
              <a:solidFill>
                <a:srgbClr val="6600CC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5138" y="3736975"/>
            <a:ext cx="6278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Calibri" panose="020F0502020204030204" pitchFamily="34" charset="0"/>
              </a:rPr>
              <a:t>Superlative: </a:t>
            </a:r>
            <a:r>
              <a:rPr lang="en-US" sz="28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Mitu</a:t>
            </a:r>
            <a:r>
              <a:rPr lang="en-US" sz="2800" b="1" dirty="0">
                <a:solidFill>
                  <a:srgbClr val="0000FF"/>
                </a:solidFill>
                <a:latin typeface="Calibri" panose="020F0502020204030204" pitchFamily="34" charset="0"/>
              </a:rPr>
              <a:t> is the best girl.</a:t>
            </a:r>
            <a:endParaRPr lang="en-GB" sz="28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3889" y="5702226"/>
            <a:ext cx="53395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6600CC"/>
                </a:solidFill>
                <a:latin typeface="Calibri" panose="020F0502020204030204" pitchFamily="34" charset="0"/>
              </a:rPr>
              <a:t>Comparative:She</a:t>
            </a:r>
            <a:r>
              <a:rPr lang="en-US" sz="2800" b="1" dirty="0">
                <a:solidFill>
                  <a:srgbClr val="6600CC"/>
                </a:solidFill>
                <a:latin typeface="Calibri" panose="020F0502020204030204" pitchFamily="34" charset="0"/>
              </a:rPr>
              <a:t> is a taller girl.</a:t>
            </a:r>
            <a:endParaRPr lang="en-GB" sz="2800" b="1" dirty="0">
              <a:solidFill>
                <a:srgbClr val="6600C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5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700" y="624689"/>
            <a:ext cx="8890502" cy="57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43"/>
          <p:cNvSpPr txBox="1">
            <a:spLocks noChangeArrowheads="1"/>
          </p:cNvSpPr>
          <p:nvPr/>
        </p:nvSpPr>
        <p:spPr bwMode="auto">
          <a:xfrm>
            <a:off x="266700" y="215900"/>
            <a:ext cx="99012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200" b="1">
                <a:solidFill>
                  <a:srgbClr val="000000"/>
                </a:solidFill>
                <a:latin typeface="Calibri" panose="020F0502020204030204" pitchFamily="34" charset="0"/>
              </a:rPr>
              <a:t>What can be today's topic?</a:t>
            </a:r>
            <a:endParaRPr lang="en-GB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644"/>
          <p:cNvSpPr txBox="1">
            <a:spLocks noChangeArrowheads="1"/>
          </p:cNvSpPr>
          <p:nvPr/>
        </p:nvSpPr>
        <p:spPr bwMode="auto">
          <a:xfrm>
            <a:off x="674688" y="919163"/>
            <a:ext cx="745331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800" b="1">
                <a:solidFill>
                  <a:srgbClr val="800000"/>
                </a:solidFill>
                <a:latin typeface="Calibri" panose="020F0502020204030204" pitchFamily="34" charset="0"/>
              </a:rPr>
              <a:t>Can you say?</a:t>
            </a:r>
            <a:endParaRPr lang="en-GB" sz="2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peech Bubble: Oval 1048645"/>
          <p:cNvSpPr>
            <a:spLocks noChangeArrowheads="1"/>
          </p:cNvSpPr>
          <p:nvPr/>
        </p:nvSpPr>
        <p:spPr bwMode="auto">
          <a:xfrm>
            <a:off x="2393950" y="2522538"/>
            <a:ext cx="3559175" cy="17653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200" b="1">
                <a:solidFill>
                  <a:srgbClr val="0000FF"/>
                </a:solidFill>
                <a:latin typeface="Calibri" panose="020F0502020204030204" pitchFamily="34" charset="0"/>
              </a:rPr>
              <a:t>Degree</a:t>
            </a:r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19"/>
          <p:cNvSpPr txBox="1">
            <a:spLocks noChangeArrowheads="1"/>
          </p:cNvSpPr>
          <p:nvPr/>
        </p:nvSpPr>
        <p:spPr bwMode="auto">
          <a:xfrm>
            <a:off x="1982788" y="414338"/>
            <a:ext cx="6227762" cy="723900"/>
          </a:xfrm>
          <a:prstGeom prst="rect">
            <a:avLst/>
          </a:prstGeom>
          <a:solidFill>
            <a:srgbClr val="FFCB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100" b="1" dirty="0">
                <a:solidFill>
                  <a:srgbClr val="000000"/>
                </a:solidFill>
                <a:latin typeface="Calibri" panose="020F0502020204030204" pitchFamily="34" charset="0"/>
              </a:rPr>
              <a:t>So today's topic is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peech Bubble: Oval 1048647"/>
          <p:cNvSpPr>
            <a:spLocks noChangeArrowheads="1"/>
          </p:cNvSpPr>
          <p:nvPr/>
        </p:nvSpPr>
        <p:spPr bwMode="auto">
          <a:xfrm>
            <a:off x="2895600" y="2386806"/>
            <a:ext cx="3284538" cy="21336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600" b="1">
                <a:solidFill>
                  <a:srgbClr val="0000FF"/>
                </a:solidFill>
                <a:latin typeface="Calibri" panose="020F0502020204030204" pitchFamily="34" charset="0"/>
              </a:rPr>
              <a:t>Degree</a:t>
            </a:r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584"/>
          <p:cNvSpPr txBox="1">
            <a:spLocks noChangeArrowheads="1"/>
          </p:cNvSpPr>
          <p:nvPr/>
        </p:nvSpPr>
        <p:spPr bwMode="auto">
          <a:xfrm>
            <a:off x="1456853" y="0"/>
            <a:ext cx="62611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6500" b="1" dirty="0">
                <a:solidFill>
                  <a:srgbClr val="993300"/>
                </a:solidFill>
                <a:latin typeface="Calibri" panose="020F0502020204030204" pitchFamily="34" charset="0"/>
              </a:rPr>
              <a:t>Learning Outcome</a:t>
            </a:r>
            <a:endParaRPr lang="en-GB" sz="65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583"/>
          <p:cNvSpPr txBox="1"/>
          <p:nvPr/>
        </p:nvSpPr>
        <p:spPr>
          <a:xfrm>
            <a:off x="609600" y="2189650"/>
            <a:ext cx="7518400" cy="4062651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 </a:t>
            </a:r>
            <a:r>
              <a:rPr lang="en-US" sz="4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lesson,the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learner's will be able to-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  <a:defRPr/>
            </a:pPr>
            <a:r>
              <a:rPr lang="en-US" alt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degree.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  <a:defRPr/>
            </a:pPr>
            <a:r>
              <a:rPr lang="en-US" alt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classify degree.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  <a:defRPr/>
            </a:pPr>
            <a:r>
              <a:rPr lang="en-US" alt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degree of adjective.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Wingdings" charset="2"/>
              <a:buChar char="u"/>
              <a:defRPr/>
            </a:pPr>
            <a:r>
              <a:rPr lang="en-US" alt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Degree .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618"/>
          <p:cNvSpPr txBox="1">
            <a:spLocks noChangeArrowheads="1"/>
          </p:cNvSpPr>
          <p:nvPr/>
        </p:nvSpPr>
        <p:spPr bwMode="auto">
          <a:xfrm>
            <a:off x="1571625" y="642938"/>
            <a:ext cx="508793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700" b="1" dirty="0">
                <a:solidFill>
                  <a:srgbClr val="0000FF"/>
                </a:solidFill>
                <a:latin typeface="Calibri" panose="020F0502020204030204" pitchFamily="34" charset="0"/>
              </a:rPr>
              <a:t>What is Degree?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1048619"/>
          <p:cNvSpPr txBox="1">
            <a:spLocks noChangeArrowheads="1"/>
          </p:cNvSpPr>
          <p:nvPr/>
        </p:nvSpPr>
        <p:spPr bwMode="auto">
          <a:xfrm>
            <a:off x="458788" y="1849438"/>
            <a:ext cx="8228012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3800" b="1" dirty="0">
                <a:solidFill>
                  <a:srgbClr val="800000"/>
                </a:solidFill>
                <a:latin typeface="Calibri" panose="020F0502020204030204" pitchFamily="34" charset="0"/>
              </a:rPr>
              <a:t>Degree is the comparison of adjective/adverb.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048620"/>
          <p:cNvSpPr txBox="1">
            <a:spLocks noChangeArrowheads="1"/>
          </p:cNvSpPr>
          <p:nvPr/>
        </p:nvSpPr>
        <p:spPr bwMode="auto">
          <a:xfrm flipH="1">
            <a:off x="723650" y="3669495"/>
            <a:ext cx="214630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5500" b="1" dirty="0">
                <a:solidFill>
                  <a:srgbClr val="6600CC"/>
                </a:solidFill>
                <a:latin typeface="Calibri" panose="020F0502020204030204" pitchFamily="34" charset="0"/>
              </a:rPr>
              <a:t>Big</a:t>
            </a:r>
            <a:endParaRPr lang="en-GB" sz="55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041966" y="3760506"/>
            <a:ext cx="1443234" cy="756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048622"/>
          <p:cNvSpPr txBox="1">
            <a:spLocks noChangeArrowheads="1"/>
          </p:cNvSpPr>
          <p:nvPr/>
        </p:nvSpPr>
        <p:spPr bwMode="auto">
          <a:xfrm>
            <a:off x="4572796" y="3833411"/>
            <a:ext cx="174731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00"/>
                </a:solidFill>
                <a:latin typeface="Calibri" panose="020F0502020204030204" pitchFamily="34" charset="0"/>
              </a:rPr>
              <a:t>Bigger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505313" y="3870750"/>
            <a:ext cx="1385180" cy="659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048624"/>
          <p:cNvSpPr txBox="1">
            <a:spLocks noChangeArrowheads="1"/>
          </p:cNvSpPr>
          <p:nvPr/>
        </p:nvSpPr>
        <p:spPr bwMode="auto">
          <a:xfrm>
            <a:off x="8075692" y="3833411"/>
            <a:ext cx="21447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4700" b="1" dirty="0">
                <a:solidFill>
                  <a:srgbClr val="0000FF"/>
                </a:solidFill>
                <a:latin typeface="Calibri" panose="020F0502020204030204" pitchFamily="34" charset="0"/>
              </a:rPr>
              <a:t>Biggest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6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48598"/>
          <p:cNvSpPr txBox="1">
            <a:spLocks noChangeArrowheads="1"/>
          </p:cNvSpPr>
          <p:nvPr/>
        </p:nvSpPr>
        <p:spPr bwMode="auto">
          <a:xfrm>
            <a:off x="2501900" y="0"/>
            <a:ext cx="3670300" cy="1538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700" b="1" dirty="0">
                <a:solidFill>
                  <a:srgbClr val="0000FF"/>
                </a:solidFill>
                <a:latin typeface="Calibri" panose="020F0502020204030204" pitchFamily="34" charset="0"/>
              </a:rPr>
              <a:t>Kinds of Degree</a:t>
            </a:r>
            <a:endParaRPr lang="en-GB" sz="4700" b="1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1048600"/>
          <p:cNvSpPr>
            <a:spLocks noChangeArrowheads="1"/>
          </p:cNvSpPr>
          <p:nvPr/>
        </p:nvSpPr>
        <p:spPr bwMode="auto">
          <a:xfrm>
            <a:off x="891783" y="1611188"/>
            <a:ext cx="8899525" cy="349250"/>
          </a:xfrm>
          <a:prstGeom prst="rect">
            <a:avLst/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>
              <a:latin typeface="Calibri" panose="020F0502020204030204" pitchFamily="34" charset="0"/>
            </a:endParaRPr>
          </a:p>
        </p:txBody>
      </p:sp>
      <p:sp>
        <p:nvSpPr>
          <p:cNvPr id="4" name="Rectangle 1048601"/>
          <p:cNvSpPr>
            <a:spLocks noChangeArrowheads="1"/>
          </p:cNvSpPr>
          <p:nvPr/>
        </p:nvSpPr>
        <p:spPr bwMode="auto">
          <a:xfrm>
            <a:off x="891783" y="2836738"/>
            <a:ext cx="2286000" cy="1311275"/>
          </a:xfrm>
          <a:prstGeom prst="rect">
            <a:avLst/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900" b="1">
                <a:solidFill>
                  <a:srgbClr val="0000FF"/>
                </a:solidFill>
                <a:latin typeface="Calibri" panose="020F0502020204030204" pitchFamily="34" charset="0"/>
              </a:rPr>
              <a:t>Positive</a:t>
            </a:r>
            <a:endParaRPr lang="en-GB">
              <a:latin typeface="Calibri" panose="020F0502020204030204" pitchFamily="34" charset="0"/>
            </a:endParaRPr>
          </a:p>
        </p:txBody>
      </p:sp>
      <p:sp>
        <p:nvSpPr>
          <p:cNvPr id="5" name="Rectangle 1048602"/>
          <p:cNvSpPr>
            <a:spLocks noChangeArrowheads="1"/>
          </p:cNvSpPr>
          <p:nvPr/>
        </p:nvSpPr>
        <p:spPr bwMode="auto">
          <a:xfrm>
            <a:off x="4052495" y="2844675"/>
            <a:ext cx="2873406" cy="1309688"/>
          </a:xfrm>
          <a:prstGeom prst="rect">
            <a:avLst/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800" b="1" dirty="0">
                <a:latin typeface="Calibri" panose="020F0502020204030204" pitchFamily="34" charset="0"/>
              </a:rPr>
              <a:t>Comparative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6" name="Rectangle 1048603"/>
          <p:cNvSpPr>
            <a:spLocks noChangeArrowheads="1"/>
          </p:cNvSpPr>
          <p:nvPr/>
        </p:nvSpPr>
        <p:spPr bwMode="auto">
          <a:xfrm>
            <a:off x="7619608" y="2836737"/>
            <a:ext cx="2610808" cy="1311275"/>
          </a:xfrm>
          <a:prstGeom prst="rect">
            <a:avLst/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800000"/>
                </a:solidFill>
                <a:latin typeface="Calibri" panose="020F0502020204030204" pitchFamily="34" charset="0"/>
              </a:rPr>
              <a:t>Superlative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7" name="Arrow: Right 1048604"/>
          <p:cNvSpPr>
            <a:spLocks noChangeArrowheads="1"/>
          </p:cNvSpPr>
          <p:nvPr/>
        </p:nvSpPr>
        <p:spPr bwMode="auto">
          <a:xfrm rot="5400000" flipV="1">
            <a:off x="7884720" y="2149350"/>
            <a:ext cx="1347788" cy="407988"/>
          </a:xfrm>
          <a:prstGeom prst="rightArrow">
            <a:avLst>
              <a:gd name="adj1" fmla="val 50000"/>
              <a:gd name="adj2" fmla="val 50072"/>
            </a:avLst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>
              <a:latin typeface="Calibri" panose="020F0502020204030204" pitchFamily="34" charset="0"/>
            </a:endParaRPr>
          </a:p>
        </p:txBody>
      </p:sp>
      <p:sp>
        <p:nvSpPr>
          <p:cNvPr id="8" name="Arrow: Right 1048605"/>
          <p:cNvSpPr>
            <a:spLocks noChangeArrowheads="1"/>
          </p:cNvSpPr>
          <p:nvPr/>
        </p:nvSpPr>
        <p:spPr bwMode="auto">
          <a:xfrm rot="5400000" flipV="1">
            <a:off x="4228708" y="2081088"/>
            <a:ext cx="1347787" cy="407987"/>
          </a:xfrm>
          <a:prstGeom prst="rightArrow">
            <a:avLst>
              <a:gd name="adj1" fmla="val 50000"/>
              <a:gd name="adj2" fmla="val 50073"/>
            </a:avLst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>
              <a:latin typeface="Calibri" panose="020F0502020204030204" pitchFamily="34" charset="0"/>
            </a:endParaRPr>
          </a:p>
        </p:txBody>
      </p:sp>
      <p:sp>
        <p:nvSpPr>
          <p:cNvPr id="9" name="Arrow: Right 1048606"/>
          <p:cNvSpPr>
            <a:spLocks noChangeArrowheads="1"/>
          </p:cNvSpPr>
          <p:nvPr/>
        </p:nvSpPr>
        <p:spPr bwMode="auto">
          <a:xfrm rot="5400000" flipV="1">
            <a:off x="1156895" y="2081088"/>
            <a:ext cx="1347787" cy="407988"/>
          </a:xfrm>
          <a:prstGeom prst="rightArrow">
            <a:avLst>
              <a:gd name="adj1" fmla="val 50000"/>
              <a:gd name="adj2" fmla="val 50072"/>
            </a:avLst>
          </a:prstGeom>
          <a:solidFill>
            <a:srgbClr val="FFFFFF"/>
          </a:solidFill>
          <a:ln w="25400">
            <a:solidFill>
              <a:srgbClr val="666666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7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48592"/>
          <p:cNvSpPr txBox="1">
            <a:spLocks noChangeArrowheads="1"/>
          </p:cNvSpPr>
          <p:nvPr/>
        </p:nvSpPr>
        <p:spPr bwMode="auto">
          <a:xfrm>
            <a:off x="3038475" y="715963"/>
            <a:ext cx="30003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008000"/>
                </a:solidFill>
                <a:latin typeface="Calibri" panose="020F0502020204030204" pitchFamily="34" charset="0"/>
              </a:rPr>
              <a:t>Comparative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8000"/>
                </a:solidFill>
                <a:latin typeface="Calibri" panose="020F0502020204030204" pitchFamily="34" charset="0"/>
              </a:rPr>
              <a:t>Bigger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8000"/>
                </a:solidFill>
                <a:latin typeface="Calibri" panose="020F0502020204030204" pitchFamily="34" charset="0"/>
              </a:rPr>
              <a:t>Smaller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8000"/>
                </a:solidFill>
                <a:latin typeface="Calibri" panose="020F0502020204030204" pitchFamily="34" charset="0"/>
              </a:rPr>
              <a:t>Larger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8000"/>
                </a:solidFill>
                <a:latin typeface="Calibri" panose="020F0502020204030204" pitchFamily="34" charset="0"/>
              </a:rPr>
              <a:t>Higher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8000"/>
                </a:solidFill>
                <a:latin typeface="Calibri" panose="020F0502020204030204" pitchFamily="34" charset="0"/>
              </a:rPr>
              <a:t>Nicer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 err="1">
                <a:solidFill>
                  <a:srgbClr val="008000"/>
                </a:solidFill>
                <a:latin typeface="Calibri" panose="020F0502020204030204" pitchFamily="34" charset="0"/>
              </a:rPr>
              <a:t>Hoter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8000"/>
                </a:solidFill>
                <a:latin typeface="Calibri" panose="020F0502020204030204" pitchFamily="34" charset="0"/>
              </a:rPr>
              <a:t>Better</a:t>
            </a:r>
            <a:endParaRPr lang="en-GB" sz="2800" dirty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048593"/>
          <p:cNvSpPr txBox="1">
            <a:spLocks noChangeArrowheads="1"/>
          </p:cNvSpPr>
          <p:nvPr/>
        </p:nvSpPr>
        <p:spPr bwMode="auto">
          <a:xfrm>
            <a:off x="5737225" y="715963"/>
            <a:ext cx="2998788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900" b="1" dirty="0">
                <a:latin typeface="Calibri" panose="020F0502020204030204" pitchFamily="34" charset="0"/>
              </a:rPr>
              <a:t>Superlative</a:t>
            </a:r>
            <a:endParaRPr lang="en-GB" sz="2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>
                <a:latin typeface="Calibri" panose="020F0502020204030204" pitchFamily="34" charset="0"/>
              </a:rPr>
              <a:t>Biggest</a:t>
            </a:r>
            <a:endParaRPr lang="en-GB" sz="2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>
                <a:latin typeface="Calibri" panose="020F0502020204030204" pitchFamily="34" charset="0"/>
              </a:rPr>
              <a:t>Smallest</a:t>
            </a:r>
            <a:endParaRPr lang="en-GB" sz="2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>
                <a:latin typeface="Calibri" panose="020F0502020204030204" pitchFamily="34" charset="0"/>
              </a:rPr>
              <a:t>Largest</a:t>
            </a:r>
            <a:endParaRPr lang="en-GB" sz="2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>
                <a:latin typeface="Calibri" panose="020F0502020204030204" pitchFamily="34" charset="0"/>
              </a:rPr>
              <a:t>Highest</a:t>
            </a:r>
            <a:endParaRPr lang="en-GB" sz="2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>
                <a:latin typeface="Calibri" panose="020F0502020204030204" pitchFamily="34" charset="0"/>
              </a:rPr>
              <a:t>Nicest</a:t>
            </a:r>
            <a:endParaRPr lang="en-GB" sz="2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 err="1">
                <a:latin typeface="Calibri" panose="020F0502020204030204" pitchFamily="34" charset="0"/>
              </a:rPr>
              <a:t>Hotest</a:t>
            </a:r>
            <a:endParaRPr lang="en-GB" sz="2800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>
                <a:latin typeface="Calibri" panose="020F0502020204030204" pitchFamily="34" charset="0"/>
              </a:rPr>
              <a:t>Best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5" name="TextBox 1048591"/>
          <p:cNvSpPr txBox="1">
            <a:spLocks noChangeArrowheads="1"/>
          </p:cNvSpPr>
          <p:nvPr/>
        </p:nvSpPr>
        <p:spPr bwMode="auto">
          <a:xfrm>
            <a:off x="503238" y="722313"/>
            <a:ext cx="30003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Positive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Big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Small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Large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High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Nice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0000FF"/>
                </a:solidFill>
                <a:latin typeface="Calibri" panose="020F0502020204030204" pitchFamily="34" charset="0"/>
              </a:rPr>
              <a:t>Hot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sz="3900" b="1" dirty="0">
                <a:solidFill>
                  <a:srgbClr val="0000FF"/>
                </a:solidFill>
                <a:latin typeface="Calibri" panose="020F0502020204030204" pitchFamily="34" charset="0"/>
              </a:rPr>
              <a:t>Good</a:t>
            </a:r>
            <a:endParaRPr lang="en-GB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9931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805</Words>
  <Application>Microsoft Office PowerPoint</Application>
  <PresentationFormat>Widescreen</PresentationFormat>
  <Paragraphs>229</Paragraphs>
  <Slides>31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Book Antiqua</vt:lpstr>
      <vt:lpstr>Calibri</vt:lpstr>
      <vt:lpstr>Century Gothic</vt:lpstr>
      <vt:lpstr>Times New Roman</vt:lpstr>
      <vt:lpstr>Wingdings</vt:lpstr>
      <vt:lpstr>Wingdings 3</vt:lpstr>
      <vt:lpstr>幼圆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Abc</dc:creator>
  <cp:lastModifiedBy>Pc Abc</cp:lastModifiedBy>
  <cp:revision>12</cp:revision>
  <dcterms:created xsi:type="dcterms:W3CDTF">2021-01-21T02:46:54Z</dcterms:created>
  <dcterms:modified xsi:type="dcterms:W3CDTF">2021-01-21T04:50:03Z</dcterms:modified>
</cp:coreProperties>
</file>