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0"/>
  </p:notesMasterIdLst>
  <p:sldIdLst>
    <p:sldId id="256" r:id="rId2"/>
    <p:sldId id="264" r:id="rId3"/>
    <p:sldId id="259" r:id="rId4"/>
    <p:sldId id="260" r:id="rId5"/>
    <p:sldId id="262" r:id="rId6"/>
    <p:sldId id="261" r:id="rId7"/>
    <p:sldId id="257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516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28143-BA85-48C0-B4C4-26F2EB9F6B20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4F149-8370-4EF4-ADB7-7B38CA9A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53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4F149-8370-4EF4-ADB7-7B38CA9A9E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4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3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3394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0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4872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96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9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5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0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1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3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3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1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4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6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F0CFD9B-B26E-4F3F-90F6-D6BC8B3FF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86" y="228600"/>
            <a:ext cx="9066714" cy="638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91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3C3A70B-A585-4625-B191-4B50D3169D47}"/>
              </a:ext>
            </a:extLst>
          </p:cNvPr>
          <p:cNvSpPr/>
          <p:nvPr/>
        </p:nvSpPr>
        <p:spPr>
          <a:xfrm>
            <a:off x="304800" y="3505200"/>
            <a:ext cx="5399809" cy="3048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ArhialkhanAMJ" panose="00000400000000000000" pitchFamily="2" charset="0"/>
                <a:cs typeface="ArhialkhanAMJ" panose="00000400000000000000" pitchFamily="2" charset="0"/>
              </a:rPr>
              <a:t>মোঃ</a:t>
            </a:r>
            <a:r>
              <a:rPr lang="en-US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 </a:t>
            </a:r>
            <a:r>
              <a:rPr lang="en-US" sz="2000" dirty="0" err="1">
                <a:latin typeface="ArhialkhanAMJ" panose="00000400000000000000" pitchFamily="2" charset="0"/>
                <a:cs typeface="ArhialkhanAMJ" panose="00000400000000000000" pitchFamily="2" charset="0"/>
              </a:rPr>
              <a:t>আব্দুস</a:t>
            </a:r>
            <a:r>
              <a:rPr lang="en-US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 </a:t>
            </a:r>
            <a:r>
              <a:rPr lang="en-US" sz="2000" dirty="0" err="1">
                <a:latin typeface="ArhialkhanAMJ" panose="00000400000000000000" pitchFamily="2" charset="0"/>
                <a:cs typeface="ArhialkhanAMJ" panose="00000400000000000000" pitchFamily="2" charset="0"/>
              </a:rPr>
              <a:t>সবু</a:t>
            </a:r>
            <a:r>
              <a:rPr lang="as-IN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র</a:t>
            </a:r>
            <a:br>
              <a:rPr lang="bn-BD" sz="2000" dirty="0">
                <a:latin typeface="ArhialkhanAMJ" panose="00000400000000000000" pitchFamily="2" charset="0"/>
                <a:cs typeface="ArhialkhanAMJ" panose="00000400000000000000" pitchFamily="2" charset="0"/>
              </a:rPr>
            </a:br>
            <a:r>
              <a:rPr lang="bn-BD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সুপা</a:t>
            </a:r>
            <a:r>
              <a:rPr lang="en-US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র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ArhialkhanAMJ" panose="00000400000000000000" pitchFamily="2" charset="0"/>
                <a:cs typeface="ArhialkhanAMJ" panose="00000400000000000000" pitchFamily="2" charset="0"/>
              </a:rPr>
              <a:t>গোরাই</a:t>
            </a:r>
            <a:r>
              <a:rPr lang="en-US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 </a:t>
            </a:r>
            <a:r>
              <a:rPr lang="en-US" sz="2000" dirty="0" err="1">
                <a:latin typeface="ArhialkhanAMJ" panose="00000400000000000000" pitchFamily="2" charset="0"/>
                <a:cs typeface="ArhialkhanAMJ" panose="00000400000000000000" pitchFamily="2" charset="0"/>
              </a:rPr>
              <a:t>পিয়ার</a:t>
            </a:r>
            <a:r>
              <a:rPr lang="en-US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 </a:t>
            </a:r>
            <a:r>
              <a:rPr lang="en-US" sz="2000" dirty="0" err="1">
                <a:latin typeface="ArhialkhanAMJ" panose="00000400000000000000" pitchFamily="2" charset="0"/>
                <a:cs typeface="ArhialkhanAMJ" panose="00000400000000000000" pitchFamily="2" charset="0"/>
              </a:rPr>
              <a:t>পিয়ারিয়া</a:t>
            </a:r>
            <a:r>
              <a:rPr lang="en-US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 </a:t>
            </a:r>
            <a:r>
              <a:rPr lang="bn-BD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দাখিল মাদ্রাসা </a:t>
            </a:r>
            <a:br>
              <a:rPr lang="bn-BD" sz="2000" dirty="0">
                <a:latin typeface="ArhialkhanAMJ" panose="00000400000000000000" pitchFamily="2" charset="0"/>
                <a:cs typeface="ArhialkhanAMJ" panose="00000400000000000000" pitchFamily="2" charset="0"/>
              </a:rPr>
            </a:br>
            <a:r>
              <a:rPr lang="en-US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উ</a:t>
            </a:r>
            <a:r>
              <a:rPr lang="as-IN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ল</a:t>
            </a:r>
            <a:r>
              <a:rPr lang="en-US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ি</a:t>
            </a:r>
            <a:r>
              <a:rPr lang="as-IN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প</a:t>
            </a:r>
            <a:r>
              <a:rPr lang="en-US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ু</a:t>
            </a:r>
            <a:r>
              <a:rPr lang="as-IN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র</a:t>
            </a:r>
            <a:r>
              <a:rPr lang="bn-BD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, </a:t>
            </a:r>
            <a:r>
              <a:rPr lang="en-US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ক</a:t>
            </a:r>
            <a:r>
              <a:rPr lang="as-IN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ু</a:t>
            </a:r>
            <a:r>
              <a:rPr lang="en-US" sz="2000" dirty="0" err="1">
                <a:latin typeface="ArhialkhanAMJ" panose="00000400000000000000" pitchFamily="2" charset="0"/>
                <a:cs typeface="ArhialkhanAMJ" panose="00000400000000000000" pitchFamily="2" charset="0"/>
              </a:rPr>
              <a:t>ড়িগ্রাম</a:t>
            </a:r>
            <a:r>
              <a:rPr lang="en-US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ম</a:t>
            </a:r>
            <a:r>
              <a:rPr lang="as-IN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ো</a:t>
            </a:r>
            <a:r>
              <a:rPr lang="en-US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ব</a:t>
            </a:r>
            <a:r>
              <a:rPr lang="as-IN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া</a:t>
            </a:r>
            <a:r>
              <a:rPr lang="en-US" sz="2000" dirty="0" err="1">
                <a:latin typeface="ArhialkhanAMJ" panose="00000400000000000000" pitchFamily="2" charset="0"/>
                <a:cs typeface="ArhialkhanAMJ" panose="00000400000000000000" pitchFamily="2" charset="0"/>
              </a:rPr>
              <a:t>ইল</a:t>
            </a:r>
            <a:r>
              <a:rPr lang="en-US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 </a:t>
            </a:r>
            <a:r>
              <a:rPr lang="en-US" sz="2000" dirty="0" err="1">
                <a:latin typeface="ArhialkhanAMJ" panose="00000400000000000000" pitchFamily="2" charset="0"/>
                <a:cs typeface="ArhialkhanAMJ" panose="00000400000000000000" pitchFamily="2" charset="0"/>
              </a:rPr>
              <a:t>নংঃ</a:t>
            </a:r>
            <a:r>
              <a:rPr lang="en-US" sz="2000" dirty="0">
                <a:latin typeface="ArhialkhanAMJ" panose="00000400000000000000" pitchFamily="2" charset="0"/>
                <a:cs typeface="ArhialkhanAMJ" panose="00000400000000000000" pitchFamily="2" charset="0"/>
              </a:rPr>
              <a:t> 01718268975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cs typeface="ArhialkhanAMJ" panose="00000400000000000000" pitchFamily="2" charset="0"/>
              </a:rPr>
              <a:t>E-mail: saburpg4@gmail.com</a:t>
            </a:r>
            <a:endParaRPr lang="bn-BD" sz="2000" dirty="0">
              <a:cs typeface="ArhialkhanAMJ" panose="00000400000000000000" pitchFamily="2" charset="0"/>
            </a:endParaRPr>
          </a:p>
          <a:p>
            <a:pPr algn="ctr"/>
            <a:endParaRPr lang="bn-BD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28D5F0-EA81-4FA9-8FA3-0FF83A7C5C65}"/>
              </a:ext>
            </a:extLst>
          </p:cNvPr>
          <p:cNvSpPr/>
          <p:nvPr/>
        </p:nvSpPr>
        <p:spPr>
          <a:xfrm>
            <a:off x="295422" y="182662"/>
            <a:ext cx="5399809" cy="76944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9FF6FB-205F-4A65-9FF7-1DCBA164414C}"/>
              </a:ext>
            </a:extLst>
          </p:cNvPr>
          <p:cNvSpPr/>
          <p:nvPr/>
        </p:nvSpPr>
        <p:spPr>
          <a:xfrm>
            <a:off x="6792190" y="221159"/>
            <a:ext cx="5399809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/>
            <a:r>
              <a:rPr lang="bn-BD" sz="4800" dirty="0"/>
              <a:t>পাঠ পরিচিতি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0C3296-EB85-4485-B3FD-3238AF73AB2F}"/>
              </a:ext>
            </a:extLst>
          </p:cNvPr>
          <p:cNvSpPr/>
          <p:nvPr/>
        </p:nvSpPr>
        <p:spPr>
          <a:xfrm>
            <a:off x="6498953" y="3505200"/>
            <a:ext cx="5476009" cy="30913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/>
              <a:t>শ্রেনীঃনবম</a:t>
            </a:r>
          </a:p>
          <a:p>
            <a:r>
              <a:rPr lang="bn-BD" sz="2800" dirty="0"/>
              <a:t>বিষয়ঃ কোরআন মাজিদ ও তাজভীদ</a:t>
            </a:r>
          </a:p>
          <a:p>
            <a:r>
              <a:rPr lang="en-US" sz="2800" dirty="0" err="1"/>
              <a:t>অধ্যায়</a:t>
            </a:r>
            <a:r>
              <a:rPr lang="en-US" sz="2800" dirty="0"/>
              <a:t> </a:t>
            </a:r>
            <a:r>
              <a:rPr lang="en-US" sz="2800" dirty="0" err="1"/>
              <a:t>প্রথম</a:t>
            </a:r>
            <a:r>
              <a:rPr lang="en-US" sz="3200" dirty="0"/>
              <a:t>, </a:t>
            </a:r>
            <a:r>
              <a:rPr lang="bn-BD" sz="2800" dirty="0"/>
              <a:t>পাঠ</a:t>
            </a:r>
            <a:r>
              <a:rPr lang="en-US" sz="2800" dirty="0"/>
              <a:t>-</a:t>
            </a:r>
            <a:r>
              <a:rPr lang="as-IN" sz="2800" dirty="0"/>
              <a:t>১</a:t>
            </a:r>
            <a:r>
              <a:rPr lang="en-US" sz="2800" dirty="0"/>
              <a:t>০</a:t>
            </a:r>
            <a:r>
              <a:rPr lang="as-IN" sz="2800" dirty="0"/>
              <a:t>ম</a:t>
            </a:r>
            <a:r>
              <a:rPr lang="en-US" sz="2800" dirty="0"/>
              <a:t>, </a:t>
            </a:r>
            <a:r>
              <a:rPr lang="bn-BD" sz="2800" dirty="0"/>
              <a:t>রুকু</a:t>
            </a:r>
            <a:r>
              <a:rPr lang="en-US" sz="2800" dirty="0"/>
              <a:t>-</a:t>
            </a:r>
            <a:r>
              <a:rPr lang="as-IN" sz="2800" dirty="0"/>
              <a:t>১</a:t>
            </a:r>
            <a:r>
              <a:rPr lang="en-US" sz="2800" dirty="0"/>
              <a:t>০</a:t>
            </a:r>
            <a:r>
              <a:rPr lang="as-IN" sz="2800" dirty="0"/>
              <a:t>ম</a:t>
            </a:r>
            <a:endParaRPr lang="bn-BD" sz="2800" dirty="0"/>
          </a:p>
          <a:p>
            <a:pPr algn="ctr"/>
            <a:endParaRPr lang="bn-BD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D6AE520-2327-4411-8CDE-290A9ED51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46" y="1143000"/>
            <a:ext cx="1981200" cy="220980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513578-8194-4EEB-BD24-FA689150902C}"/>
              </a:ext>
            </a:extLst>
          </p:cNvPr>
          <p:cNvCxnSpPr>
            <a:cxnSpLocks/>
          </p:cNvCxnSpPr>
          <p:nvPr/>
        </p:nvCxnSpPr>
        <p:spPr>
          <a:xfrm>
            <a:off x="6096000" y="397601"/>
            <a:ext cx="0" cy="615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D64355-61BD-4D8B-8EE3-B26E8CECAF10}"/>
              </a:ext>
            </a:extLst>
          </p:cNvPr>
          <p:cNvCxnSpPr>
            <a:cxnSpLocks/>
          </p:cNvCxnSpPr>
          <p:nvPr/>
        </p:nvCxnSpPr>
        <p:spPr>
          <a:xfrm>
            <a:off x="6248400" y="76200"/>
            <a:ext cx="0" cy="670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FA1F26A-E6AE-4107-B458-322A4EDE8FFE}"/>
              </a:ext>
            </a:extLst>
          </p:cNvPr>
          <p:cNvCxnSpPr>
            <a:cxnSpLocks/>
          </p:cNvCxnSpPr>
          <p:nvPr/>
        </p:nvCxnSpPr>
        <p:spPr>
          <a:xfrm>
            <a:off x="6400800" y="397601"/>
            <a:ext cx="0" cy="615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CEABF420-5861-4CE9-B907-EB7C54D2C2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855" y="1074144"/>
            <a:ext cx="2373728" cy="234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08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8991600" cy="6430962"/>
          </a:xfrm>
        </p:spPr>
        <p:txBody>
          <a:bodyPr>
            <a:normAutofit/>
          </a:bodyPr>
          <a:lstStyle/>
          <a:p>
            <a:r>
              <a:rPr lang="en-US" sz="9600" dirty="0" err="1">
                <a:latin typeface="NikoshBAN" pitchFamily="2" charset="0"/>
                <a:cs typeface="NikoshBAN" pitchFamily="2" charset="0"/>
              </a:rPr>
              <a:t>শিখনফল</a:t>
            </a:r>
            <a:br>
              <a:rPr lang="en-US" sz="2000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latin typeface="NikoshBAN" pitchFamily="2" charset="0"/>
                <a:cs typeface="NikoshBAN" pitchFamily="2" charset="0"/>
              </a:rPr>
              <a:t>(১)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তায়ালা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ঈসরাইলদের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অবাধ্যতা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পাষান্ড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ঔদ্দত্য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দৃষ্টান্ত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স্বভাব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তায়ালার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নিদর্শন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অন্তর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কোমল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কঠোরতা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বৃদ্দি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পেত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latin typeface="NikoshBAN" pitchFamily="2" charset="0"/>
                <a:cs typeface="NikoshBAN" pitchFamily="2" charset="0"/>
              </a:rPr>
              <a:t>(২)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কিতাবের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ধার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ধারে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অযৌক্তিক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আকাঙ্ক্ষা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বেচে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।  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52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058400" cy="617220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							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আয়াতে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কারিমা</a:t>
            </a:r>
            <a:br>
              <a:rPr lang="en-US" sz="4400" dirty="0">
                <a:latin typeface="NikoshBAN" pitchFamily="2" charset="0"/>
                <a:cs typeface="NikoshBAN" pitchFamily="2" charset="0"/>
              </a:rPr>
            </a:br>
            <a:r>
              <a:rPr lang="ar-SA" sz="6000" dirty="0">
                <a:latin typeface="Times New Roman" pitchFamily="18" charset="0"/>
                <a:cs typeface="Times New Roman" pitchFamily="18" charset="0"/>
              </a:rPr>
              <a:t>ثم قست قلوبكم من بعد ذلك فهئ كالحجارة او اشد قسوة- وان من الحجارة لما يتفجر منه الانهر وان منها لما يشقق فيخرج منه الماء – وان منها لما يهبط من خشية الله-وما الله بغافل عما تعملون--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82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391400" cy="5821362"/>
          </a:xfrm>
        </p:spPr>
        <p:txBody>
          <a:bodyPr>
            <a:normAutofit fontScale="90000"/>
          </a:bodyPr>
          <a:lstStyle/>
          <a:p>
            <a:r>
              <a:rPr lang="en-US" sz="8000" dirty="0" err="1"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লিখঃ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-</a:t>
            </a:r>
            <a:br>
              <a:rPr lang="ar-SA" sz="8000" dirty="0">
                <a:latin typeface="NikoshBAN" pitchFamily="2" charset="0"/>
                <a:cs typeface="NikoshBAN" pitchFamily="2" charset="0"/>
              </a:rPr>
            </a:br>
            <a:r>
              <a:rPr lang="ar-SA" sz="8000" dirty="0">
                <a:latin typeface="NikoshBAN" pitchFamily="2" charset="0"/>
                <a:cs typeface="NikoshBAN" pitchFamily="2" charset="0"/>
              </a:rPr>
              <a:t>قست=</a:t>
            </a:r>
            <a:br>
              <a:rPr lang="ar-SA" sz="8000" dirty="0">
                <a:latin typeface="NikoshBAN" pitchFamily="2" charset="0"/>
                <a:cs typeface="NikoshBAN" pitchFamily="2" charset="0"/>
              </a:rPr>
            </a:br>
            <a:r>
              <a:rPr lang="ar-SA" sz="8000" dirty="0">
                <a:latin typeface="NikoshBAN" pitchFamily="2" charset="0"/>
                <a:cs typeface="NikoshBAN" pitchFamily="2" charset="0"/>
              </a:rPr>
              <a:t>حجار=</a:t>
            </a:r>
            <a:br>
              <a:rPr lang="ar-SA" sz="8000" dirty="0">
                <a:latin typeface="NikoshBAN" pitchFamily="2" charset="0"/>
                <a:cs typeface="NikoshBAN" pitchFamily="2" charset="0"/>
              </a:rPr>
            </a:br>
            <a:r>
              <a:rPr lang="ar-SA" sz="8000" dirty="0">
                <a:latin typeface="NikoshBAN" pitchFamily="2" charset="0"/>
                <a:cs typeface="NikoshBAN" pitchFamily="2" charset="0"/>
              </a:rPr>
              <a:t>يتفجر=</a:t>
            </a:r>
            <a:br>
              <a:rPr lang="ar-SA" sz="8000" dirty="0">
                <a:latin typeface="NikoshBAN" pitchFamily="2" charset="0"/>
                <a:cs typeface="NikoshBAN" pitchFamily="2" charset="0"/>
              </a:rPr>
            </a:br>
            <a:r>
              <a:rPr lang="ar-SA" sz="8000" dirty="0">
                <a:latin typeface="NikoshBAN" pitchFamily="2" charset="0"/>
                <a:cs typeface="NikoshBAN" pitchFamily="2" charset="0"/>
              </a:rPr>
              <a:t>يشقق=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471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10210800" cy="5638800"/>
          </a:xfrm>
        </p:spPr>
        <p:txBody>
          <a:bodyPr>
            <a:normAutofit/>
          </a:bodyPr>
          <a:lstStyle/>
          <a:p>
            <a:pPr algn="just"/>
            <a:r>
              <a:rPr lang="en-US" sz="5400" dirty="0" err="1">
                <a:latin typeface="NikoshBAN" pitchFamily="2" charset="0"/>
                <a:cs typeface="NikoshBAN" pitchFamily="2" charset="0"/>
              </a:rPr>
              <a:t>অনুবাদ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br>
              <a:rPr lang="bn-BD" sz="5400" dirty="0">
                <a:latin typeface="NikoshBAN" pitchFamily="2" charset="0"/>
                <a:cs typeface="NikoshBAN" pitchFamily="2" charset="0"/>
              </a:rPr>
            </a:br>
            <a:r>
              <a:rPr lang="bn-BD" sz="5400" dirty="0">
                <a:latin typeface="NikoshBAN" pitchFamily="2" charset="0"/>
                <a:cs typeface="NikoshBAN" pitchFamily="2" charset="0"/>
              </a:rPr>
              <a:t>এর পরও তোমাদের হৃদয় কঠিন হয়ে গেল , এটা পাশান কিংবা তদপেক্ষা কঠিন , পাথরও কিছু এমন রয়েছে,যা এটা হতে নদী-নালা প্রবাহিত হয়। এবং কতক এই রুপ আছে যে,বিদীর্ন হওয়ার পর এটা হতে পানি নির্গত হয়। ইত্যাদি।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62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uhuder mormant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2066"/>
            <a:ext cx="9829800" cy="619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4600" y="1447800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solidFill>
                  <a:srgbClr val="FFFF00"/>
                </a:solidFill>
              </a:rPr>
              <a:t>পাথরের</a:t>
            </a:r>
            <a:r>
              <a:rPr lang="en-US" sz="6000" dirty="0">
                <a:solidFill>
                  <a:srgbClr val="FFFF00"/>
                </a:solidFill>
              </a:rPr>
              <a:t> </a:t>
            </a:r>
            <a:r>
              <a:rPr lang="en-US" sz="8000" dirty="0" err="1">
                <a:solidFill>
                  <a:srgbClr val="FFFF00"/>
                </a:solidFill>
              </a:rPr>
              <a:t>পাহাড়</a:t>
            </a:r>
            <a:r>
              <a:rPr lang="en-US" sz="8000" dirty="0">
                <a:solidFill>
                  <a:srgbClr val="FFFF00"/>
                </a:solidFill>
              </a:rPr>
              <a:t> 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37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ধন্যবাদ-লেখা-ছবি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8" y="-23818"/>
            <a:ext cx="10992110" cy="683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mr\Desktop\maria\Clipart_Rose_PNG_Picture.png">
            <a:extLst>
              <a:ext uri="{FF2B5EF4-FFF2-40B4-BE49-F238E27FC236}">
                <a16:creationId xmlns:a16="http://schemas.microsoft.com/office/drawing/2014/main" id="{6C9271C9-EC01-4257-BD2D-27AC6E0A3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4984" y="5391128"/>
            <a:ext cx="717019" cy="1571636"/>
          </a:xfrm>
          <a:prstGeom prst="rect">
            <a:avLst/>
          </a:prstGeom>
          <a:noFill/>
        </p:spPr>
      </p:pic>
      <p:pic>
        <p:nvPicPr>
          <p:cNvPr id="8" name="Picture 2" descr="C:\Users\mr\Desktop\maria\Clipart_Rose_PNG_Picture.png">
            <a:extLst>
              <a:ext uri="{FF2B5EF4-FFF2-40B4-BE49-F238E27FC236}">
                <a16:creationId xmlns:a16="http://schemas.microsoft.com/office/drawing/2014/main" id="{B541248E-7D57-4EFF-9AF7-79D2EDD0C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74781" y="5000621"/>
            <a:ext cx="1158457" cy="1828815"/>
          </a:xfrm>
          <a:prstGeom prst="rect">
            <a:avLst/>
          </a:prstGeom>
          <a:noFill/>
        </p:spPr>
      </p:pic>
      <p:pic>
        <p:nvPicPr>
          <p:cNvPr id="9" name="Picture 2" descr="C:\Users\mr\Desktop\maria\Clipart_Rose_PNG_Picture.png">
            <a:extLst>
              <a:ext uri="{FF2B5EF4-FFF2-40B4-BE49-F238E27FC236}">
                <a16:creationId xmlns:a16="http://schemas.microsoft.com/office/drawing/2014/main" id="{1E3B20B4-7DB1-427A-8360-0B080621D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0" y="3228964"/>
            <a:ext cx="1295400" cy="1571636"/>
          </a:xfrm>
          <a:prstGeom prst="rect">
            <a:avLst/>
          </a:prstGeom>
          <a:noFill/>
        </p:spPr>
      </p:pic>
      <p:pic>
        <p:nvPicPr>
          <p:cNvPr id="10" name="Picture 2" descr="C:\Users\mr\Desktop\maria\Clipart_Rose_PNG_Picture.png">
            <a:extLst>
              <a:ext uri="{FF2B5EF4-FFF2-40B4-BE49-F238E27FC236}">
                <a16:creationId xmlns:a16="http://schemas.microsoft.com/office/drawing/2014/main" id="{E6F5F743-2598-4AA9-ADED-108BBEC6D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82200" y="76200"/>
            <a:ext cx="1295400" cy="1571636"/>
          </a:xfrm>
          <a:prstGeom prst="rect">
            <a:avLst/>
          </a:prstGeom>
          <a:noFill/>
        </p:spPr>
      </p:pic>
      <p:pic>
        <p:nvPicPr>
          <p:cNvPr id="11" name="Picture 2" descr="C:\Users\mr\Desktop\maria\Clipart_Rose_PNG_Picture.png">
            <a:extLst>
              <a:ext uri="{FF2B5EF4-FFF2-40B4-BE49-F238E27FC236}">
                <a16:creationId xmlns:a16="http://schemas.microsoft.com/office/drawing/2014/main" id="{C9651ACD-58E5-48A8-ACF3-DC0B13747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74781" y="1625119"/>
            <a:ext cx="1326619" cy="1571636"/>
          </a:xfrm>
          <a:prstGeom prst="rect">
            <a:avLst/>
          </a:prstGeom>
          <a:noFill/>
        </p:spPr>
      </p:pic>
      <p:pic>
        <p:nvPicPr>
          <p:cNvPr id="12" name="Picture 2" descr="C:\Users\mr\Desktop\maria\Clipart_Rose_PNG_Picture.png">
            <a:extLst>
              <a:ext uri="{FF2B5EF4-FFF2-40B4-BE49-F238E27FC236}">
                <a16:creationId xmlns:a16="http://schemas.microsoft.com/office/drawing/2014/main" id="{732C6EBC-3C4A-4DD6-8B54-2AF2B901DF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36511" y="5334001"/>
            <a:ext cx="669489" cy="1480310"/>
          </a:xfrm>
          <a:prstGeom prst="rect">
            <a:avLst/>
          </a:prstGeom>
          <a:noFill/>
        </p:spPr>
      </p:pic>
      <p:pic>
        <p:nvPicPr>
          <p:cNvPr id="13" name="Picture 2" descr="C:\Users\mr\Desktop\maria\Clipart_Rose_PNG_Picture.png">
            <a:extLst>
              <a:ext uri="{FF2B5EF4-FFF2-40B4-BE49-F238E27FC236}">
                <a16:creationId xmlns:a16="http://schemas.microsoft.com/office/drawing/2014/main" id="{EBE1AB9A-5C4F-47B8-B4CF-01E8000EE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3581" y="0"/>
            <a:ext cx="717019" cy="1571636"/>
          </a:xfrm>
          <a:prstGeom prst="rect">
            <a:avLst/>
          </a:prstGeom>
          <a:noFill/>
        </p:spPr>
      </p:pic>
      <p:pic>
        <p:nvPicPr>
          <p:cNvPr id="14" name="Picture 2" descr="C:\Users\mr\Desktop\maria\Clipart_Rose_PNG_Picture.png">
            <a:extLst>
              <a:ext uri="{FF2B5EF4-FFF2-40B4-BE49-F238E27FC236}">
                <a16:creationId xmlns:a16="http://schemas.microsoft.com/office/drawing/2014/main" id="{F7E1A9F0-115B-4B30-B11B-1A00573E6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97781" y="0"/>
            <a:ext cx="717019" cy="1571636"/>
          </a:xfrm>
          <a:prstGeom prst="rect">
            <a:avLst/>
          </a:prstGeom>
          <a:noFill/>
        </p:spPr>
      </p:pic>
      <p:pic>
        <p:nvPicPr>
          <p:cNvPr id="15" name="Picture 2" descr="C:\Users\mr\Desktop\maria\Clipart_Rose_PNG_Picture.png">
            <a:extLst>
              <a:ext uri="{FF2B5EF4-FFF2-40B4-BE49-F238E27FC236}">
                <a16:creationId xmlns:a16="http://schemas.microsoft.com/office/drawing/2014/main" id="{FE71DE33-70C2-4397-B628-21B608A61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9581" y="0"/>
            <a:ext cx="717019" cy="1571636"/>
          </a:xfrm>
          <a:prstGeom prst="rect">
            <a:avLst/>
          </a:prstGeom>
          <a:noFill/>
        </p:spPr>
      </p:pic>
      <p:pic>
        <p:nvPicPr>
          <p:cNvPr id="16" name="Picture 2" descr="C:\Users\mr\Desktop\maria\Clipart_Rose_PNG_Picture.png">
            <a:extLst>
              <a:ext uri="{FF2B5EF4-FFF2-40B4-BE49-F238E27FC236}">
                <a16:creationId xmlns:a16="http://schemas.microsoft.com/office/drawing/2014/main" id="{17CE69EF-D23B-4D17-8777-6A3C8906F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55181" y="-47636"/>
            <a:ext cx="717019" cy="1571636"/>
          </a:xfrm>
          <a:prstGeom prst="rect">
            <a:avLst/>
          </a:prstGeom>
          <a:noFill/>
        </p:spPr>
      </p:pic>
      <p:pic>
        <p:nvPicPr>
          <p:cNvPr id="17" name="Picture 2" descr="C:\Users\mr\Desktop\maria\Clipart_Rose_PNG_Picture.png">
            <a:extLst>
              <a:ext uri="{FF2B5EF4-FFF2-40B4-BE49-F238E27FC236}">
                <a16:creationId xmlns:a16="http://schemas.microsoft.com/office/drawing/2014/main" id="{68039B92-A15C-4E12-9DC6-6AEBCEE24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7581" y="-23818"/>
            <a:ext cx="717019" cy="1571636"/>
          </a:xfrm>
          <a:prstGeom prst="rect">
            <a:avLst/>
          </a:prstGeom>
          <a:noFill/>
        </p:spPr>
      </p:pic>
      <p:pic>
        <p:nvPicPr>
          <p:cNvPr id="18" name="Picture 2" descr="C:\Users\mr\Desktop\maria\Clipart_Rose_PNG_Picture.png">
            <a:extLst>
              <a:ext uri="{FF2B5EF4-FFF2-40B4-BE49-F238E27FC236}">
                <a16:creationId xmlns:a16="http://schemas.microsoft.com/office/drawing/2014/main" id="{00AD439F-7DD4-46DB-98DA-45A638798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0581" y="-123836"/>
            <a:ext cx="717019" cy="1571636"/>
          </a:xfrm>
          <a:prstGeom prst="rect">
            <a:avLst/>
          </a:prstGeom>
          <a:noFill/>
        </p:spPr>
      </p:pic>
      <p:pic>
        <p:nvPicPr>
          <p:cNvPr id="19" name="Picture 2" descr="C:\Users\mr\Desktop\maria\Clipart_Rose_PNG_Picture.png">
            <a:extLst>
              <a:ext uri="{FF2B5EF4-FFF2-40B4-BE49-F238E27FC236}">
                <a16:creationId xmlns:a16="http://schemas.microsoft.com/office/drawing/2014/main" id="{A9EA4A10-BCE3-465A-A375-ACDFB44A6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9381" y="-76200"/>
            <a:ext cx="717019" cy="1571636"/>
          </a:xfrm>
          <a:prstGeom prst="rect">
            <a:avLst/>
          </a:prstGeom>
          <a:noFill/>
        </p:spPr>
      </p:pic>
      <p:pic>
        <p:nvPicPr>
          <p:cNvPr id="20" name="Picture 2" descr="C:\Users\mr\Desktop\maria\Clipart_Rose_PNG_Picture.png">
            <a:extLst>
              <a:ext uri="{FF2B5EF4-FFF2-40B4-BE49-F238E27FC236}">
                <a16:creationId xmlns:a16="http://schemas.microsoft.com/office/drawing/2014/main" id="{9D2015EC-9434-4E23-86D1-A1944D41D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4781" y="-19144"/>
            <a:ext cx="717019" cy="1571636"/>
          </a:xfrm>
          <a:prstGeom prst="rect">
            <a:avLst/>
          </a:prstGeom>
          <a:noFill/>
        </p:spPr>
      </p:pic>
      <p:pic>
        <p:nvPicPr>
          <p:cNvPr id="21" name="Picture 2" descr="C:\Users\mr\Desktop\maria\Clipart_Rose_PNG_Picture.png">
            <a:extLst>
              <a:ext uri="{FF2B5EF4-FFF2-40B4-BE49-F238E27FC236}">
                <a16:creationId xmlns:a16="http://schemas.microsoft.com/office/drawing/2014/main" id="{867F8465-661B-4AFE-B192-1181DEBEC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2581" y="-76200"/>
            <a:ext cx="717019" cy="1571636"/>
          </a:xfrm>
          <a:prstGeom prst="rect">
            <a:avLst/>
          </a:prstGeom>
          <a:noFill/>
        </p:spPr>
      </p:pic>
      <p:pic>
        <p:nvPicPr>
          <p:cNvPr id="22" name="Picture 2" descr="C:\Users\mr\Desktop\maria\Clipart_Rose_PNG_Picture.png">
            <a:extLst>
              <a:ext uri="{FF2B5EF4-FFF2-40B4-BE49-F238E27FC236}">
                <a16:creationId xmlns:a16="http://schemas.microsoft.com/office/drawing/2014/main" id="{B5126DFA-0E91-4F12-97D9-27C9611AD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181" y="-47636"/>
            <a:ext cx="717019" cy="1571636"/>
          </a:xfrm>
          <a:prstGeom prst="rect">
            <a:avLst/>
          </a:prstGeom>
          <a:noFill/>
        </p:spPr>
      </p:pic>
      <p:pic>
        <p:nvPicPr>
          <p:cNvPr id="23" name="Picture 2" descr="C:\Users\mr\Desktop\maria\Clipart_Rose_PNG_Picture.png">
            <a:extLst>
              <a:ext uri="{FF2B5EF4-FFF2-40B4-BE49-F238E27FC236}">
                <a16:creationId xmlns:a16="http://schemas.microsoft.com/office/drawing/2014/main" id="{1CD9CA9F-F135-4B58-ABE2-EC15C0C73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381" y="0"/>
            <a:ext cx="717019" cy="1571636"/>
          </a:xfrm>
          <a:prstGeom prst="rect">
            <a:avLst/>
          </a:prstGeom>
          <a:noFill/>
        </p:spPr>
      </p:pic>
      <p:pic>
        <p:nvPicPr>
          <p:cNvPr id="24" name="Picture 2" descr="C:\Users\mr\Desktop\maria\Clipart_Rose_PNG_Picture.png">
            <a:extLst>
              <a:ext uri="{FF2B5EF4-FFF2-40B4-BE49-F238E27FC236}">
                <a16:creationId xmlns:a16="http://schemas.microsoft.com/office/drawing/2014/main" id="{4741364B-EBA9-47FF-B5F3-88E216534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28" y="1728767"/>
            <a:ext cx="717019" cy="1571636"/>
          </a:xfrm>
          <a:prstGeom prst="rect">
            <a:avLst/>
          </a:prstGeom>
          <a:noFill/>
        </p:spPr>
      </p:pic>
      <p:pic>
        <p:nvPicPr>
          <p:cNvPr id="25" name="Picture 2" descr="C:\Users\mr\Desktop\maria\Clipart_Rose_PNG_Picture.png">
            <a:extLst>
              <a:ext uri="{FF2B5EF4-FFF2-40B4-BE49-F238E27FC236}">
                <a16:creationId xmlns:a16="http://schemas.microsoft.com/office/drawing/2014/main" id="{2F8F5BA8-CC2E-4D20-9EF0-1F623B692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8985"/>
            <a:ext cx="717019" cy="1571636"/>
          </a:xfrm>
          <a:prstGeom prst="rect">
            <a:avLst/>
          </a:prstGeom>
          <a:noFill/>
        </p:spPr>
      </p:pic>
      <p:pic>
        <p:nvPicPr>
          <p:cNvPr id="26" name="Picture 2" descr="C:\Users\mr\Desktop\maria\Clipart_Rose_PNG_Picture.png">
            <a:extLst>
              <a:ext uri="{FF2B5EF4-FFF2-40B4-BE49-F238E27FC236}">
                <a16:creationId xmlns:a16="http://schemas.microsoft.com/office/drawing/2014/main" id="{314CAF63-7554-4113-B6EE-4CCBF35D9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5016" y="5175337"/>
            <a:ext cx="717019" cy="1571636"/>
          </a:xfrm>
          <a:prstGeom prst="rect">
            <a:avLst/>
          </a:prstGeom>
          <a:noFill/>
        </p:spPr>
      </p:pic>
      <p:pic>
        <p:nvPicPr>
          <p:cNvPr id="27" name="Picture 2" descr="C:\Users\mr\Desktop\maria\Clipart_Rose_PNG_Picture.png">
            <a:extLst>
              <a:ext uri="{FF2B5EF4-FFF2-40B4-BE49-F238E27FC236}">
                <a16:creationId xmlns:a16="http://schemas.microsoft.com/office/drawing/2014/main" id="{884250D4-7F73-4122-8123-EA15FD2CD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948" y="5157752"/>
            <a:ext cx="717019" cy="1571636"/>
          </a:xfrm>
          <a:prstGeom prst="rect">
            <a:avLst/>
          </a:prstGeom>
          <a:noFill/>
        </p:spPr>
      </p:pic>
      <p:pic>
        <p:nvPicPr>
          <p:cNvPr id="28" name="Picture 2" descr="C:\Users\mr\Desktop\maria\Clipart_Rose_PNG_Picture.png">
            <a:extLst>
              <a:ext uri="{FF2B5EF4-FFF2-40B4-BE49-F238E27FC236}">
                <a16:creationId xmlns:a16="http://schemas.microsoft.com/office/drawing/2014/main" id="{3C062C07-EEAE-4FE6-899F-A3FA472E8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5157752"/>
            <a:ext cx="717019" cy="1571636"/>
          </a:xfrm>
          <a:prstGeom prst="rect">
            <a:avLst/>
          </a:prstGeom>
          <a:noFill/>
        </p:spPr>
      </p:pic>
      <p:pic>
        <p:nvPicPr>
          <p:cNvPr id="29" name="Picture 2" descr="C:\Users\mr\Desktop\maria\Clipart_Rose_PNG_Picture.png">
            <a:extLst>
              <a:ext uri="{FF2B5EF4-FFF2-40B4-BE49-F238E27FC236}">
                <a16:creationId xmlns:a16="http://schemas.microsoft.com/office/drawing/2014/main" id="{74CC310A-F815-4033-86BF-85B4F1E91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4981" y="5187932"/>
            <a:ext cx="717019" cy="1571636"/>
          </a:xfrm>
          <a:prstGeom prst="rect">
            <a:avLst/>
          </a:prstGeom>
          <a:noFill/>
        </p:spPr>
      </p:pic>
      <p:pic>
        <p:nvPicPr>
          <p:cNvPr id="30" name="Picture 2" descr="C:\Users\mr\Desktop\maria\Clipart_Rose_PNG_Picture.png">
            <a:extLst>
              <a:ext uri="{FF2B5EF4-FFF2-40B4-BE49-F238E27FC236}">
                <a16:creationId xmlns:a16="http://schemas.microsoft.com/office/drawing/2014/main" id="{1D74561E-5DD9-4B75-AC5A-71E075762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0967" y="5157752"/>
            <a:ext cx="717019" cy="1571636"/>
          </a:xfrm>
          <a:prstGeom prst="rect">
            <a:avLst/>
          </a:prstGeom>
          <a:noFill/>
        </p:spPr>
      </p:pic>
      <p:pic>
        <p:nvPicPr>
          <p:cNvPr id="31" name="Picture 2" descr="C:\Users\mr\Desktop\maria\Clipart_Rose_PNG_Picture.png">
            <a:extLst>
              <a:ext uri="{FF2B5EF4-FFF2-40B4-BE49-F238E27FC236}">
                <a16:creationId xmlns:a16="http://schemas.microsoft.com/office/drawing/2014/main" id="{F92C924B-4FC4-49CB-9668-FBFBF8B32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5181570"/>
            <a:ext cx="717019" cy="1571636"/>
          </a:xfrm>
          <a:prstGeom prst="rect">
            <a:avLst/>
          </a:prstGeom>
          <a:noFill/>
        </p:spPr>
      </p:pic>
      <p:pic>
        <p:nvPicPr>
          <p:cNvPr id="32" name="Picture 2" descr="C:\Users\mr\Desktop\maria\Clipart_Rose_PNG_Picture.png">
            <a:extLst>
              <a:ext uri="{FF2B5EF4-FFF2-40B4-BE49-F238E27FC236}">
                <a16:creationId xmlns:a16="http://schemas.microsoft.com/office/drawing/2014/main" id="{9C019A42-40D0-4E41-8056-F47DE3E14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3181" y="5280859"/>
            <a:ext cx="717019" cy="1571636"/>
          </a:xfrm>
          <a:prstGeom prst="rect">
            <a:avLst/>
          </a:prstGeom>
          <a:noFill/>
        </p:spPr>
      </p:pic>
      <p:pic>
        <p:nvPicPr>
          <p:cNvPr id="33" name="Picture 2" descr="C:\Users\mr\Desktop\maria\Clipart_Rose_PNG_Picture.png">
            <a:extLst>
              <a:ext uri="{FF2B5EF4-FFF2-40B4-BE49-F238E27FC236}">
                <a16:creationId xmlns:a16="http://schemas.microsoft.com/office/drawing/2014/main" id="{ABE8AD0A-D536-451D-9841-89B37018B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4865" y="5336345"/>
            <a:ext cx="717019" cy="1571636"/>
          </a:xfrm>
          <a:prstGeom prst="rect">
            <a:avLst/>
          </a:prstGeom>
          <a:noFill/>
        </p:spPr>
      </p:pic>
      <p:pic>
        <p:nvPicPr>
          <p:cNvPr id="34" name="Picture 2" descr="C:\Users\mr\Desktop\maria\Clipart_Rose_PNG_Picture.png">
            <a:extLst>
              <a:ext uri="{FF2B5EF4-FFF2-40B4-BE49-F238E27FC236}">
                <a16:creationId xmlns:a16="http://schemas.microsoft.com/office/drawing/2014/main" id="{B24D8806-E2E9-4738-A088-80ABCFD80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4134" y="5334000"/>
            <a:ext cx="717019" cy="1571636"/>
          </a:xfrm>
          <a:prstGeom prst="rect">
            <a:avLst/>
          </a:prstGeom>
          <a:noFill/>
        </p:spPr>
      </p:pic>
      <p:pic>
        <p:nvPicPr>
          <p:cNvPr id="35" name="Picture 2" descr="C:\Users\mr\Desktop\maria\Clipart_Rose_PNG_Picture.png">
            <a:extLst>
              <a:ext uri="{FF2B5EF4-FFF2-40B4-BE49-F238E27FC236}">
                <a16:creationId xmlns:a16="http://schemas.microsoft.com/office/drawing/2014/main" id="{E9062383-DFDF-45D5-BA3F-DB0F8F8B2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5749" y="5286364"/>
            <a:ext cx="717019" cy="1571636"/>
          </a:xfrm>
          <a:prstGeom prst="rect">
            <a:avLst/>
          </a:prstGeom>
          <a:noFill/>
        </p:spPr>
      </p:pic>
      <p:pic>
        <p:nvPicPr>
          <p:cNvPr id="36" name="Picture 2" descr="C:\Users\mr\Desktop\maria\Clipart_Rose_PNG_Picture.png">
            <a:extLst>
              <a:ext uri="{FF2B5EF4-FFF2-40B4-BE49-F238E27FC236}">
                <a16:creationId xmlns:a16="http://schemas.microsoft.com/office/drawing/2014/main" id="{41C8DED5-9843-4890-94A0-E9F4016A9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2782" y="5286364"/>
            <a:ext cx="717019" cy="1571636"/>
          </a:xfrm>
          <a:prstGeom prst="rect">
            <a:avLst/>
          </a:prstGeom>
          <a:noFill/>
        </p:spPr>
      </p:pic>
      <p:pic>
        <p:nvPicPr>
          <p:cNvPr id="37" name="Picture 2" descr="C:\Users\mr\Desktop\maria\Clipart_Rose_PNG_Picture.png">
            <a:extLst>
              <a:ext uri="{FF2B5EF4-FFF2-40B4-BE49-F238E27FC236}">
                <a16:creationId xmlns:a16="http://schemas.microsoft.com/office/drawing/2014/main" id="{6964CF22-F7C7-48D0-9C53-556D3316F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8381" y="-118403"/>
            <a:ext cx="717019" cy="1571636"/>
          </a:xfrm>
          <a:prstGeom prst="rect">
            <a:avLst/>
          </a:prstGeom>
          <a:noFill/>
        </p:spPr>
      </p:pic>
      <p:pic>
        <p:nvPicPr>
          <p:cNvPr id="38" name="Picture 2" descr="C:\Users\mr\Desktop\maria\Clipart_Rose_PNG_Picture.png">
            <a:extLst>
              <a:ext uri="{FF2B5EF4-FFF2-40B4-BE49-F238E27FC236}">
                <a16:creationId xmlns:a16="http://schemas.microsoft.com/office/drawing/2014/main" id="{274FC5F1-F8A6-4F71-9E6E-F51A61EE9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88981" y="-146538"/>
            <a:ext cx="717019" cy="15716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19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514</TotalTime>
  <Words>237</Words>
  <Application>Microsoft Office PowerPoint</Application>
  <PresentationFormat>Widescreen</PresentationFormat>
  <Paragraphs>15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ArhialkhanAMJ</vt:lpstr>
      <vt:lpstr>Arial</vt:lpstr>
      <vt:lpstr>Calibri</vt:lpstr>
      <vt:lpstr>NikoshBAN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শিখনফল (১)আল্লাহ তায়ালা বনি ঈসরাইলদের অবাধ্যতা , পাষান্ড , ঔদ্দত্য, দৃষ্টান্ত পেশ করেছেন। তাদের স্বভাব ছিল  আল্লাহ তায়ালার পক্ষ থেকে বাস্তব নিদর্শন দেখে তাদের অন্তর কোমল না হয়ে কঠোরতা বৃদ্দি পেত।   (২) কিছু লোক এমন আছে , তারা কিতাবের ধার ধারে না বরং কত গুলো অযৌক্তিক আশা আকাঙ্ক্ষা নিয়ে বেচে আছে ।   </vt:lpstr>
      <vt:lpstr>       আয়াতে কারিমা ثم قست قلوبكم من بعد ذلك فهئ كالحجارة او اشد قسوة- وان من الحجارة لما يتفجر منه الانهر وان منها لما يشقق فيخرج منه الماء – وان منها لما يهبط من خشية الله-وما الله بغافل عما تعملون-- </vt:lpstr>
      <vt:lpstr>শব্দার্থ লিখঃ- قست= حجار= يتفجر= يشقق= </vt:lpstr>
      <vt:lpstr>অনুবাদ  এর পরও তোমাদের হৃদয় কঠিন হয়ে গেল , এটা পাশান কিংবা তদপেক্ষা কঠিন , পাথরও কিছু এমন রয়েছে,যা এটা হতে নদী-নালা প্রবাহিত হয়। এবং কতক এই রুপ আছে যে,বিদীর্ন হওয়ার পর এটা হতে পানি নির্গত হয়। ইত্যাদি।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SHAFIULLAH</cp:lastModifiedBy>
  <cp:revision>30</cp:revision>
  <dcterms:created xsi:type="dcterms:W3CDTF">2006-08-16T00:00:00Z</dcterms:created>
  <dcterms:modified xsi:type="dcterms:W3CDTF">2021-01-22T03:53:20Z</dcterms:modified>
</cp:coreProperties>
</file>