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9140C-E613-44F1-8F50-0B27D4DF6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F2E02-B0A8-42AD-9AB2-B6515846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BC2-0012-4F2B-B4AB-7C15B4A6CC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6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1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7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3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6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7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8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EC94-16D7-405D-A876-6E3E4F831A0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0640-79F9-41B1-8D26-59F1D414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BF7806-1391-429A-95FF-299FE04A1D6D}"/>
              </a:ext>
            </a:extLst>
          </p:cNvPr>
          <p:cNvSpPr/>
          <p:nvPr/>
        </p:nvSpPr>
        <p:spPr>
          <a:xfrm>
            <a:off x="0" y="2790"/>
            <a:ext cx="12192000" cy="6732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n/>
              <a:solidFill>
                <a:schemeClr val="accent4"/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718800-D18A-4E3F-B42C-73FF272E9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90" y="5097553"/>
            <a:ext cx="4696209" cy="1709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C07721-EA7F-4609-9DEC-CC2F1808E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6478" y="3985812"/>
            <a:ext cx="3201124" cy="2328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D5ABE3-F3D5-4B84-A23F-72FCA7DA2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9795"/>
            <a:ext cx="4567707" cy="1662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4D6220-8CA0-4468-83EC-2811DBB9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16566" y="811766"/>
            <a:ext cx="3799232" cy="2151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FBE3FA-BEBA-47E1-AF28-827639EFDA57}"/>
              </a:ext>
            </a:extLst>
          </p:cNvPr>
          <p:cNvSpPr txBox="1"/>
          <p:nvPr/>
        </p:nvSpPr>
        <p:spPr>
          <a:xfrm>
            <a:off x="1018673" y="1001350"/>
            <a:ext cx="10154653" cy="359268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8800" b="1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/>
              <a:solidFill>
                <a:schemeClr val="accent6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937B78-CDB5-45C7-BDA0-67F7DAC73C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250" r="10937" b="8334"/>
          <a:stretch/>
        </p:blipFill>
        <p:spPr>
          <a:xfrm>
            <a:off x="3657600" y="3276070"/>
            <a:ext cx="4143225" cy="3033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803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170" y="202425"/>
            <a:ext cx="6324600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বৈশিষ্ট্যঃ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SutonnyMJ"/>
                <a:ea typeface="Times New Roman"/>
                <a:cs typeface="Times New Roman"/>
              </a:rPr>
              <a:t>K) </a:t>
            </a:r>
            <a:r>
              <a:rPr lang="en-US" sz="2800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এরা </a:t>
            </a:r>
            <a:r>
              <a:rPr lang="en-US" sz="28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বহুকোষী,অপুষ্পক</a:t>
            </a:r>
            <a:r>
              <a:rPr lang="en-US" sz="2800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দেহ</a:t>
            </a:r>
            <a:r>
              <a:rPr lang="en-US" sz="2800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সরল</a:t>
            </a:r>
            <a:r>
              <a:rPr lang="en-US" sz="2800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।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SutonnyMJ"/>
                <a:ea typeface="Times New Roman"/>
                <a:cs typeface="Times New Roman"/>
              </a:rPr>
              <a:t>L)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g~j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Dw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™¢` </a:t>
            </a:r>
            <a:r>
              <a:rPr lang="en-US" sz="28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গ্যামি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‡UvdvBwUK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|</a:t>
            </a:r>
            <a:endParaRPr lang="en-US" sz="28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M) †`n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থ্যা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j‡qW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A_ev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big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Kv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ন্ড</a:t>
            </a:r>
            <a:r>
              <a:rPr lang="en-US" sz="2400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I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cvZvi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gZ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As‡k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wef³|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N)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g~j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bvB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cwie‡Z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©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GK‡Kvlx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ivBR‡qW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Av‡Q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O)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G‡`i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cwienY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Zš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¿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bvB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P) Rbbv½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eû‡Kvlx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e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ন্ধ্যা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‡Kv‡li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AveiY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Øviv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Ave„Z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Q)†¯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úv‡ivdvBU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গ্যা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wg‡UvdvB‡Ui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Dci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c~Y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©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ev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AvswkK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wbf©ikxj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R)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wb‡l‡Ki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R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ন্য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cvwb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Acwinvh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©|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ঝ)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শুক্রানু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দ্বি-ফ্ল্যাজেলা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বিশিষ্ট্য।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ঞ)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যৌন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জনন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উগ্যামাস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ট)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ভ্রুন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বহুকোষী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এবং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স্ত্রী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জননাঙ্গের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অভ্যন্তরে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ea typeface="Calibri"/>
                <a:cs typeface="NikoshBAN" pitchFamily="2" charset="0"/>
              </a:rPr>
              <a:t>।</a:t>
            </a:r>
          </a:p>
          <a:p>
            <a:pPr indent="457200" algn="just">
              <a:lnSpc>
                <a:spcPct val="115000"/>
              </a:lnSpc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   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D`vniYt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Riccia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36566" r="24248" b="-1"/>
          <a:stretch/>
        </p:blipFill>
        <p:spPr>
          <a:xfrm>
            <a:off x="7542857" y="716351"/>
            <a:ext cx="2819400" cy="228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9548340" y="1753347"/>
            <a:ext cx="1171653" cy="3268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19993" y="1524422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35" y="3666472"/>
            <a:ext cx="2249765" cy="281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EA7D5B-5CDA-4800-8D2C-108F31C22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15054" r="5346"/>
          <a:stretch/>
        </p:blipFill>
        <p:spPr>
          <a:xfrm>
            <a:off x="6400799" y="3694432"/>
            <a:ext cx="3541435" cy="2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725" y="1579152"/>
            <a:ext cx="47244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B050"/>
                </a:solidFill>
              </a:rPr>
              <a:t>শ্রেণীবিন্যাস: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/>
              <a:t>Kingdom- Plantae</a:t>
            </a:r>
          </a:p>
          <a:p>
            <a:r>
              <a:rPr lang="en-US" sz="2400" b="1" dirty="0"/>
              <a:t>  Grade- </a:t>
            </a:r>
            <a:r>
              <a:rPr lang="en-US" sz="2400" b="1" dirty="0" err="1"/>
              <a:t>Bryophyta</a:t>
            </a:r>
            <a:endParaRPr lang="en-US" sz="2400" b="1" dirty="0"/>
          </a:p>
          <a:p>
            <a:r>
              <a:rPr lang="en-US" sz="2400" b="1" dirty="0"/>
              <a:t>    Division- </a:t>
            </a:r>
            <a:r>
              <a:rPr lang="en-US" sz="2400" b="1" dirty="0" err="1"/>
              <a:t>Bryophyta</a:t>
            </a:r>
            <a:endParaRPr lang="en-US" sz="2400" b="1" dirty="0"/>
          </a:p>
          <a:p>
            <a:r>
              <a:rPr lang="en-US" sz="2400" b="1" dirty="0"/>
              <a:t>      Class- </a:t>
            </a:r>
            <a:r>
              <a:rPr lang="en-US" sz="2400" b="1" dirty="0" err="1"/>
              <a:t>Hepaticae</a:t>
            </a:r>
            <a:endParaRPr lang="en-US" sz="2400" b="1" dirty="0"/>
          </a:p>
          <a:p>
            <a:r>
              <a:rPr lang="en-US" sz="2400" b="1" dirty="0"/>
              <a:t>        Order- </a:t>
            </a:r>
            <a:r>
              <a:rPr lang="en-US" sz="2400" b="1" dirty="0" err="1"/>
              <a:t>Marchantiales</a:t>
            </a:r>
            <a:endParaRPr lang="en-US" sz="2400" b="1" dirty="0"/>
          </a:p>
          <a:p>
            <a:r>
              <a:rPr lang="en-US" sz="2400" b="1" dirty="0"/>
              <a:t>          Family- </a:t>
            </a:r>
            <a:r>
              <a:rPr lang="en-US" sz="2400" b="1" dirty="0" err="1"/>
              <a:t>Ricciaceae</a:t>
            </a:r>
            <a:endParaRPr lang="en-US" sz="2400" b="1" dirty="0"/>
          </a:p>
          <a:p>
            <a:r>
              <a:rPr lang="en-US" sz="2400" b="1" dirty="0"/>
              <a:t>            Genus- </a:t>
            </a:r>
            <a:r>
              <a:rPr lang="en-US" sz="2400" b="1" dirty="0" err="1"/>
              <a:t>Riccia</a:t>
            </a:r>
            <a:endParaRPr lang="en-US" sz="2400" b="1" dirty="0"/>
          </a:p>
          <a:p>
            <a:r>
              <a:rPr lang="en-US" sz="2400" b="1" dirty="0"/>
              <a:t>              Species- </a:t>
            </a:r>
            <a:r>
              <a:rPr lang="en-US" sz="2400" b="1" i="1" u="sng" dirty="0" err="1"/>
              <a:t>Riccia</a:t>
            </a:r>
            <a:r>
              <a:rPr lang="en-US" sz="2400" b="1" i="1" dirty="0"/>
              <a:t>  </a:t>
            </a:r>
            <a:r>
              <a:rPr lang="en-US" sz="2400" b="1" i="1" u="sng" dirty="0" err="1"/>
              <a:t>bengalensis</a:t>
            </a:r>
            <a:r>
              <a:rPr lang="en-US" sz="2400" b="1" i="1" u="sng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416" y="5830680"/>
            <a:ext cx="1193716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Hepaticae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শ্রেণির উদ্ভিদের থ্যালাসের আকৃতি মানুষের লিভার-এর সাথে কিছুটা মিল সম্পন্ন হওয়ায় এদেরকে লিভারওয়ার্ট(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Liverwort)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ADEEED-6AAE-47C4-A74C-78DFF950F517}"/>
              </a:ext>
            </a:extLst>
          </p:cNvPr>
          <p:cNvSpPr txBox="1"/>
          <p:nvPr/>
        </p:nvSpPr>
        <p:spPr>
          <a:xfrm>
            <a:off x="3369664" y="378343"/>
            <a:ext cx="5452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শ্রেণিবিন্যাসগত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D87C77-2371-4221-AAE9-62EFDF95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40" y="1194466"/>
            <a:ext cx="4314667" cy="394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19881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41600" y="903111"/>
            <a:ext cx="6491111" cy="2641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51378" y="3747911"/>
            <a:ext cx="7721599" cy="2269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ব্রায়োফাইটার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805EC-7CA3-446D-B3B7-D7742470634F}"/>
              </a:ext>
            </a:extLst>
          </p:cNvPr>
          <p:cNvSpPr/>
          <p:nvPr/>
        </p:nvSpPr>
        <p:spPr>
          <a:xfrm>
            <a:off x="553269" y="259644"/>
            <a:ext cx="11694942" cy="1877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আবাসস্থলঃ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এরা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ভেঁজা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দেয়ালের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গায়ে,আর্দ্র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স্যাঁতস্যাঁতে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মাটিতে,নদীর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কিনারায়,নতুন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নার্সারীতে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সব্জী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টবের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জন্মায়।এরা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লিভার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ওয়ার্ট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থাকে।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89AFD1-8DA1-4367-816F-80871FD49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6"/>
          <a:stretch/>
        </p:blipFill>
        <p:spPr>
          <a:xfrm>
            <a:off x="662507" y="2788990"/>
            <a:ext cx="3480515" cy="3887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AD28A8-F2D3-4CA1-92E2-B7CFC2F4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55" y="2788990"/>
            <a:ext cx="3363971" cy="392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92F504-7A50-4223-BCBB-4D0AA23FAC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33896" r="16234"/>
          <a:stretch/>
        </p:blipFill>
        <p:spPr>
          <a:xfrm>
            <a:off x="8658460" y="2755439"/>
            <a:ext cx="3307762" cy="392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5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31281E-6FD9-4E22-9BDD-FA63C9D7267B}"/>
              </a:ext>
            </a:extLst>
          </p:cNvPr>
          <p:cNvSpPr txBox="1"/>
          <p:nvPr/>
        </p:nvSpPr>
        <p:spPr>
          <a:xfrm>
            <a:off x="5725549" y="1398681"/>
            <a:ext cx="6330983" cy="3108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গ্যামিটোফাইটিক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থ্যালয়েড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পৃথকযোগ্য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পৃষ্ট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দ্ব্যাগ্র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শাখাযুক্ত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অন্তর্গঠনে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স্পোরোফাইট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ক্যাপসুলে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বংশবৃদ্ধি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8CD597-22CB-4E82-9DC7-75501161D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t="19820" r="6533" b="5953"/>
          <a:stretch/>
        </p:blipFill>
        <p:spPr>
          <a:xfrm>
            <a:off x="1294054" y="237420"/>
            <a:ext cx="3840480" cy="3444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B4A802-C424-4C80-80A1-ACC04797B1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14042" r="5609"/>
          <a:stretch/>
        </p:blipFill>
        <p:spPr>
          <a:xfrm>
            <a:off x="2085246" y="3681798"/>
            <a:ext cx="3577881" cy="3018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D3AB4E-C21A-4108-85F8-55638CE65B5E}"/>
              </a:ext>
            </a:extLst>
          </p:cNvPr>
          <p:cNvSpPr txBox="1"/>
          <p:nvPr/>
        </p:nvSpPr>
        <p:spPr>
          <a:xfrm>
            <a:off x="6096000" y="610158"/>
            <a:ext cx="526062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এর বৈশিষ্ট্য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4FD90C-6AAF-4F6B-B0F2-6A1007F10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6703"/>
            <a:ext cx="208524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89A0A9-E973-47ED-903E-7E5B5795D03C}"/>
              </a:ext>
            </a:extLst>
          </p:cNvPr>
          <p:cNvSpPr txBox="1"/>
          <p:nvPr/>
        </p:nvSpPr>
        <p:spPr>
          <a:xfrm>
            <a:off x="191911" y="643939"/>
            <a:ext cx="6841067" cy="4278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/>
                <a:ea typeface="Times New Roman"/>
              </a:rPr>
              <a:t>Riccia 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 Gi 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MVb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 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Times New Roman"/>
                <a:ea typeface="Times New Roman"/>
              </a:rPr>
              <a:t>Riccia</a:t>
            </a:r>
            <a:r>
              <a:rPr lang="en-US" sz="2400" b="1" dirty="0">
                <a:latin typeface="Times New Roman"/>
                <a:ea typeface="Times New Roman"/>
              </a:rPr>
              <a:t> 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থ্যালাস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গ্যামি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‡UvdvBwUK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|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utonnyMJ"/>
                <a:ea typeface="Times New Roman"/>
                <a:cs typeface="Times New Roman"/>
              </a:rPr>
              <a:t>Gi †`n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‡qW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A©_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vr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†`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n‡K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g~j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Kv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ন্ড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cvZvq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wef³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Kiv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hvq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bv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থ্যালা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vmwU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meyR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welgc„ó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kvwqZ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থ্যালাসটি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দ্ব্যাগ্র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kvLv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wewkó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utonnyMJ"/>
                <a:ea typeface="Times New Roman"/>
                <a:cs typeface="Times New Roman"/>
              </a:rPr>
              <a:t> KZK¸‡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jv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i="1" dirty="0">
                <a:latin typeface="Times New Roman"/>
                <a:ea typeface="Times New Roman"/>
              </a:rPr>
              <a:t>Riccia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থ্যালাস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GK‡Î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গোলাপের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পাপড়ির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মতো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MvjvKvi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Pµ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MVb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Ae¯’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vb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একে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রোজেট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বিন্যাস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বলে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থ্যালাসের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Dc‡ii</a:t>
            </a:r>
            <a:r>
              <a:rPr lang="bn-BD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c„‡ô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j¤^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vjw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¤^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fv‡e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মধ্যশি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iv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Av‡Q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wkiv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eivei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j¤^v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LuvR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Av‡Q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থ্যা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jv‡mi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cÖwZwU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kvLvi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A‡MÖ AMÖ¯’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LuvR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_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v‡K</a:t>
            </a:r>
            <a:r>
              <a:rPr lang="en-US" sz="2400" b="1" i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20E2B9-3A35-442A-85AC-740D5E200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15054" r="5346"/>
          <a:stretch/>
        </p:blipFill>
        <p:spPr>
          <a:xfrm>
            <a:off x="7267731" y="0"/>
            <a:ext cx="4184755" cy="3713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9882D8-D493-49D9-8E41-FF30610F0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3334" r="13090" b="6485"/>
          <a:stretch/>
        </p:blipFill>
        <p:spPr>
          <a:xfrm>
            <a:off x="7267731" y="3713233"/>
            <a:ext cx="4034853" cy="2962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17650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960" y="0"/>
            <a:ext cx="5128818" cy="70788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থ্যালাসের অন্তর্গঠন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" t="28544" r="8053" b="19349"/>
          <a:stretch/>
        </p:blipFill>
        <p:spPr>
          <a:xfrm>
            <a:off x="6416712" y="127252"/>
            <a:ext cx="5615180" cy="350948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8276" y="4341777"/>
            <a:ext cx="1185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ফটোসিনথেটিক বা আত্তীকরণ অঞ্চল: থ্যালাসের উপরের দিকে ক্লোরোপ্লাস্টযুক্ত খাড়া কোষের সারি(আত্তীকরণ সূত্র) নিয়ে এ অঞ্চল গঠিত। এর মধ্যে সরু লম্বা নালীর ন্যায় বায়ুপ্রকোষ্ঠ এবং বাইরের ছিদ্রপথকে বায়ুরন্ধ বলে। উপরের দিকে বর্ণহীন একসারি কোষ নিয়ে ঊর্ধ্বত্বক গঠিত।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276" y="6118805"/>
            <a:ext cx="117323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bn-IN" sz="2400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নিম্নত্বক: একসারি কোষ নিয়ে নিম্নত্বক গঠিত। এতে এককোষী রাইজয়েড( মসৃণ ও অমসৃণ) ও বহুকোষী স্কেল বিদ্যমান। 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5488" y="3807179"/>
            <a:ext cx="3276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থ্যালাসের অন্তর্গঠন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222FFC-419F-436D-94B0-978428D7BC32}"/>
              </a:ext>
            </a:extLst>
          </p:cNvPr>
          <p:cNvSpPr txBox="1"/>
          <p:nvPr/>
        </p:nvSpPr>
        <p:spPr>
          <a:xfrm>
            <a:off x="0" y="1173748"/>
            <a:ext cx="59630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Riccia</a:t>
            </a:r>
            <a:r>
              <a:rPr lang="bn-IN" sz="28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-র প্রস্থচ্ছেদকে ৩টি অঞ্চলে ভাগ করা যায়- ১. ফটোসিনথেটিক বা আত্তীকরণ অঞ্চল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সঞ্চয়ী অঞ্চল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নিম্নত্বক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8165D1-1161-4398-B055-60F74684A376}"/>
              </a:ext>
            </a:extLst>
          </p:cNvPr>
          <p:cNvSpPr txBox="1"/>
          <p:nvPr/>
        </p:nvSpPr>
        <p:spPr>
          <a:xfrm>
            <a:off x="238276" y="5411136"/>
            <a:ext cx="117323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bn-IN" sz="2400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সঞ্চয়ী অঞ্চল: ফটোসিনথেটিক অঞ্চলের নিচে কয়েক সারি বর্ণহীন প্যারেনকাইমা কোষ দ্বারা এ অঞ্চল গঠিত। </a:t>
            </a:r>
          </a:p>
        </p:txBody>
      </p:sp>
    </p:spTree>
    <p:extLst>
      <p:ext uri="{BB962C8B-B14F-4D97-AF65-F5344CB8AC3E}">
        <p14:creationId xmlns:p14="http://schemas.microsoft.com/office/powerpoint/2010/main" val="301983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10" grpId="0" animBg="1"/>
      <p:bldP spid="12" grpId="0" build="allAtOnce"/>
      <p:bldP spid="12" grpId="1" build="allAtOnce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8BB4E1A3-85ED-4F2B-8F9D-C1FAF128A24B}"/>
              </a:ext>
            </a:extLst>
          </p:cNvPr>
          <p:cNvSpPr txBox="1"/>
          <p:nvPr/>
        </p:nvSpPr>
        <p:spPr>
          <a:xfrm>
            <a:off x="959556" y="3755481"/>
            <a:ext cx="9132710" cy="2785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dbl">
            <a:noFill/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চিত্রসহ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–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র গঠন বর্ণনা কর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21164-5ECA-4275-B563-93C6744C971E}"/>
              </a:ext>
            </a:extLst>
          </p:cNvPr>
          <p:cNvSpPr txBox="1"/>
          <p:nvPr/>
        </p:nvSpPr>
        <p:spPr>
          <a:xfrm>
            <a:off x="959556" y="112046"/>
            <a:ext cx="9132710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endParaRPr lang="en-US" sz="7200" b="1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72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72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98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A2D4C4-798F-47A1-ADB9-BC8D22CF0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4" y="2446529"/>
            <a:ext cx="9606844" cy="4411471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D951A2FA-0CC9-4AE2-9282-710E104BAD58}"/>
              </a:ext>
            </a:extLst>
          </p:cNvPr>
          <p:cNvSpPr txBox="1"/>
          <p:nvPr/>
        </p:nvSpPr>
        <p:spPr>
          <a:xfrm>
            <a:off x="1286934" y="230538"/>
            <a:ext cx="9606844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8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81" y="3269410"/>
            <a:ext cx="2748070" cy="257386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5910" y="827041"/>
            <a:ext cx="9144000" cy="126801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7712" y="3002071"/>
            <a:ext cx="5512198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9822" y="619878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8000" b="1" spc="50" dirty="0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8000" b="1" i="0" u="none" strike="noStrike" kern="1200" spc="50" normalizeH="0" baseline="0" noProof="0" dirty="0" smtClean="0">
              <a:ln w="28575">
                <a:solidFill>
                  <a:srgbClr val="66FF33"/>
                </a:solidFill>
              </a:ln>
              <a:solidFill>
                <a:srgbClr val="66FF33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9822" y="1762878"/>
            <a:ext cx="9144000" cy="49859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60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60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BD" sz="60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পত্র</a:t>
            </a:r>
            <a:endParaRPr lang="en-US" sz="60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–দ্বাদশ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A9CB40-229D-40B9-9FE1-FD393BA58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8774"/>
            <a:ext cx="4054624" cy="270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825E93-50B9-44F2-A4AE-7357054B6EB8}"/>
              </a:ext>
            </a:extLst>
          </p:cNvPr>
          <p:cNvSpPr txBox="1"/>
          <p:nvPr/>
        </p:nvSpPr>
        <p:spPr>
          <a:xfrm>
            <a:off x="417688" y="649792"/>
            <a:ext cx="1156527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6807E4-370B-437B-BB15-664DF2098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09" y="4114800"/>
            <a:ext cx="4065245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60FEE6-7888-4721-8030-CA01A92F4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54" y="4114800"/>
            <a:ext cx="394756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93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4809CD-CD37-4381-BE3D-14617D2EE0CB}"/>
              </a:ext>
            </a:extLst>
          </p:cNvPr>
          <p:cNvSpPr txBox="1"/>
          <p:nvPr/>
        </p:nvSpPr>
        <p:spPr>
          <a:xfrm>
            <a:off x="1195754" y="775918"/>
            <a:ext cx="10059268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ব্রায়োফাইটা</a:t>
            </a:r>
            <a:endParaRPr lang="en-US" sz="6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BE5550-8C58-4B68-8378-10BD075D7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2053194"/>
            <a:ext cx="10170941" cy="4450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61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1511" y="408618"/>
            <a:ext cx="1049866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u="sng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u="sng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5400" b="1" u="sng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 শিক্ষার্থীরা-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511" y="2122314"/>
            <a:ext cx="10498667" cy="3847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ব্রায়োফাইটা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কী তা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ব্রায়োফাইটা এর বৈশিষ্ট্য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পারবে;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এর শনাক্তকারী বৈশিষ্ট্য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এর গঠন বর্ণনা করতে পারবে;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F43DBD-6A29-4D15-A8E5-F26E50B8F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250" r="10937" b="8334"/>
          <a:stretch/>
        </p:blipFill>
        <p:spPr>
          <a:xfrm>
            <a:off x="1071675" y="2588963"/>
            <a:ext cx="3406070" cy="238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0B1F83ED-AAB8-42A7-B0B4-CF1D12E76F7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44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BD2815-D104-4C40-A2A4-30CDCA8921BD}"/>
              </a:ext>
            </a:extLst>
          </p:cNvPr>
          <p:cNvSpPr/>
          <p:nvPr/>
        </p:nvSpPr>
        <p:spPr>
          <a:xfrm>
            <a:off x="460504" y="463824"/>
            <a:ext cx="11306776" cy="1138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Bryon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Phyton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Bryophyta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weÁvbx</a:t>
            </a:r>
            <a:r>
              <a:rPr lang="en-US" sz="36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SutonnyMJ"/>
                <a:ea typeface="Times New Roman"/>
                <a:cs typeface="Times New Roman"/>
              </a:rPr>
              <a:t>eªvDb</a:t>
            </a:r>
            <a:r>
              <a:rPr lang="en-US" sz="36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1864 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wL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ª.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Òeªv‡qvdvBUvÓ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bvgwU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bn-BD" sz="3200" b="1" dirty="0" smtClean="0">
                <a:latin typeface="NikoshBAN" pitchFamily="2" charset="0"/>
                <a:ea typeface="Times New Roman"/>
                <a:cs typeface="NikoshBAN" pitchFamily="2" charset="0"/>
              </a:rPr>
              <a:t>ব্য</a:t>
            </a:r>
            <a:r>
              <a:rPr lang="en-US" sz="3200" b="1" dirty="0" err="1" smtClean="0">
                <a:latin typeface="SutonnyMJ"/>
                <a:ea typeface="Times New Roman"/>
                <a:cs typeface="Times New Roman"/>
              </a:rPr>
              <a:t>envi</a:t>
            </a:r>
            <a:r>
              <a:rPr lang="en-US" sz="32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SutonnyMJ"/>
                <a:ea typeface="Times New Roman"/>
                <a:cs typeface="Times New Roman"/>
              </a:rPr>
              <a:t>K‡ib</a:t>
            </a:r>
            <a:r>
              <a:rPr lang="en-US" sz="3200" b="1" dirty="0">
                <a:latin typeface="SutonnyMJ"/>
                <a:ea typeface="Times New Roman"/>
                <a:cs typeface="Times New Roman"/>
              </a:rPr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88C4DC-CC4B-4AC6-8DBB-E48720E4D5FF}"/>
              </a:ext>
            </a:extLst>
          </p:cNvPr>
          <p:cNvSpPr txBox="1"/>
          <p:nvPr/>
        </p:nvSpPr>
        <p:spPr>
          <a:xfrm>
            <a:off x="720152" y="5509646"/>
            <a:ext cx="10751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বিস্তারঃ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AwaKvskB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¯’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jR,wfRv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,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স্যাঁতস্যাঁতে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I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Qvqvgq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 ¯</a:t>
            </a:r>
            <a:r>
              <a:rPr lang="en-US" sz="2400" b="1" dirty="0">
                <a:latin typeface="SutonnyMJ" pitchFamily="2" charset="0"/>
                <a:ea typeface="Times New Roman"/>
                <a:cs typeface="NikoshBAN" panose="02000000000000000000" pitchFamily="2" charset="0"/>
              </a:rPr>
              <a:t>’</a:t>
            </a:r>
            <a:r>
              <a:rPr lang="en-US" sz="2400" b="1" dirty="0" err="1">
                <a:latin typeface="SutonnyMJ" pitchFamily="2" charset="0"/>
                <a:ea typeface="Times New Roman"/>
                <a:cs typeface="NikoshBAN" panose="02000000000000000000" pitchFamily="2" charset="0"/>
              </a:rPr>
              <a:t>v‡b</a:t>
            </a:r>
            <a:r>
              <a:rPr lang="en-US" sz="2400" b="1" dirty="0">
                <a:latin typeface="SutonnyMJ" pitchFamily="2" charset="0"/>
                <a:ea typeface="Times New Roman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পুরাতন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প্রাচীর,নুড়ি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পাথর,প্রাচীন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গাছের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বাকল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প্রভৃতি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স্থানে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R‡b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¥|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যেহেতু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অধিকাংশ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ব্রায়োফাইটা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স্থলজ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জীবনচক্র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সম্পন্ন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পানির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প্রয়োজন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/>
                <a:cs typeface="NikoshBAN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ea typeface="Times New Roman"/>
                <a:cs typeface="NikoshBAN" pitchFamily="2" charset="0"/>
              </a:rPr>
              <a:t>সেজন্য</a:t>
            </a:r>
            <a:r>
              <a:rPr lang="en-US" sz="2400" b="1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G‡`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DfPi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Dw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™¢` </a:t>
            </a:r>
            <a:r>
              <a:rPr lang="en-US" sz="2400" b="1" dirty="0" err="1">
                <a:latin typeface="SutonnyMJ"/>
                <a:ea typeface="Times New Roman"/>
                <a:cs typeface="Times New Roman"/>
              </a:rPr>
              <a:t>e‡j</a:t>
            </a:r>
            <a:r>
              <a:rPr lang="en-US" sz="2400" b="1" dirty="0">
                <a:latin typeface="SutonnyMJ"/>
                <a:ea typeface="Times New Roman"/>
                <a:cs typeface="Times New Roman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B02EC6-E4DA-498B-B89F-4919A94E6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07" y="2589540"/>
            <a:ext cx="3576537" cy="2380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738F63-540C-440B-8E24-53BA4DE7A1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06" y="2588963"/>
            <a:ext cx="3437074" cy="238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65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1B4800-ED2A-47E9-AD5C-A01062B0B985}"/>
              </a:ext>
            </a:extLst>
          </p:cNvPr>
          <p:cNvSpPr/>
          <p:nvPr/>
        </p:nvSpPr>
        <p:spPr>
          <a:xfrm>
            <a:off x="389745" y="809808"/>
            <a:ext cx="1142711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যে সকল অপুষ্পক উদ্ভিদকে মূল, কান্ড ও পাতায় বিভক্ত করা যায় না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তাদেরকে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ব্রায়োফাইটা বলে।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E3EE72-26A6-4CE7-8DFF-D0088C75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5" y="2550386"/>
            <a:ext cx="6975229" cy="430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657CB88B-0156-419B-9AD1-7800B9FF8EE4}"/>
              </a:ext>
            </a:extLst>
          </p:cNvPr>
          <p:cNvSpPr txBox="1"/>
          <p:nvPr/>
        </p:nvSpPr>
        <p:spPr>
          <a:xfrm>
            <a:off x="389745" y="116584"/>
            <a:ext cx="221277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ব্রায়োফাইটাঃ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259" y="3558448"/>
            <a:ext cx="9518574" cy="26440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ব্রায়োফাইটা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01667" y="594911"/>
            <a:ext cx="5497417" cy="2644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662</Words>
  <Application>Microsoft Office PowerPoint</Application>
  <PresentationFormat>Widescreen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SutonnyOMJ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2021-01-21T14:37:37Z</dcterms:created>
  <dcterms:modified xsi:type="dcterms:W3CDTF">2021-01-21T16:11:48Z</dcterms:modified>
</cp:coreProperties>
</file>