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288" r:id="rId2"/>
    <p:sldId id="289" r:id="rId3"/>
    <p:sldId id="283" r:id="rId4"/>
    <p:sldId id="284" r:id="rId5"/>
    <p:sldId id="259" r:id="rId6"/>
    <p:sldId id="286" r:id="rId7"/>
    <p:sldId id="285" r:id="rId8"/>
    <p:sldId id="260" r:id="rId9"/>
    <p:sldId id="264" r:id="rId10"/>
    <p:sldId id="266" r:id="rId11"/>
    <p:sldId id="268" r:id="rId12"/>
    <p:sldId id="270" r:id="rId13"/>
    <p:sldId id="290" r:id="rId14"/>
    <p:sldId id="287" r:id="rId15"/>
    <p:sldId id="292" r:id="rId16"/>
    <p:sldId id="293" r:id="rId17"/>
    <p:sldId id="294" r:id="rId18"/>
    <p:sldId id="295" r:id="rId19"/>
    <p:sldId id="296" r:id="rId20"/>
    <p:sldId id="297" r:id="rId21"/>
    <p:sldId id="299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40" y="60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1EAE8-52D7-4AAA-9F39-2D937DB081B7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A869F-F3E9-447E-9472-F6128970CF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98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63799-BA55-4993-8CA2-A0CFBE341D4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12/28/2016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9550"/>
            <a:ext cx="4724400" cy="518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61950"/>
            <a:ext cx="3733800" cy="2438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581150"/>
            <a:ext cx="65913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</a:t>
            </a:r>
          </a:p>
          <a:p>
            <a:r>
              <a:rPr lang="bn-BD" sz="11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115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গ</a:t>
            </a:r>
          </a:p>
          <a:p>
            <a:r>
              <a:rPr lang="bn-BD" sz="11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	ত		</a:t>
            </a:r>
            <a:r>
              <a:rPr lang="bn-BD" sz="115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115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72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457200"/>
            <a:ext cx="5715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5400" b="1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নগদান বইয়ের শ্রেণিবিভাগ</a:t>
            </a:r>
            <a:endParaRPr lang="en-US" sz="54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5400000">
            <a:off x="1733550" y="857250"/>
            <a:ext cx="1981200" cy="3009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91000" y="1371600"/>
            <a:ext cx="3886200" cy="1905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743200" y="2057400"/>
            <a:ext cx="21336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4000500" y="1562100"/>
            <a:ext cx="2057400" cy="1676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52400" y="3657600"/>
            <a:ext cx="2133600" cy="182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800" b="1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একঘরা নগদান বই</a:t>
            </a:r>
            <a:endParaRPr lang="en-US" sz="4800" b="1" i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90800" y="3657600"/>
            <a:ext cx="1981200" cy="1828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b="1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দুইঘরা নগদান বই</a:t>
            </a:r>
            <a:endParaRPr lang="en-US" sz="44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00600" y="3657600"/>
            <a:ext cx="2133600" cy="1828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b="1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তিনঘরা নগদান বই</a:t>
            </a:r>
            <a:endParaRPr lang="en-US" sz="4400" b="1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86600" y="3657600"/>
            <a:ext cx="1905000" cy="1828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000" b="1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খুচরা নগদান বই</a:t>
            </a:r>
            <a:endParaRPr lang="en-US" sz="40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07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686800" cy="1524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বর্তমানে আরো দুই ধরণের নগদান বই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দেখতে পাওয়া যায়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>
            <a:stCxn id="3" idx="2"/>
          </p:cNvCxnSpPr>
          <p:nvPr/>
        </p:nvCxnSpPr>
        <p:spPr>
          <a:xfrm flipH="1">
            <a:off x="1981200" y="1905000"/>
            <a:ext cx="259080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495800" y="1905000"/>
            <a:ext cx="25908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28600" y="3733800"/>
            <a:ext cx="3962400" cy="1752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 প্রাপ্তি জাবেদা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3733800"/>
            <a:ext cx="3962400" cy="1752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 প্রদান জাবেদা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12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6477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57200"/>
            <a:ext cx="9144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নগদান বই প্রস্তুতের নিয়মাবলি</a:t>
            </a: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76400"/>
            <a:ext cx="9144000" cy="5181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ডেবিট </a:t>
            </a: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দিক জমার দিক ,ক্রেডিট দিক খরচের দিক।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নগদ টাকা ব্যাংকে জমা দিলে কন্ট্রা বা বিপরীত দাখিলা হয়।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 থেকে অফিসের প্রয়োজনে উত্তোলন করলে কন্ট্রা বা বিপরীত দাখিলা হয়।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 থেকে ব্যক্তিগত প্রয়োজনে উত্তোলন করলে ক্রেডিট দিকে ব্যাংক কলামে বসে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93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7772400" cy="56323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৫.একজনের কাছ থেকে চেক পেয়ে অন্যজনকে প্রদান করলে উভয় দিকে নগদ কলামে বসে।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৬.চেকে পণ্য বা মাল বিক্রয় করলে ডেবিট দিকে ব্যাংক কলামে বসে।</a:t>
            </a:r>
          </a:p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৭. চেকে পণ্য বা মাল ক্রয় করলে  ক্রেডিট দিকে ব্যাংক কলামে বসে।</a:t>
            </a:r>
          </a:p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৮. বাকী লেনদেন, পন্য উত্তোলন, অবচয় নগদান বইতে আসবে না। </a:t>
            </a:r>
          </a:p>
          <a:p>
            <a:pPr marL="457200" indent="-457200">
              <a:defRPr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৯. কারবারি বাট্টা নগদান বইতে আসবে না। 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17" y="658083"/>
            <a:ext cx="9027683" cy="594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55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640840"/>
          <a:ext cx="8763000" cy="3718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8200"/>
                <a:gridCol w="1676400"/>
                <a:gridCol w="533400"/>
                <a:gridCol w="457200"/>
                <a:gridCol w="876300"/>
                <a:gridCol w="876300"/>
                <a:gridCol w="1676400"/>
                <a:gridCol w="533400"/>
                <a:gridCol w="457200"/>
                <a:gridCol w="838200"/>
              </a:tblGrid>
              <a:tr h="889000">
                <a:tc>
                  <a:txBody>
                    <a:bodyPr/>
                    <a:lstStyle/>
                    <a:p>
                      <a:pPr algn="ctr"/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রঃ</a:t>
                      </a:r>
                    </a:p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</a:p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প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রিমান</a:t>
                      </a:r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1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ভাঃ</a:t>
                      </a:r>
                      <a:endParaRPr lang="bn-BD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</a:p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প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রিমান</a:t>
                      </a:r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466088">
                <a:tc>
                  <a:txBody>
                    <a:bodyPr/>
                    <a:lstStyle/>
                    <a:p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51310" y="304800"/>
            <a:ext cx="4343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নমুনা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ছক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একঘরা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990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2400" y="990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40160"/>
            <a:ext cx="78486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295400"/>
            <a:ext cx="7924800" cy="5257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একঘরা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করঃ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২০১৪ </a:t>
            </a:r>
          </a:p>
          <a:p>
            <a:pPr marL="457200" indent="-457200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জানুঃ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 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		 ২৫,০০০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জানুঃ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৫ 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	  	   ৫,০০০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জানুঃ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৮ 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	  	   ৮,০০০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জানুঃ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১১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৩,০০০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জানুঃ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১৭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৪,০০০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জানুঃ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২২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মনিহারি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১,০০০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জানুঃ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২৮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আসবাবপত্র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১০,০০০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" y="1397001"/>
          <a:ext cx="8965248" cy="6156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4400"/>
                <a:gridCol w="1524000"/>
                <a:gridCol w="533400"/>
                <a:gridCol w="457200"/>
                <a:gridCol w="952500"/>
                <a:gridCol w="952500"/>
                <a:gridCol w="1683068"/>
                <a:gridCol w="576580"/>
                <a:gridCol w="483552"/>
                <a:gridCol w="888048"/>
              </a:tblGrid>
              <a:tr h="706024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২০১৪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রঃ</a:t>
                      </a: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রিমান</a:t>
                      </a:r>
                      <a:endParaRPr lang="bn-BD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২০১৪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রঃ</a:t>
                      </a: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ং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প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রিমান</a:t>
                      </a:r>
                      <a:endParaRPr lang="bn-BD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137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জানুঃ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১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ব্যালেন্স বি/ডি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২৫,০০০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জানুঃ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৫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ক্র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য় হিসাব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137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জানুঃ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৮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হিসাব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৮,০০০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জানুঃ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১১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বেত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ন হিসাব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৩,০০০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137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জানুঃ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১৭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ব্যাংক হিসাব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৪,০০০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জানুঃ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২২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মনিহারি হিসাব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১,০০০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137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জানুঃ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২৮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আসবাবপত্র হিসাব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১০,০০০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137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জানুঃ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৩১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ব্যালেন্স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সি</a:t>
                      </a: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/ডি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smtClean="0">
                          <a:latin typeface="NikoshBAN" pitchFamily="2" charset="0"/>
                          <a:cs typeface="NikoshBAN" pitchFamily="2" charset="0"/>
                        </a:rPr>
                        <a:t>১৮,০০০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19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sng" dirty="0" smtClean="0">
                          <a:latin typeface="NikoshBAN" pitchFamily="2" charset="0"/>
                          <a:cs typeface="NikoshBAN" pitchFamily="2" charset="0"/>
                        </a:rPr>
                        <a:t>৩৭,০০০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sng" dirty="0" smtClean="0">
                          <a:latin typeface="NikoshBAN" pitchFamily="2" charset="0"/>
                          <a:cs typeface="NikoshBAN" pitchFamily="2" charset="0"/>
                        </a:rPr>
                        <a:t>৩৭,০০০</a:t>
                      </a:r>
                      <a:endParaRPr lang="en-US" sz="20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19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ফেব্রুঃ</a:t>
                      </a:r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১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ব্যালেন্স বি/ডি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১৮</a:t>
                      </a: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,০০০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9"/>
          <p:cNvGrpSpPr/>
          <p:nvPr/>
        </p:nvGrpSpPr>
        <p:grpSpPr>
          <a:xfrm>
            <a:off x="228600" y="304800"/>
            <a:ext cx="8610600" cy="1055132"/>
            <a:chOff x="228600" y="304800"/>
            <a:chExt cx="8610600" cy="1055132"/>
          </a:xfrm>
        </p:grpSpPr>
        <p:sp>
          <p:nvSpPr>
            <p:cNvPr id="6" name="TextBox 5"/>
            <p:cNvSpPr txBox="1"/>
            <p:nvPr/>
          </p:nvSpPr>
          <p:spPr>
            <a:xfrm>
              <a:off x="2351310" y="304800"/>
              <a:ext cx="43434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জনাব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আলী</a:t>
              </a:r>
              <a:endParaRPr lang="en-US" sz="28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একঘরা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নগদান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বই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3" name="Group 8"/>
            <p:cNvGrpSpPr/>
            <p:nvPr/>
          </p:nvGrpSpPr>
          <p:grpSpPr>
            <a:xfrm>
              <a:off x="228600" y="990600"/>
              <a:ext cx="8610600" cy="369332"/>
              <a:chOff x="228600" y="990600"/>
              <a:chExt cx="8610600" cy="36933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28600" y="990600"/>
                <a:ext cx="106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ডেবিট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772400" y="990600"/>
                <a:ext cx="106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       </a:t>
                </a:r>
                <a:r>
                  <a:rPr lang="en-US" dirty="0" err="1" smtClean="0">
                    <a:latin typeface="NikoshBAN" pitchFamily="2" charset="0"/>
                    <a:cs typeface="NikoshBAN" pitchFamily="2" charset="0"/>
                  </a:rPr>
                  <a:t>ক্রেডিট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710"/>
            <a:ext cx="86868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838200"/>
            <a:ext cx="8686800" cy="5562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/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শাহীনের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লেনদেনগুলো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নিম্নরূপঃ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457200" indent="-4572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২০১৫</a:t>
            </a:r>
          </a:p>
          <a:p>
            <a:pPr marL="457200" indent="-457200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১ 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		       ২০,০০০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৭ 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	  	   	৯,০০০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১০ 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  	   	২,০০০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১৩ 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	৩,০০০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১৯ 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করিমের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৪,০০০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২৫ 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ধারে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৩,০০০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২৯ 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৮,০০০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করনীয়ঃ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ক. 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শাহীনের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অ-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457200" indent="-457200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খ. 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শাহীনের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বিক্রয়ের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457200" indent="-457200"/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/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/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671" y="1420586"/>
            <a:ext cx="7467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ফেরদৌসির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২০১১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----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– ১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৭৫০০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- ৪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সুমনের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৪০০০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 ৮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৫০০০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 ১০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চেয়ার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৩০০০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  ১৮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আরিফকে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পরিশোধ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২৫০০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  ২০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আসবাবপত্রের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অবচয়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৩০০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  ২৫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  ২৮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পরিশোধ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১৫০০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375555" y="1420586"/>
            <a:ext cx="46083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6156" y="152400"/>
            <a:ext cx="4076866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গত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183177"/>
            <a:ext cx="4114800" cy="76944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সময়ঃ ১০মিনিট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063283"/>
            <a:ext cx="8382000" cy="64633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ফেরদৌসির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একঘরা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94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5400" b="1" u="sng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b="1" u="sng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228600" y="1905000"/>
            <a:ext cx="5562600" cy="3886200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বি,এম,মিজান</a:t>
            </a:r>
            <a:r>
              <a:rPr lang="en-US" sz="48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i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en-US" sz="3600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6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36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নাগেরপাড়া</a:t>
            </a:r>
            <a:r>
              <a:rPr lang="bn-BD" sz="36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উচ্চ বিদ্যালয়</a:t>
            </a:r>
          </a:p>
          <a:p>
            <a:r>
              <a:rPr lang="en-US" sz="3600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গোসাইরহাট,শরীয়তপুর</a:t>
            </a:r>
            <a:r>
              <a:rPr lang="en-US" sz="36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i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মোবাইল-</a:t>
            </a:r>
            <a:r>
              <a:rPr lang="en-US" sz="36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০১৭১২০০১৫২৮</a:t>
            </a:r>
            <a:endParaRPr lang="bn-BD" sz="3600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1200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057400"/>
            <a:ext cx="1752600" cy="21971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3276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7239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73627"/>
            <a:ext cx="7848600" cy="452431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১।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এরশ্রেণী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বিভাগগুলো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একঘরা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একঘরা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৪টি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অ-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37792"/>
            <a:ext cx="371475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1043" y="5493657"/>
            <a:ext cx="61413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/>
                <a:cs typeface="NikoshBAN" pitchFamily="2" charset="0"/>
              </a:rPr>
              <a:t>১১৫ </a:t>
            </a:r>
            <a:r>
              <a:rPr lang="en-US" sz="3600" dirty="0" err="1" smtClean="0">
                <a:latin typeface="NikoshBAN"/>
                <a:cs typeface="NikoshBAN" pitchFamily="2" charset="0"/>
              </a:rPr>
              <a:t>পৃষ্ঠার</a:t>
            </a:r>
            <a:r>
              <a:rPr lang="en-US" sz="3600" dirty="0" smtClean="0">
                <a:latin typeface="NikoshBAN"/>
                <a:cs typeface="NikoshBAN" pitchFamily="2" charset="0"/>
              </a:rPr>
              <a:t> ১নং </a:t>
            </a:r>
            <a:r>
              <a:rPr lang="en-US" sz="3600" dirty="0" err="1" smtClean="0">
                <a:latin typeface="NikoshBAN"/>
                <a:cs typeface="NikoshBAN" pitchFamily="2" charset="0"/>
              </a:rPr>
              <a:t>সৃজনশীল</a:t>
            </a:r>
            <a:r>
              <a:rPr lang="en-US" sz="3600" dirty="0" smtClean="0">
                <a:latin typeface="NikoshBAN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/>
                <a:cs typeface="NikoshBAN" pitchFamily="2" charset="0"/>
              </a:rPr>
              <a:t>করবে</a:t>
            </a:r>
            <a:r>
              <a:rPr lang="en-US" sz="3600" dirty="0" smtClean="0">
                <a:latin typeface="NikoshBAN"/>
                <a:cs typeface="NikoshBAN" pitchFamily="2" charset="0"/>
              </a:rPr>
              <a:t> ।  </a:t>
            </a:r>
            <a:endParaRPr lang="en-US" sz="3600" dirty="0">
              <a:latin typeface="Niko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1914144"/>
            <a:ext cx="5181600" cy="34198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3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ank-You-Glitters-5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752600"/>
            <a:ext cx="3871913" cy="4419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8500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2296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3345" y="1523995"/>
            <a:ext cx="8229600" cy="464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নবম </a:t>
            </a:r>
          </a:p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শাখা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ব্যবসায় শিক্ষা</a:t>
            </a:r>
          </a:p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বিষয়:  হিসাববিজ্ঞান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আজকের পাঠে  :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বই (একঘরা ও দুই ঘরা)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129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শিখনফল-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246888" lvl="1" indent="0">
              <a:buNone/>
              <a:defRPr/>
            </a:pPr>
            <a:r>
              <a:rPr lang="bn-BD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নগদান</a:t>
            </a:r>
            <a:r>
              <a:rPr lang="bn-BD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বই এর 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246888" lvl="1" indent="0">
              <a:buNone/>
              <a:defRPr/>
            </a:pPr>
            <a:r>
              <a:rPr lang="bn-BD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নগদান</a:t>
            </a:r>
            <a:r>
              <a:rPr lang="bn-BD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বই এর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শ্রেণীবিভাগ</a:t>
            </a:r>
            <a:r>
              <a:rPr lang="bn-BD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করতে পারবে ।</a:t>
            </a:r>
          </a:p>
          <a:p>
            <a:pPr marL="246888" lvl="1" indent="0">
              <a:buNone/>
              <a:defRPr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3</a:t>
            </a:r>
            <a:r>
              <a:rPr lang="bn-BD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ও দু-ঘরা 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করতে পারবে।</a:t>
            </a:r>
          </a:p>
          <a:p>
            <a:pPr marL="246888" lvl="1" indent="0">
              <a:buNone/>
              <a:defRPr/>
            </a:pPr>
            <a:endParaRPr lang="bn-BD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lvl="1">
              <a:buNone/>
              <a:defRPr/>
            </a:pPr>
            <a:endParaRPr lang="bn-BD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246888" lvl="1" indent="0">
              <a:buNone/>
            </a:pP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350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 বিষয় গুল লক্ষ কর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……..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371601"/>
            <a:ext cx="70866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27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ceving money 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80" y="1073735"/>
            <a:ext cx="7848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33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receving money 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00" y="651170"/>
            <a:ext cx="7924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11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1143000"/>
          </a:xfrm>
        </p:spPr>
        <p:txBody>
          <a:bodyPr>
            <a:noAutofit/>
          </a:bodyPr>
          <a:lstStyle/>
          <a:p>
            <a:endParaRPr lang="en-US" sz="2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5" y="1683325"/>
            <a:ext cx="8153400" cy="4373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n-US" sz="1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নগদান</a:t>
            </a:r>
            <a:r>
              <a:rPr lang="bn-BD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বই</a:t>
            </a:r>
            <a:endParaRPr lang="en-US" sz="16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  <a:defRPr/>
            </a:pP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অষ্টম</a:t>
            </a:r>
            <a:r>
              <a:rPr lang="bn-BD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অধ্যায়</a:t>
            </a:r>
          </a:p>
          <a:p>
            <a:pPr marL="0" indent="0" algn="ctr">
              <a:buNone/>
              <a:defRPr/>
            </a:pPr>
            <a:r>
              <a:rPr lang="bn-BD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পৃষ্ঠা -----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৯6</a:t>
            </a:r>
            <a:endParaRPr lang="bn-BD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80010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1532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752600"/>
            <a:ext cx="7848600" cy="4800600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</a:t>
            </a:r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বইতে কোন </a:t>
            </a:r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 </a:t>
            </a:r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 প্রতিষ্ঠানের সমস্ত প্রকার নগদ লেনদেন অর্থাৎ নগদ প্রাপ্তি ও পরিশোধগুলো </a:t>
            </a:r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তারিখের ক্রমানুসারে </a:t>
            </a:r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লিপিবদ্ধ করা হয় সে বইকে নগদান বলা হয়।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52400"/>
            <a:ext cx="86868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8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নগদান বই কাকে বলে ?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61048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335</TotalTime>
  <Words>484</Words>
  <Application>Microsoft Office PowerPoint</Application>
  <PresentationFormat>On-screen Show (4:3)</PresentationFormat>
  <Paragraphs>169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Aspect</vt:lpstr>
      <vt:lpstr>PowerPoint Presentation</vt:lpstr>
      <vt:lpstr>শিক্ষক পরিচিতি</vt:lpstr>
      <vt:lpstr>PowerPoint Presentation</vt:lpstr>
      <vt:lpstr>শিখনফল- </vt:lpstr>
      <vt:lpstr>নিচের বিষয় গুল লক্ষ কর……..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all of my beloved students in my class.  </dc:title>
  <dc:creator>SHAHANARA</dc:creator>
  <cp:lastModifiedBy>mijanur rahman</cp:lastModifiedBy>
  <cp:revision>87</cp:revision>
  <dcterms:created xsi:type="dcterms:W3CDTF">2006-08-16T00:00:00Z</dcterms:created>
  <dcterms:modified xsi:type="dcterms:W3CDTF">2016-12-28T16:35:49Z</dcterms:modified>
</cp:coreProperties>
</file>