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339" r:id="rId2"/>
    <p:sldId id="335" r:id="rId3"/>
    <p:sldId id="340" r:id="rId4"/>
    <p:sldId id="306" r:id="rId5"/>
    <p:sldId id="307" r:id="rId6"/>
    <p:sldId id="360" r:id="rId7"/>
    <p:sldId id="342" r:id="rId8"/>
    <p:sldId id="343" r:id="rId9"/>
    <p:sldId id="344" r:id="rId10"/>
    <p:sldId id="354" r:id="rId11"/>
    <p:sldId id="358" r:id="rId12"/>
    <p:sldId id="357" r:id="rId13"/>
    <p:sldId id="359" r:id="rId14"/>
    <p:sldId id="345" r:id="rId15"/>
    <p:sldId id="361" r:id="rId16"/>
    <p:sldId id="362" r:id="rId17"/>
    <p:sldId id="363" r:id="rId18"/>
    <p:sldId id="364" r:id="rId19"/>
    <p:sldId id="350" r:id="rId20"/>
    <p:sldId id="365" r:id="rId21"/>
    <p:sldId id="338" r:id="rId22"/>
    <p:sldId id="35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41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DA2036-31A0-4180-AC21-F1CB5E5A41B1}" type="datetimeFigureOut">
              <a:rPr lang="en-US" smtClean="0"/>
              <a:pPr/>
              <a:t>1/22/2021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D8E58-52C4-4401-87FD-E94477214DEF}" type="slidenum">
              <a:rPr lang="en-US" smtClean="0"/>
              <a:pPr/>
              <a:t>‹#›</a:t>
            </a:fld>
            <a:endParaRPr lang="en-US" dirty="0"/>
          </a:p>
        </p:txBody>
      </p:sp>
    </p:spTree>
    <p:extLst>
      <p:ext uri="{BB962C8B-B14F-4D97-AF65-F5344CB8AC3E}">
        <p14:creationId xmlns:p14="http://schemas.microsoft.com/office/powerpoint/2010/main" val="344858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E08331E9-D733-4D7A-A7B2-9290D073C1A6}" type="slidenum">
              <a:rPr lang="en-US" smtClean="0"/>
              <a:pPr/>
              <a:t>7</a:t>
            </a:fld>
            <a:endParaRPr lang="en-US"/>
          </a:p>
        </p:txBody>
      </p:sp>
    </p:spTree>
    <p:extLst>
      <p:ext uri="{BB962C8B-B14F-4D97-AF65-F5344CB8AC3E}">
        <p14:creationId xmlns:p14="http://schemas.microsoft.com/office/powerpoint/2010/main" val="237768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E08331E9-D733-4D7A-A7B2-9290D073C1A6}" type="slidenum">
              <a:rPr lang="en-US" smtClean="0"/>
              <a:pPr/>
              <a:t>8</a:t>
            </a:fld>
            <a:endParaRPr lang="en-US"/>
          </a:p>
        </p:txBody>
      </p:sp>
    </p:spTree>
    <p:extLst>
      <p:ext uri="{BB962C8B-B14F-4D97-AF65-F5344CB8AC3E}">
        <p14:creationId xmlns:p14="http://schemas.microsoft.com/office/powerpoint/2010/main" val="237768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E08331E9-D733-4D7A-A7B2-9290D073C1A6}" type="slidenum">
              <a:rPr lang="en-US" smtClean="0"/>
              <a:pPr/>
              <a:t>9</a:t>
            </a:fld>
            <a:endParaRPr lang="en-US"/>
          </a:p>
        </p:txBody>
      </p:sp>
    </p:spTree>
    <p:extLst>
      <p:ext uri="{BB962C8B-B14F-4D97-AF65-F5344CB8AC3E}">
        <p14:creationId xmlns:p14="http://schemas.microsoft.com/office/powerpoint/2010/main" val="2377683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E08331E9-D733-4D7A-A7B2-9290D073C1A6}" type="slidenum">
              <a:rPr lang="en-US" smtClean="0"/>
              <a:pPr/>
              <a:t>10</a:t>
            </a:fld>
            <a:endParaRPr lang="en-US"/>
          </a:p>
        </p:txBody>
      </p:sp>
    </p:spTree>
    <p:extLst>
      <p:ext uri="{BB962C8B-B14F-4D97-AF65-F5344CB8AC3E}">
        <p14:creationId xmlns:p14="http://schemas.microsoft.com/office/powerpoint/2010/main" val="417756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E08331E9-D733-4D7A-A7B2-9290D073C1A6}" type="slidenum">
              <a:rPr lang="en-US" smtClean="0"/>
              <a:pPr/>
              <a:t>11</a:t>
            </a:fld>
            <a:endParaRPr lang="en-US"/>
          </a:p>
        </p:txBody>
      </p:sp>
    </p:spTree>
    <p:extLst>
      <p:ext uri="{BB962C8B-B14F-4D97-AF65-F5344CB8AC3E}">
        <p14:creationId xmlns:p14="http://schemas.microsoft.com/office/powerpoint/2010/main" val="2834859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E08331E9-D733-4D7A-A7B2-9290D073C1A6}" type="slidenum">
              <a:rPr lang="en-US" smtClean="0"/>
              <a:pPr/>
              <a:t>12</a:t>
            </a:fld>
            <a:endParaRPr lang="en-US"/>
          </a:p>
        </p:txBody>
      </p:sp>
    </p:spTree>
    <p:extLst>
      <p:ext uri="{BB962C8B-B14F-4D97-AF65-F5344CB8AC3E}">
        <p14:creationId xmlns:p14="http://schemas.microsoft.com/office/powerpoint/2010/main" val="1105198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E08331E9-D733-4D7A-A7B2-9290D073C1A6}" type="slidenum">
              <a:rPr lang="en-US" smtClean="0"/>
              <a:pPr/>
              <a:t>13</a:t>
            </a:fld>
            <a:endParaRPr lang="en-US"/>
          </a:p>
        </p:txBody>
      </p:sp>
    </p:spTree>
    <p:extLst>
      <p:ext uri="{BB962C8B-B14F-4D97-AF65-F5344CB8AC3E}">
        <p14:creationId xmlns:p14="http://schemas.microsoft.com/office/powerpoint/2010/main" val="377285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D8E58-52C4-4401-87FD-E94477214DEF}" type="slidenum">
              <a:rPr lang="en-US" smtClean="0"/>
              <a:pPr/>
              <a:t>19</a:t>
            </a:fld>
            <a:endParaRPr lang="en-US"/>
          </a:p>
        </p:txBody>
      </p:sp>
    </p:spTree>
    <p:extLst>
      <p:ext uri="{BB962C8B-B14F-4D97-AF65-F5344CB8AC3E}">
        <p14:creationId xmlns:p14="http://schemas.microsoft.com/office/powerpoint/2010/main" val="61658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013C73-CD2D-47C7-A432-D7B778CA5FDD}" type="datetimeFigureOut">
              <a:rPr lang="en-US" smtClean="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7B21F-0A8E-4189-8887-68E08D414DC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13C73-CD2D-47C7-A432-D7B778CA5FDD}" type="datetimeFigureOut">
              <a:rPr lang="en-US" smtClean="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7B21F-0A8E-4189-8887-68E08D414D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13C73-CD2D-47C7-A432-D7B778CA5FDD}" type="datetimeFigureOut">
              <a:rPr lang="en-US" smtClean="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7B21F-0A8E-4189-8887-68E08D414D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13C73-CD2D-47C7-A432-D7B778CA5FDD}" type="datetimeFigureOut">
              <a:rPr lang="en-US" smtClean="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7B21F-0A8E-4189-8887-68E08D414D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013C73-CD2D-47C7-A432-D7B778CA5FDD}" type="datetimeFigureOut">
              <a:rPr lang="en-US" smtClean="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7B21F-0A8E-4189-8887-68E08D414DC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013C73-CD2D-47C7-A432-D7B778CA5FDD}" type="datetimeFigureOut">
              <a:rPr lang="en-US" smtClean="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C7B21F-0A8E-4189-8887-68E08D414DC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013C73-CD2D-47C7-A432-D7B778CA5FDD}" type="datetimeFigureOut">
              <a:rPr lang="en-US" smtClean="0"/>
              <a:pPr/>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C7B21F-0A8E-4189-8887-68E08D414DC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013C73-CD2D-47C7-A432-D7B778CA5FDD}" type="datetimeFigureOut">
              <a:rPr lang="en-US" smtClean="0"/>
              <a:pPr/>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C7B21F-0A8E-4189-8887-68E08D414D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13C73-CD2D-47C7-A432-D7B778CA5FDD}" type="datetimeFigureOut">
              <a:rPr lang="en-US" smtClean="0"/>
              <a:pPr/>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C7B21F-0A8E-4189-8887-68E08D414D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013C73-CD2D-47C7-A432-D7B778CA5FDD}" type="datetimeFigureOut">
              <a:rPr lang="en-US" smtClean="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C7B21F-0A8E-4189-8887-68E08D414DC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013C73-CD2D-47C7-A432-D7B778CA5FDD}" type="datetimeFigureOut">
              <a:rPr lang="en-US" smtClean="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C7B21F-0A8E-4189-8887-68E08D414DC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13C73-CD2D-47C7-A432-D7B778CA5FDD}" type="datetimeFigureOut">
              <a:rPr lang="en-US" smtClean="0"/>
              <a:pPr/>
              <a:t>1/22/2021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7B21F-0A8E-4189-8887-68E08D414D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752600"/>
            <a:ext cx="8305800" cy="2209800"/>
          </a:xfrm>
          <a:prstGeom prst="rect">
            <a:avLst/>
          </a:prstGeom>
          <a:noFill/>
        </p:spPr>
        <p:txBody>
          <a:bodyPr wrap="square" rtlCol="0">
            <a:prstTxWarp prst="textWave1">
              <a:avLst/>
            </a:prstTxWarp>
            <a:spAutoFit/>
          </a:bodyPr>
          <a:lstStyle/>
          <a:p>
            <a:r>
              <a:rPr lang="en-US" sz="6600" b="1" dirty="0">
                <a:ln w="1905">
                  <a:solidFill>
                    <a:schemeClr val="tx1"/>
                  </a:solidFill>
                </a:ln>
                <a:solidFill>
                  <a:srgbClr val="00B050"/>
                </a:solidFill>
                <a:effectLst>
                  <a:glow rad="139700">
                    <a:schemeClr val="accent2">
                      <a:satMod val="175000"/>
                      <a:alpha val="40000"/>
                    </a:schemeClr>
                  </a:glow>
                  <a:innerShdw blurRad="69850" dist="43180" dir="5400000">
                    <a:srgbClr val="000000">
                      <a:alpha val="65000"/>
                    </a:srgbClr>
                  </a:innerShdw>
                </a:effectLst>
              </a:rPr>
              <a:t>WELCOME</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2300" y="322943"/>
            <a:ext cx="2819400" cy="646331"/>
          </a:xfrm>
          <a:prstGeom prst="rect">
            <a:avLst/>
          </a:prstGeom>
          <a:noFill/>
          <a:ln>
            <a:solidFill>
              <a:schemeClr val="tx1"/>
            </a:solidFill>
          </a:ln>
        </p:spPr>
        <p:txBody>
          <a:bodyPr wrap="square" rtlCol="0">
            <a:spAutoFit/>
          </a:bodyPr>
          <a:lstStyle/>
          <a:p>
            <a:pPr algn="ctr" fontAlgn="t"/>
            <a:r>
              <a:rPr lang="en-US" sz="3600" b="1" dirty="0">
                <a:latin typeface="Times New Roman" pitchFamily="18" charset="0"/>
                <a:cs typeface="Times New Roman" pitchFamily="18" charset="0"/>
              </a:rPr>
              <a:t>Status</a:t>
            </a:r>
            <a:endParaRPr lang="en-US" sz="3600" dirty="0">
              <a:latin typeface="Times New Roman" pitchFamily="18" charset="0"/>
              <a:cs typeface="Times New Roman" pitchFamily="18" charset="0"/>
            </a:endParaRPr>
          </a:p>
        </p:txBody>
      </p:sp>
      <p:sp>
        <p:nvSpPr>
          <p:cNvPr id="4" name="TextBox 3"/>
          <p:cNvSpPr txBox="1"/>
          <p:nvPr/>
        </p:nvSpPr>
        <p:spPr>
          <a:xfrm>
            <a:off x="1371600" y="1294917"/>
            <a:ext cx="6629400" cy="523220"/>
          </a:xfrm>
          <a:prstGeom prst="rect">
            <a:avLst/>
          </a:prstGeom>
          <a:noFill/>
          <a:ln>
            <a:solidFill>
              <a:schemeClr val="tx1"/>
            </a:solidFill>
          </a:ln>
        </p:spPr>
        <p:txBody>
          <a:bodyPr wrap="square" rtlCol="0">
            <a:spAutoFit/>
          </a:bodyPr>
          <a:lstStyle/>
          <a:p>
            <a:pPr algn="ctr" fontAlgn="t"/>
            <a:r>
              <a:rPr lang="en-US" sz="2800" b="1" dirty="0">
                <a:latin typeface="Times New Roman" pitchFamily="18" charset="0"/>
                <a:cs typeface="Times New Roman" pitchFamily="18" charset="0"/>
              </a:rPr>
              <a:t>Meaning: Grade, Rank, Position .</a:t>
            </a:r>
            <a:endParaRPr lang="en-US" sz="2800" dirty="0">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8AC63CC5-33AD-47D1-B767-DF3908CA1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667000"/>
            <a:ext cx="4012708" cy="2284655"/>
          </a:xfrm>
          <a:prstGeom prst="rect">
            <a:avLst/>
          </a:prstGeom>
        </p:spPr>
      </p:pic>
    </p:spTree>
    <p:extLst>
      <p:ext uri="{BB962C8B-B14F-4D97-AF65-F5344CB8AC3E}">
        <p14:creationId xmlns:p14="http://schemas.microsoft.com/office/powerpoint/2010/main" val="19913519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2300" y="322943"/>
            <a:ext cx="2819400" cy="646331"/>
          </a:xfrm>
          <a:prstGeom prst="rect">
            <a:avLst/>
          </a:prstGeom>
          <a:noFill/>
          <a:ln>
            <a:solidFill>
              <a:schemeClr val="tx1"/>
            </a:solidFill>
          </a:ln>
        </p:spPr>
        <p:txBody>
          <a:bodyPr wrap="square" rtlCol="0">
            <a:spAutoFit/>
          </a:bodyPr>
          <a:lstStyle/>
          <a:p>
            <a:pPr algn="ctr" fontAlgn="t"/>
            <a:r>
              <a:rPr lang="en-US" sz="3600" b="1" dirty="0">
                <a:latin typeface="Times New Roman" pitchFamily="18" charset="0"/>
                <a:cs typeface="Times New Roman" pitchFamily="18" charset="0"/>
              </a:rPr>
              <a:t>Unparalleled</a:t>
            </a:r>
            <a:endParaRPr lang="en-US" sz="3600" dirty="0">
              <a:latin typeface="Times New Roman" pitchFamily="18" charset="0"/>
              <a:cs typeface="Times New Roman" pitchFamily="18" charset="0"/>
            </a:endParaRPr>
          </a:p>
        </p:txBody>
      </p:sp>
      <p:sp>
        <p:nvSpPr>
          <p:cNvPr id="4" name="TextBox 3"/>
          <p:cNvSpPr txBox="1"/>
          <p:nvPr/>
        </p:nvSpPr>
        <p:spPr>
          <a:xfrm>
            <a:off x="762000" y="1294917"/>
            <a:ext cx="7239000" cy="523220"/>
          </a:xfrm>
          <a:prstGeom prst="rect">
            <a:avLst/>
          </a:prstGeom>
          <a:noFill/>
          <a:ln>
            <a:solidFill>
              <a:schemeClr val="tx1"/>
            </a:solidFill>
          </a:ln>
        </p:spPr>
        <p:txBody>
          <a:bodyPr wrap="square" rtlCol="0">
            <a:spAutoFit/>
          </a:bodyPr>
          <a:lstStyle/>
          <a:p>
            <a:pPr algn="ctr" fontAlgn="t"/>
            <a:r>
              <a:rPr lang="en-US" sz="2800" b="1" dirty="0">
                <a:latin typeface="Times New Roman" pitchFamily="18" charset="0"/>
                <a:cs typeface="Times New Roman" pitchFamily="18" charset="0"/>
              </a:rPr>
              <a:t>Meaning: Unique, Supreme, Incomparable.</a:t>
            </a:r>
            <a:endParaRPr lang="en-US" sz="28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383FD03F-B4EF-4680-A908-44D2FFC03F26}"/>
              </a:ext>
            </a:extLst>
          </p:cNvPr>
          <p:cNvPicPr>
            <a:picLocks noChangeAspect="1"/>
          </p:cNvPicPr>
          <p:nvPr/>
        </p:nvPicPr>
        <p:blipFill rotWithShape="1">
          <a:blip r:embed="rId3">
            <a:extLst>
              <a:ext uri="{28A0092B-C50C-407E-A947-70E740481C1C}">
                <a14:useLocalDpi xmlns:a14="http://schemas.microsoft.com/office/drawing/2010/main" val="0"/>
              </a:ext>
            </a:extLst>
          </a:blip>
          <a:srcRect t="7451" b="14549"/>
          <a:stretch/>
        </p:blipFill>
        <p:spPr>
          <a:xfrm>
            <a:off x="2476500" y="2209800"/>
            <a:ext cx="3810000"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974399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2300" y="322943"/>
            <a:ext cx="2819400" cy="646331"/>
          </a:xfrm>
          <a:prstGeom prst="rect">
            <a:avLst/>
          </a:prstGeom>
          <a:noFill/>
          <a:ln>
            <a:solidFill>
              <a:schemeClr val="tx1"/>
            </a:solidFill>
          </a:ln>
        </p:spPr>
        <p:txBody>
          <a:bodyPr wrap="square" rtlCol="0">
            <a:spAutoFit/>
          </a:bodyPr>
          <a:lstStyle/>
          <a:p>
            <a:pPr algn="ctr" fontAlgn="t"/>
            <a:r>
              <a:rPr lang="en-US" sz="3600" b="1" dirty="0">
                <a:latin typeface="Times New Roman" pitchFamily="18" charset="0"/>
                <a:cs typeface="Times New Roman" pitchFamily="18" charset="0"/>
              </a:rPr>
              <a:t>Association</a:t>
            </a:r>
            <a:endParaRPr lang="en-US" sz="3600" dirty="0">
              <a:latin typeface="Times New Roman" pitchFamily="18" charset="0"/>
              <a:cs typeface="Times New Roman" pitchFamily="18" charset="0"/>
            </a:endParaRPr>
          </a:p>
        </p:txBody>
      </p:sp>
      <p:sp>
        <p:nvSpPr>
          <p:cNvPr id="4" name="TextBox 3"/>
          <p:cNvSpPr txBox="1"/>
          <p:nvPr/>
        </p:nvSpPr>
        <p:spPr>
          <a:xfrm>
            <a:off x="1371600" y="1294917"/>
            <a:ext cx="6629400" cy="523220"/>
          </a:xfrm>
          <a:prstGeom prst="rect">
            <a:avLst/>
          </a:prstGeom>
          <a:noFill/>
          <a:ln>
            <a:solidFill>
              <a:schemeClr val="tx1"/>
            </a:solidFill>
          </a:ln>
        </p:spPr>
        <p:txBody>
          <a:bodyPr wrap="square" rtlCol="0">
            <a:spAutoFit/>
          </a:bodyPr>
          <a:lstStyle/>
          <a:p>
            <a:pPr algn="ctr" fontAlgn="t"/>
            <a:r>
              <a:rPr lang="en-US" sz="2800" b="1" dirty="0">
                <a:latin typeface="Times New Roman" pitchFamily="18" charset="0"/>
                <a:cs typeface="Times New Roman" pitchFamily="18" charset="0"/>
              </a:rPr>
              <a:t>Meaning: Alliance, Connotation .</a:t>
            </a:r>
            <a:endParaRPr lang="en-US" sz="28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D626BB68-E36D-4903-A750-D25483DF5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806" y="2305814"/>
            <a:ext cx="3862388" cy="2734050"/>
          </a:xfrm>
          <a:prstGeom prst="rect">
            <a:avLst/>
          </a:prstGeom>
        </p:spPr>
      </p:pic>
    </p:spTree>
    <p:extLst>
      <p:ext uri="{BB962C8B-B14F-4D97-AF65-F5344CB8AC3E}">
        <p14:creationId xmlns:p14="http://schemas.microsoft.com/office/powerpoint/2010/main" val="1572113725"/>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2300" y="322943"/>
            <a:ext cx="2819400" cy="646331"/>
          </a:xfrm>
          <a:prstGeom prst="rect">
            <a:avLst/>
          </a:prstGeom>
          <a:noFill/>
          <a:ln>
            <a:solidFill>
              <a:schemeClr val="tx1"/>
            </a:solidFill>
          </a:ln>
        </p:spPr>
        <p:txBody>
          <a:bodyPr wrap="square" rtlCol="0">
            <a:spAutoFit/>
          </a:bodyPr>
          <a:lstStyle/>
          <a:p>
            <a:pPr algn="ctr" fontAlgn="t"/>
            <a:r>
              <a:rPr lang="en-US" sz="3600" b="1" dirty="0">
                <a:latin typeface="Times New Roman" pitchFamily="18" charset="0"/>
                <a:cs typeface="Times New Roman" pitchFamily="18" charset="0"/>
              </a:rPr>
              <a:t>Delicate</a:t>
            </a:r>
            <a:endParaRPr lang="en-US" sz="3600" dirty="0">
              <a:latin typeface="Times New Roman" pitchFamily="18" charset="0"/>
              <a:cs typeface="Times New Roman" pitchFamily="18" charset="0"/>
            </a:endParaRPr>
          </a:p>
        </p:txBody>
      </p:sp>
      <p:sp>
        <p:nvSpPr>
          <p:cNvPr id="4" name="TextBox 3"/>
          <p:cNvSpPr txBox="1"/>
          <p:nvPr/>
        </p:nvSpPr>
        <p:spPr>
          <a:xfrm>
            <a:off x="1371600" y="1294917"/>
            <a:ext cx="6629400" cy="523220"/>
          </a:xfrm>
          <a:prstGeom prst="rect">
            <a:avLst/>
          </a:prstGeom>
          <a:noFill/>
          <a:ln>
            <a:solidFill>
              <a:schemeClr val="tx1"/>
            </a:solidFill>
          </a:ln>
        </p:spPr>
        <p:txBody>
          <a:bodyPr wrap="square" rtlCol="0">
            <a:spAutoFit/>
          </a:bodyPr>
          <a:lstStyle/>
          <a:p>
            <a:pPr algn="ctr" fontAlgn="t"/>
            <a:r>
              <a:rPr lang="en-US" sz="2800" b="1" dirty="0">
                <a:latin typeface="Times New Roman" pitchFamily="18" charset="0"/>
                <a:cs typeface="Times New Roman" pitchFamily="18" charset="0"/>
              </a:rPr>
              <a:t>Meaning: Mild, Gentle, Pale .</a:t>
            </a:r>
            <a:endParaRPr lang="en-US" sz="2800" dirty="0">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FBFE45ED-6B18-4166-B0A1-628096253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590800"/>
            <a:ext cx="3817424" cy="2546985"/>
          </a:xfrm>
          <a:prstGeom prst="rect">
            <a:avLst/>
          </a:prstGeom>
        </p:spPr>
      </p:pic>
    </p:spTree>
    <p:extLst>
      <p:ext uri="{BB962C8B-B14F-4D97-AF65-F5344CB8AC3E}">
        <p14:creationId xmlns:p14="http://schemas.microsoft.com/office/powerpoint/2010/main" val="291652057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228600"/>
            <a:ext cx="8991600" cy="646331"/>
          </a:xfrm>
          <a:prstGeom prst="rect">
            <a:avLst/>
          </a:prstGeom>
          <a:noFill/>
          <a:ln>
            <a:solidFill>
              <a:schemeClr val="tx1"/>
            </a:solidFill>
          </a:ln>
        </p:spPr>
        <p:txBody>
          <a:bodyPr wrap="square" rtlCol="0">
            <a:spAutoFit/>
          </a:bodyPr>
          <a:lstStyle/>
          <a:p>
            <a:pPr algn="ctr" fontAlgn="t"/>
            <a:r>
              <a:rPr lang="en-US" sz="3600" b="1" dirty="0" err="1">
                <a:latin typeface="Times New Roman" pitchFamily="18" charset="0"/>
                <a:cs typeface="Times New Roman" pitchFamily="18" charset="0"/>
              </a:rPr>
              <a:t>B.Read</a:t>
            </a:r>
            <a:r>
              <a:rPr lang="en-US" sz="3600" b="1" dirty="0">
                <a:latin typeface="Times New Roman" pitchFamily="18" charset="0"/>
                <a:cs typeface="Times New Roman" pitchFamily="18" charset="0"/>
              </a:rPr>
              <a:t> the text about </a:t>
            </a:r>
            <a:r>
              <a:rPr lang="en-US" sz="3600" b="1" dirty="0" err="1">
                <a:latin typeface="Times New Roman" pitchFamily="18" charset="0"/>
                <a:cs typeface="Times New Roman" pitchFamily="18" charset="0"/>
              </a:rPr>
              <a:t>Pearls!Pearls!Pearls</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5" name="Oval Callout 4"/>
          <p:cNvSpPr/>
          <p:nvPr/>
        </p:nvSpPr>
        <p:spPr>
          <a:xfrm>
            <a:off x="3429000" y="1676400"/>
            <a:ext cx="2819400" cy="914400"/>
          </a:xfrm>
          <a:prstGeom prst="wedgeEllipseCallout">
            <a:avLst>
              <a:gd name="adj1" fmla="val -21374"/>
              <a:gd name="adj2" fmla="val 7583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itchFamily="18" charset="0"/>
                <a:cs typeface="Times New Roman" pitchFamily="18" charset="0"/>
              </a:rPr>
              <a:t>Page no: 79</a:t>
            </a:r>
          </a:p>
        </p:txBody>
      </p:sp>
      <p:pic>
        <p:nvPicPr>
          <p:cNvPr id="6" name="Picture 5" descr="images-12.jpg"/>
          <p:cNvPicPr>
            <a:picLocks noChangeAspect="1"/>
          </p:cNvPicPr>
          <p:nvPr/>
        </p:nvPicPr>
        <p:blipFill>
          <a:blip r:embed="rId2"/>
          <a:srcRect l="14334" t="26966" r="13998" b="28090"/>
          <a:stretch>
            <a:fillRect/>
          </a:stretch>
        </p:blipFill>
        <p:spPr>
          <a:xfrm>
            <a:off x="1219200" y="2895600"/>
            <a:ext cx="6299200" cy="3657600"/>
          </a:xfrm>
          <a:prstGeom prst="rect">
            <a:avLst/>
          </a:prstGeom>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B57F5A-4EE8-49D6-B6AB-2BB79A263245}"/>
              </a:ext>
            </a:extLst>
          </p:cNvPr>
          <p:cNvSpPr txBox="1"/>
          <p:nvPr/>
        </p:nvSpPr>
        <p:spPr>
          <a:xfrm>
            <a:off x="876300" y="2743200"/>
            <a:ext cx="7391400" cy="3852017"/>
          </a:xfrm>
          <a:prstGeom prst="rect">
            <a:avLst/>
          </a:prstGeom>
          <a:noFill/>
        </p:spPr>
        <p:txBody>
          <a:bodyPr wrap="square" rtlCol="0">
            <a:spAutoFit/>
          </a:bodyPr>
          <a:lstStyle/>
          <a:p>
            <a:pPr algn="just">
              <a:lnSpc>
                <a:spcPct val="107000"/>
              </a:lnSpc>
              <a:spcAft>
                <a:spcPts val="800"/>
              </a:spcAft>
            </a:pPr>
            <a:r>
              <a:rPr lang="en-US" sz="2800" dirty="0">
                <a:solidFill>
                  <a:srgbClr val="231F20"/>
                </a:solidFill>
                <a:latin typeface="Times New Roman" panose="02020603050405020304" pitchFamily="18" charset="0"/>
                <a:ea typeface="Times New Roman" panose="02020603050405020304" pitchFamily="18" charset="0"/>
              </a:rPr>
              <a:t>   </a:t>
            </a:r>
            <a:r>
              <a:rPr lang="en-US" sz="2800" b="1" dirty="0">
                <a:solidFill>
                  <a:srgbClr val="231F20"/>
                </a:solidFill>
                <a:latin typeface="Times New Roman" panose="02020603050405020304" pitchFamily="18" charset="0"/>
                <a:ea typeface="Times New Roman" panose="02020603050405020304" pitchFamily="18" charset="0"/>
              </a:rPr>
              <a:t>Thousands of years ago, the first pearl was probably discovered while human beings were searching for food at the sea shore. Throughout history, the pearl with its shine has been one of the most highly valued gems. </a:t>
            </a:r>
          </a:p>
          <a:p>
            <a:pPr algn="just">
              <a:lnSpc>
                <a:spcPct val="107000"/>
              </a:lnSpc>
              <a:spcAft>
                <a:spcPts val="800"/>
              </a:spcAft>
            </a:pPr>
            <a:r>
              <a:rPr lang="en-US" sz="2800" b="1" dirty="0">
                <a:solidFill>
                  <a:srgbClr val="231F20"/>
                </a:solidFill>
                <a:latin typeface="Times New Roman" panose="02020603050405020304" pitchFamily="18" charset="0"/>
                <a:ea typeface="Times New Roman" panose="02020603050405020304" pitchFamily="18" charset="0"/>
              </a:rPr>
              <a:t>   Pearls have been mentioned many times in religious texts and mythologies from the earliest times</a:t>
            </a:r>
          </a:p>
        </p:txBody>
      </p:sp>
      <p:pic>
        <p:nvPicPr>
          <p:cNvPr id="6" name="Picture 5">
            <a:extLst>
              <a:ext uri="{FF2B5EF4-FFF2-40B4-BE49-F238E27FC236}">
                <a16:creationId xmlns:a16="http://schemas.microsoft.com/office/drawing/2014/main" id="{4CB49A7D-CEB6-4741-BCB8-C0D63C8A71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612"/>
          <a:stretch/>
        </p:blipFill>
        <p:spPr>
          <a:xfrm>
            <a:off x="3186404" y="169506"/>
            <a:ext cx="2876939" cy="2026920"/>
          </a:xfrm>
          <a:prstGeom prst="rect">
            <a:avLst/>
          </a:prstGeom>
        </p:spPr>
      </p:pic>
      <p:pic>
        <p:nvPicPr>
          <p:cNvPr id="8" name="Picture 7">
            <a:extLst>
              <a:ext uri="{FF2B5EF4-FFF2-40B4-BE49-F238E27FC236}">
                <a16:creationId xmlns:a16="http://schemas.microsoft.com/office/drawing/2014/main" id="{6CBB08BA-73F4-474E-9448-50FD8205B5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6667" b="16227"/>
          <a:stretch/>
        </p:blipFill>
        <p:spPr>
          <a:xfrm>
            <a:off x="9331" y="191235"/>
            <a:ext cx="3048000" cy="2022297"/>
          </a:xfrm>
          <a:prstGeom prst="rect">
            <a:avLst/>
          </a:prstGeom>
        </p:spPr>
      </p:pic>
      <p:pic>
        <p:nvPicPr>
          <p:cNvPr id="10" name="Picture 9">
            <a:extLst>
              <a:ext uri="{FF2B5EF4-FFF2-40B4-BE49-F238E27FC236}">
                <a16:creationId xmlns:a16="http://schemas.microsoft.com/office/drawing/2014/main" id="{BDEC4669-2D7C-4307-833F-5A7393CC87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416" y="169506"/>
            <a:ext cx="2876939" cy="2026920"/>
          </a:xfrm>
          <a:prstGeom prst="rect">
            <a:avLst/>
          </a:prstGeom>
        </p:spPr>
      </p:pic>
    </p:spTree>
    <p:extLst>
      <p:ext uri="{BB962C8B-B14F-4D97-AF65-F5344CB8AC3E}">
        <p14:creationId xmlns:p14="http://schemas.microsoft.com/office/powerpoint/2010/main" val="90086525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F08C53-3455-499F-B7D8-5F499974A71B}"/>
              </a:ext>
            </a:extLst>
          </p:cNvPr>
          <p:cNvSpPr txBox="1"/>
          <p:nvPr/>
        </p:nvSpPr>
        <p:spPr>
          <a:xfrm>
            <a:off x="602871" y="2971800"/>
            <a:ext cx="7772400" cy="2454711"/>
          </a:xfrm>
          <a:prstGeom prst="rect">
            <a:avLst/>
          </a:prstGeom>
          <a:noFill/>
        </p:spPr>
        <p:txBody>
          <a:bodyPr wrap="square" rtlCol="0">
            <a:spAutoFit/>
          </a:bodyPr>
          <a:lstStyle/>
          <a:p>
            <a:pPr algn="just">
              <a:lnSpc>
                <a:spcPct val="107000"/>
              </a:lnSpc>
              <a:spcAft>
                <a:spcPts val="800"/>
              </a:spcAft>
            </a:pPr>
            <a:r>
              <a:rPr lang="en-US"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 ancient Egyptians valued pearls so much that they were buried with them. It is said that </a:t>
            </a:r>
            <a:r>
              <a:rPr lang="en-US" b="1" dirty="0">
                <a:latin typeface="Times New Roman" panose="02020603050405020304" pitchFamily="18" charset="0"/>
                <a:ea typeface="Times New Roman" panose="02020603050405020304" pitchFamily="18" charset="0"/>
                <a:cs typeface="Times New Roman" panose="02020603050405020304" pitchFamily="18" charset="0"/>
              </a:rPr>
              <a:t>the famous queen of Egypt Cleopatra would dissolve a pearl in a glass and drink it as a sign of love and respect for the entire nation.</a:t>
            </a:r>
          </a:p>
          <a:p>
            <a:pPr algn="just">
              <a:lnSpc>
                <a:spcPct val="107000"/>
              </a:lnSpc>
              <a:spcAft>
                <a:spcPts val="800"/>
              </a:spcAft>
            </a:pPr>
            <a:r>
              <a:rPr lang="en-US" b="1"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1600" b="1" dirty="0">
                <a:latin typeface="Times New Roman" panose="02020603050405020304" pitchFamily="18" charset="0"/>
                <a:ea typeface="Times New Roman" panose="02020603050405020304" pitchFamily="18" charset="0"/>
              </a:rPr>
              <a:t>The Greeks </a:t>
            </a:r>
            <a:r>
              <a:rPr lang="en-US" b="1" dirty="0">
                <a:solidFill>
                  <a:srgbClr val="231F20"/>
                </a:solidFill>
                <a:latin typeface="Times New Roman" panose="02020603050405020304" pitchFamily="18" charset="0"/>
                <a:ea typeface="Times New Roman" panose="02020603050405020304" pitchFamily="18" charset="0"/>
              </a:rPr>
              <a:t>thought the pearls as a sign of wealth and social position. The beauty of pearls was associated with love and marriage.</a:t>
            </a:r>
            <a:endParaRPr lang="en-US" b="1"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lnSpc>
                <a:spcPct val="107000"/>
              </a:lnSpc>
              <a:spcAft>
                <a:spcPts val="800"/>
              </a:spcAf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E7011A4-F501-457E-9F74-FC0EA95B87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871" y="452153"/>
            <a:ext cx="2445129" cy="1833847"/>
          </a:xfrm>
          <a:prstGeom prst="rect">
            <a:avLst/>
          </a:prstGeom>
        </p:spPr>
      </p:pic>
      <p:pic>
        <p:nvPicPr>
          <p:cNvPr id="6" name="Picture 5">
            <a:extLst>
              <a:ext uri="{FF2B5EF4-FFF2-40B4-BE49-F238E27FC236}">
                <a16:creationId xmlns:a16="http://schemas.microsoft.com/office/drawing/2014/main" id="{20829A4C-E982-4782-A0D0-81B294C1C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514565"/>
            <a:ext cx="2133600" cy="1833847"/>
          </a:xfrm>
          <a:prstGeom prst="rect">
            <a:avLst/>
          </a:prstGeom>
        </p:spPr>
      </p:pic>
      <p:pic>
        <p:nvPicPr>
          <p:cNvPr id="8" name="Picture 7">
            <a:extLst>
              <a:ext uri="{FF2B5EF4-FFF2-40B4-BE49-F238E27FC236}">
                <a16:creationId xmlns:a16="http://schemas.microsoft.com/office/drawing/2014/main" id="{036C1739-2356-459F-8822-A5A20DE63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414831"/>
            <a:ext cx="1999871" cy="2039868"/>
          </a:xfrm>
          <a:prstGeom prst="rect">
            <a:avLst/>
          </a:prstGeom>
        </p:spPr>
      </p:pic>
      <p:pic>
        <p:nvPicPr>
          <p:cNvPr id="10" name="Picture 9">
            <a:extLst>
              <a:ext uri="{FF2B5EF4-FFF2-40B4-BE49-F238E27FC236}">
                <a16:creationId xmlns:a16="http://schemas.microsoft.com/office/drawing/2014/main" id="{E3FF12E1-2923-4769-BE50-80AAD77F82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3335" y="4794045"/>
            <a:ext cx="5486400" cy="1649124"/>
          </a:xfrm>
          <a:prstGeom prst="rect">
            <a:avLst/>
          </a:prstGeom>
        </p:spPr>
      </p:pic>
    </p:spTree>
    <p:extLst>
      <p:ext uri="{BB962C8B-B14F-4D97-AF65-F5344CB8AC3E}">
        <p14:creationId xmlns:p14="http://schemas.microsoft.com/office/powerpoint/2010/main" val="2970751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B7298-CEA6-4584-83BC-BA30729EB9EC}"/>
              </a:ext>
            </a:extLst>
          </p:cNvPr>
          <p:cNvSpPr txBox="1"/>
          <p:nvPr/>
        </p:nvSpPr>
        <p:spPr>
          <a:xfrm>
            <a:off x="1143000" y="4267200"/>
            <a:ext cx="6781800" cy="1459310"/>
          </a:xfrm>
          <a:prstGeom prst="rect">
            <a:avLst/>
          </a:prstGeom>
          <a:noFill/>
        </p:spPr>
        <p:txBody>
          <a:bodyPr wrap="square" rtlCol="0">
            <a:spAutoFit/>
          </a:bodyPr>
          <a:lstStyle/>
          <a:p>
            <a:pPr algn="just">
              <a:lnSpc>
                <a:spcPct val="107000"/>
              </a:lnSpc>
              <a:spcAft>
                <a:spcPts val="800"/>
              </a:spcAft>
            </a:pPr>
            <a:r>
              <a:rPr lang="en-US" b="1" dirty="0">
                <a:latin typeface="Times New Roman" panose="02020603050405020304" pitchFamily="18" charset="0"/>
                <a:ea typeface="Times New Roman" panose="02020603050405020304" pitchFamily="18" charset="0"/>
              </a:rPr>
              <a:t>In ancient Rome</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pearls were considered the greatest sign of wealth and social status. At that time the young women of noble families loved to wear beautiful pearl necklaces.  </a:t>
            </a:r>
          </a:p>
          <a:p>
            <a:pPr algn="just">
              <a:lnSpc>
                <a:spcPct val="107000"/>
              </a:lnSpc>
              <a:spcAft>
                <a:spcPts val="800"/>
              </a:spcAft>
            </a:pPr>
            <a:endParaRPr lang="en-US"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F53C5FEF-2BF1-4567-8811-EF8766DCA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48392"/>
            <a:ext cx="4114800" cy="2600824"/>
          </a:xfrm>
          <a:prstGeom prst="rect">
            <a:avLst/>
          </a:prstGeom>
        </p:spPr>
      </p:pic>
      <p:pic>
        <p:nvPicPr>
          <p:cNvPr id="6" name="Picture 5">
            <a:extLst>
              <a:ext uri="{FF2B5EF4-FFF2-40B4-BE49-F238E27FC236}">
                <a16:creationId xmlns:a16="http://schemas.microsoft.com/office/drawing/2014/main" id="{1947A164-3BC8-4623-ABDF-B92F54311824}"/>
              </a:ext>
            </a:extLst>
          </p:cNvPr>
          <p:cNvPicPr>
            <a:picLocks noChangeAspect="1"/>
          </p:cNvPicPr>
          <p:nvPr/>
        </p:nvPicPr>
        <p:blipFill rotWithShape="1">
          <a:blip r:embed="rId3">
            <a:extLst>
              <a:ext uri="{28A0092B-C50C-407E-A947-70E740481C1C}">
                <a14:useLocalDpi xmlns:a14="http://schemas.microsoft.com/office/drawing/2010/main" val="0"/>
              </a:ext>
            </a:extLst>
          </a:blip>
          <a:srcRect b="18889"/>
          <a:stretch/>
        </p:blipFill>
        <p:spPr>
          <a:xfrm>
            <a:off x="5029200" y="848392"/>
            <a:ext cx="3276600" cy="2504408"/>
          </a:xfrm>
          <a:prstGeom prst="rect">
            <a:avLst/>
          </a:prstGeom>
        </p:spPr>
      </p:pic>
    </p:spTree>
    <p:extLst>
      <p:ext uri="{BB962C8B-B14F-4D97-AF65-F5344CB8AC3E}">
        <p14:creationId xmlns:p14="http://schemas.microsoft.com/office/powerpoint/2010/main" val="68220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704B09-C3CD-4717-81B7-6C1857689A11}"/>
              </a:ext>
            </a:extLst>
          </p:cNvPr>
          <p:cNvSpPr txBox="1"/>
          <p:nvPr/>
        </p:nvSpPr>
        <p:spPr>
          <a:xfrm>
            <a:off x="1143000" y="4114800"/>
            <a:ext cx="5943600" cy="983283"/>
          </a:xfrm>
          <a:prstGeom prst="rect">
            <a:avLst/>
          </a:prstGeom>
          <a:noFill/>
        </p:spPr>
        <p:txBody>
          <a:bodyPr wrap="square" rtlCol="0">
            <a:spAutoFit/>
          </a:bodyPr>
          <a:lstStyle/>
          <a:p>
            <a:pPr algn="ctr">
              <a:lnSpc>
                <a:spcPct val="107000"/>
              </a:lnSpc>
              <a:spcAft>
                <a:spcPts val="800"/>
              </a:spcAft>
            </a:pPr>
            <a:r>
              <a:rPr lang="en-US" sz="2800" b="1" dirty="0">
                <a:latin typeface="Times New Roman" panose="02020603050405020304" pitchFamily="18" charset="0"/>
                <a:cs typeface="Times New Roman" panose="02020603050405020304" pitchFamily="18" charset="0"/>
              </a:rPr>
              <a:t>The brave knights used to wear them in the battles for good luck.</a:t>
            </a:r>
          </a:p>
        </p:txBody>
      </p:sp>
      <p:pic>
        <p:nvPicPr>
          <p:cNvPr id="4" name="Picture 3">
            <a:extLst>
              <a:ext uri="{FF2B5EF4-FFF2-40B4-BE49-F238E27FC236}">
                <a16:creationId xmlns:a16="http://schemas.microsoft.com/office/drawing/2014/main" id="{CCB9FAD1-0653-463A-AEC7-0C91F8E8C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330" y="380172"/>
            <a:ext cx="2518060" cy="3048828"/>
          </a:xfrm>
          <a:prstGeom prst="rect">
            <a:avLst/>
          </a:prstGeom>
        </p:spPr>
      </p:pic>
      <p:pic>
        <p:nvPicPr>
          <p:cNvPr id="6" name="Picture 5">
            <a:extLst>
              <a:ext uri="{FF2B5EF4-FFF2-40B4-BE49-F238E27FC236}">
                <a16:creationId xmlns:a16="http://schemas.microsoft.com/office/drawing/2014/main" id="{8BD82D13-437C-432C-B2B9-38EB63F5C7FB}"/>
              </a:ext>
            </a:extLst>
          </p:cNvPr>
          <p:cNvPicPr>
            <a:picLocks noChangeAspect="1"/>
          </p:cNvPicPr>
          <p:nvPr/>
        </p:nvPicPr>
        <p:blipFill rotWithShape="1">
          <a:blip r:embed="rId3">
            <a:extLst>
              <a:ext uri="{28A0092B-C50C-407E-A947-70E740481C1C}">
                <a14:useLocalDpi xmlns:a14="http://schemas.microsoft.com/office/drawing/2010/main" val="0"/>
              </a:ext>
            </a:extLst>
          </a:blip>
          <a:srcRect t="7357" b="12621"/>
          <a:stretch/>
        </p:blipFill>
        <p:spPr>
          <a:xfrm>
            <a:off x="3224212" y="380172"/>
            <a:ext cx="2695575" cy="3048828"/>
          </a:xfrm>
          <a:prstGeom prst="rect">
            <a:avLst/>
          </a:prstGeom>
        </p:spPr>
      </p:pic>
      <p:pic>
        <p:nvPicPr>
          <p:cNvPr id="8" name="Picture 7">
            <a:extLst>
              <a:ext uri="{FF2B5EF4-FFF2-40B4-BE49-F238E27FC236}">
                <a16:creationId xmlns:a16="http://schemas.microsoft.com/office/drawing/2014/main" id="{19570C1D-C4EE-45E6-A970-809C700C97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380173"/>
            <a:ext cx="2208070" cy="3048828"/>
          </a:xfrm>
          <a:prstGeom prst="rect">
            <a:avLst/>
          </a:prstGeom>
        </p:spPr>
      </p:pic>
    </p:spTree>
    <p:extLst>
      <p:ext uri="{BB962C8B-B14F-4D97-AF65-F5344CB8AC3E}">
        <p14:creationId xmlns:p14="http://schemas.microsoft.com/office/powerpoint/2010/main" val="2383918563"/>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600200"/>
            <a:ext cx="8610600" cy="4585871"/>
          </a:xfrm>
          <a:prstGeom prst="rect">
            <a:avLst/>
          </a:prstGeom>
          <a:noFill/>
        </p:spPr>
        <p:txBody>
          <a:bodyPr wrap="square" rtlCol="0">
            <a:spAutoFit/>
          </a:bodyPr>
          <a:lstStyle/>
          <a:p>
            <a:r>
              <a:rPr lang="en-US" sz="2800" b="1" dirty="0">
                <a:latin typeface="Times New Roman" pitchFamily="18" charset="0"/>
                <a:cs typeface="Times New Roman" pitchFamily="18" charset="0"/>
              </a:rPr>
              <a:t>1.</a:t>
            </a:r>
            <a:r>
              <a:rPr lang="en-US" sz="2400" dirty="0">
                <a:latin typeface="Times New Roman" pitchFamily="18" charset="0"/>
                <a:cs typeface="Times New Roman" pitchFamily="18" charset="0"/>
              </a:rPr>
              <a:t>Do you think “pearls” were discovered by accident? Why?</a:t>
            </a:r>
          </a:p>
          <a:p>
            <a:r>
              <a:rPr lang="en-US" sz="2400" dirty="0">
                <a:latin typeface="Times New Roman" pitchFamily="18" charset="0"/>
                <a:cs typeface="Times New Roman" pitchFamily="18" charset="0"/>
              </a:rPr>
              <a:t> </a:t>
            </a:r>
            <a:r>
              <a:rPr lang="en-US" sz="2800" b="1" dirty="0">
                <a:latin typeface="Times New Roman" pitchFamily="18" charset="0"/>
                <a:cs typeface="Times New Roman" pitchFamily="18" charset="0"/>
              </a:rPr>
              <a:t>Ans:</a:t>
            </a:r>
            <a:r>
              <a:rPr lang="en-US" sz="2400" dirty="0">
                <a:latin typeface="Times New Roman" pitchFamily="18" charset="0"/>
                <a:cs typeface="Times New Roman" pitchFamily="18" charset="0"/>
              </a:rPr>
              <a:t> Yes, I think “pearls” were discovered by accident. I think so because no one knew about the </a:t>
            </a:r>
            <a:r>
              <a:rPr lang="en-US" sz="2400" dirty="0" err="1">
                <a:latin typeface="Times New Roman" pitchFamily="18" charset="0"/>
                <a:cs typeface="Times New Roman" pitchFamily="18" charset="0"/>
              </a:rPr>
              <a:t>existance</a:t>
            </a:r>
            <a:r>
              <a:rPr lang="en-US" sz="2400" dirty="0">
                <a:latin typeface="Times New Roman" pitchFamily="18" charset="0"/>
                <a:cs typeface="Times New Roman" pitchFamily="18" charset="0"/>
              </a:rPr>
              <a:t> or it’s quality before to search for this.</a:t>
            </a:r>
          </a:p>
          <a:p>
            <a:r>
              <a:rPr lang="en-US" sz="2800" b="1" dirty="0">
                <a:latin typeface="Times New Roman" pitchFamily="18" charset="0"/>
                <a:cs typeface="Times New Roman" pitchFamily="18" charset="0"/>
              </a:rPr>
              <a:t>2.</a:t>
            </a:r>
            <a:r>
              <a:rPr lang="en-US" sz="2400" dirty="0">
                <a:latin typeface="Times New Roman" pitchFamily="18" charset="0"/>
                <a:cs typeface="Times New Roman" pitchFamily="18" charset="0"/>
              </a:rPr>
              <a:t>Why do you think pearls were valued so much in the past?</a:t>
            </a:r>
          </a:p>
          <a:p>
            <a:r>
              <a:rPr lang="en-US" sz="2400" dirty="0">
                <a:latin typeface="Times New Roman" pitchFamily="18" charset="0"/>
                <a:cs typeface="Times New Roman" pitchFamily="18" charset="0"/>
              </a:rPr>
              <a:t> </a:t>
            </a:r>
            <a:r>
              <a:rPr lang="en-US" sz="2800" b="1" dirty="0">
                <a:latin typeface="Times New Roman" pitchFamily="18" charset="0"/>
                <a:cs typeface="Times New Roman" pitchFamily="18" charset="0"/>
              </a:rPr>
              <a:t>Ans:</a:t>
            </a:r>
            <a:r>
              <a:rPr lang="en-US" sz="2400" dirty="0">
                <a:latin typeface="Times New Roman" pitchFamily="18" charset="0"/>
                <a:cs typeface="Times New Roman" pitchFamily="18" charset="0"/>
              </a:rPr>
              <a:t> . I  think pearls were valued so much in the past because these have been mentioned many times in religious scriptures and </a:t>
            </a:r>
            <a:r>
              <a:rPr lang="en-US" sz="2400" dirty="0" err="1">
                <a:latin typeface="Times New Roman" pitchFamily="18" charset="0"/>
                <a:cs typeface="Times New Roman" pitchFamily="18" charset="0"/>
              </a:rPr>
              <a:t>mythologioes</a:t>
            </a:r>
            <a:r>
              <a:rPr lang="en-US" sz="2400" dirty="0">
                <a:latin typeface="Times New Roman" pitchFamily="18" charset="0"/>
                <a:cs typeface="Times New Roman" pitchFamily="18" charset="0"/>
              </a:rPr>
              <a:t>. Moreover, many historical events also prove this.</a:t>
            </a:r>
          </a:p>
          <a:p>
            <a:r>
              <a:rPr lang="en-US" sz="2800" b="1" dirty="0">
                <a:latin typeface="Times New Roman" pitchFamily="18" charset="0"/>
                <a:cs typeface="Times New Roman" pitchFamily="18" charset="0"/>
              </a:rPr>
              <a:t>3.</a:t>
            </a:r>
            <a:r>
              <a:rPr lang="en-US" sz="2400" dirty="0">
                <a:latin typeface="Times New Roman" pitchFamily="18" charset="0"/>
                <a:cs typeface="Times New Roman" pitchFamily="18" charset="0"/>
              </a:rPr>
              <a:t>What good luck the knights thought would pearls bring them?</a:t>
            </a:r>
          </a:p>
          <a:p>
            <a:r>
              <a:rPr lang="en-US" sz="2400" dirty="0">
                <a:latin typeface="Times New Roman" pitchFamily="18" charset="0"/>
                <a:cs typeface="Times New Roman" pitchFamily="18" charset="0"/>
              </a:rPr>
              <a:t> </a:t>
            </a:r>
            <a:r>
              <a:rPr lang="en-US" sz="2800" b="1" dirty="0">
                <a:latin typeface="Times New Roman" pitchFamily="18" charset="0"/>
                <a:cs typeface="Times New Roman" pitchFamily="18" charset="0"/>
              </a:rPr>
              <a:t>Ans: </a:t>
            </a:r>
            <a:r>
              <a:rPr lang="en-US" sz="2400" dirty="0">
                <a:latin typeface="Times New Roman" pitchFamily="18" charset="0"/>
                <a:cs typeface="Times New Roman" pitchFamily="18" charset="0"/>
              </a:rPr>
              <a:t>The knights thought the pearls would bring them victory as good luck.</a:t>
            </a:r>
            <a:endParaRPr lang="en-US" dirty="0">
              <a:latin typeface="Times New Roman" pitchFamily="18" charset="0"/>
              <a:cs typeface="Times New Roman" pitchFamily="18" charset="0"/>
            </a:endParaRPr>
          </a:p>
        </p:txBody>
      </p:sp>
      <p:sp>
        <p:nvSpPr>
          <p:cNvPr id="4" name="TextBox 3"/>
          <p:cNvSpPr txBox="1"/>
          <p:nvPr/>
        </p:nvSpPr>
        <p:spPr>
          <a:xfrm>
            <a:off x="609600" y="914400"/>
            <a:ext cx="53340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Answer the following questions-</a:t>
            </a:r>
          </a:p>
        </p:txBody>
      </p:sp>
      <p:sp>
        <p:nvSpPr>
          <p:cNvPr id="2" name="TextBox 1">
            <a:extLst>
              <a:ext uri="{FF2B5EF4-FFF2-40B4-BE49-F238E27FC236}">
                <a16:creationId xmlns:a16="http://schemas.microsoft.com/office/drawing/2014/main" id="{8340EBB0-9DB9-48D6-8F8E-070B95678000}"/>
              </a:ext>
            </a:extLst>
          </p:cNvPr>
          <p:cNvSpPr txBox="1"/>
          <p:nvPr/>
        </p:nvSpPr>
        <p:spPr>
          <a:xfrm>
            <a:off x="3581400" y="228600"/>
            <a:ext cx="2082800" cy="523220"/>
          </a:xfrm>
          <a:prstGeom prst="rect">
            <a:avLst/>
          </a:prstGeom>
          <a:noFill/>
        </p:spPr>
        <p:txBody>
          <a:bodyPr wrap="square" rtlCol="0">
            <a:spAutoFit/>
          </a:bodyPr>
          <a:lstStyle/>
          <a:p>
            <a:r>
              <a:rPr lang="en-US" sz="2800" b="1" dirty="0"/>
              <a:t>Pair work</a:t>
            </a:r>
          </a:p>
        </p:txBody>
      </p:sp>
      <p:sp>
        <p:nvSpPr>
          <p:cNvPr id="5" name="Rectangle 4">
            <a:extLst>
              <a:ext uri="{FF2B5EF4-FFF2-40B4-BE49-F238E27FC236}">
                <a16:creationId xmlns:a16="http://schemas.microsoft.com/office/drawing/2014/main" id="{83AC360C-607C-47B8-972C-502507CC11BD}"/>
              </a:ext>
            </a:extLst>
          </p:cNvPr>
          <p:cNvSpPr/>
          <p:nvPr/>
        </p:nvSpPr>
        <p:spPr>
          <a:xfrm>
            <a:off x="3124200" y="228600"/>
            <a:ext cx="2362200" cy="533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par>
                                <p:cTn id="21" presetID="13"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plus(in)">
                                      <p:cBhvr>
                                        <p:cTn id="23" dur="2000"/>
                                        <p:tgtEl>
                                          <p:spTgt spid="3">
                                            <p:txEl>
                                              <p:pRg st="3" end="3"/>
                                            </p:txEl>
                                          </p:spTgt>
                                        </p:tgtEl>
                                      </p:cBhvr>
                                    </p:animEffect>
                                  </p:childTnLst>
                                </p:cTn>
                              </p:par>
                              <p:par>
                                <p:cTn id="24" presetID="13"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plus(in)">
                                      <p:cBhvr>
                                        <p:cTn id="26" dur="2000"/>
                                        <p:tgtEl>
                                          <p:spTgt spid="3">
                                            <p:txEl>
                                              <p:pRg st="4" end="4"/>
                                            </p:txEl>
                                          </p:spTgt>
                                        </p:tgtEl>
                                      </p:cBhvr>
                                    </p:animEffect>
                                  </p:childTnLst>
                                </p:cTn>
                              </p:par>
                              <p:par>
                                <p:cTn id="27" presetID="13" presetClass="entr" presetSubtype="16"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plus(in)">
                                      <p:cBhvr>
                                        <p:cTn id="2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BAIYA_SULTANA_copy.jpg"/>
          <p:cNvPicPr>
            <a:picLocks noChangeAspect="1"/>
          </p:cNvPicPr>
          <p:nvPr/>
        </p:nvPicPr>
        <p:blipFill>
          <a:blip r:embed="rId2"/>
          <a:stretch>
            <a:fillRect/>
          </a:stretch>
        </p:blipFill>
        <p:spPr>
          <a:xfrm>
            <a:off x="762000" y="1524000"/>
            <a:ext cx="3200400" cy="2971800"/>
          </a:xfrm>
          <a:prstGeom prst="rect">
            <a:avLst/>
          </a:prstGeom>
        </p:spPr>
      </p:pic>
      <p:sp>
        <p:nvSpPr>
          <p:cNvPr id="3" name="Title 1"/>
          <p:cNvSpPr txBox="1">
            <a:spLocks/>
          </p:cNvSpPr>
          <p:nvPr/>
        </p:nvSpPr>
        <p:spPr>
          <a:xfrm>
            <a:off x="1295400" y="457200"/>
            <a:ext cx="6096000" cy="838200"/>
          </a:xfrm>
          <a:prstGeom prst="rect">
            <a:avLst/>
          </a:prstGeom>
        </p:spPr>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tx1"/>
                </a:solidFill>
                <a:effectLst/>
                <a:uLnTx/>
                <a:uFillTx/>
                <a:latin typeface="+mj-lt"/>
                <a:ea typeface="+mj-ea"/>
                <a:cs typeface="+mj-cs"/>
              </a:rPr>
              <a:t>    </a:t>
            </a:r>
            <a:r>
              <a:rPr kumimoji="0" lang="en-US" sz="6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INTRODUCTION</a:t>
            </a:r>
          </a:p>
        </p:txBody>
      </p:sp>
      <p:sp>
        <p:nvSpPr>
          <p:cNvPr id="4" name="Rounded Rectangle 3"/>
          <p:cNvSpPr/>
          <p:nvPr/>
        </p:nvSpPr>
        <p:spPr>
          <a:xfrm>
            <a:off x="571500" y="4724400"/>
            <a:ext cx="3581400" cy="1752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400" b="1" dirty="0">
                <a:solidFill>
                  <a:schemeClr val="tx1"/>
                </a:solidFill>
                <a:latin typeface="Times New Roman" pitchFamily="18" charset="0"/>
                <a:cs typeface="Times New Roman" pitchFamily="18" charset="0"/>
              </a:rPr>
              <a:t>RUBAIYA SULTANA</a:t>
            </a:r>
          </a:p>
          <a:p>
            <a:pPr algn="ctr"/>
            <a:r>
              <a:rPr lang="en-US" sz="2400" b="1" dirty="0">
                <a:solidFill>
                  <a:schemeClr val="tx1"/>
                </a:solidFill>
                <a:latin typeface="Times New Roman" pitchFamily="18" charset="0"/>
                <a:cs typeface="Times New Roman" pitchFamily="18" charset="0"/>
              </a:rPr>
              <a:t>Assistant Teacher</a:t>
            </a:r>
          </a:p>
          <a:p>
            <a:pPr algn="ctr"/>
            <a:r>
              <a:rPr lang="en-US" sz="2000" b="1" dirty="0">
                <a:solidFill>
                  <a:schemeClr val="tx1"/>
                </a:solidFill>
                <a:latin typeface="Times New Roman" pitchFamily="18" charset="0"/>
                <a:cs typeface="Times New Roman" pitchFamily="18" charset="0"/>
              </a:rPr>
              <a:t>Hafiz Ahmed High School</a:t>
            </a:r>
          </a:p>
          <a:p>
            <a:pPr algn="ctr"/>
            <a:r>
              <a:rPr lang="en-US" sz="2000" b="1" dirty="0" err="1">
                <a:solidFill>
                  <a:schemeClr val="tx1"/>
                </a:solidFill>
                <a:latin typeface="Times New Roman" pitchFamily="18" charset="0"/>
                <a:cs typeface="Times New Roman" pitchFamily="18" charset="0"/>
              </a:rPr>
              <a:t>Barura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Cumilla</a:t>
            </a:r>
            <a:r>
              <a:rPr lang="en-US" sz="2000" b="1" dirty="0">
                <a:solidFill>
                  <a:schemeClr val="tx1"/>
                </a:solidFill>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5" name="Rounded Rectangle 4"/>
          <p:cNvSpPr/>
          <p:nvPr/>
        </p:nvSpPr>
        <p:spPr>
          <a:xfrm>
            <a:off x="5334000" y="4834035"/>
            <a:ext cx="3124200" cy="990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English  For Today</a:t>
            </a:r>
          </a:p>
          <a:p>
            <a:pPr algn="ctr"/>
            <a:r>
              <a:rPr lang="en-US" sz="2400" b="1" dirty="0">
                <a:solidFill>
                  <a:schemeClr val="tx1"/>
                </a:solidFill>
                <a:latin typeface="Times New Roman" pitchFamily="18" charset="0"/>
                <a:cs typeface="Times New Roman" pitchFamily="18" charset="0"/>
              </a:rPr>
              <a:t>Class - Eight</a:t>
            </a:r>
          </a:p>
        </p:txBody>
      </p:sp>
      <p:pic>
        <p:nvPicPr>
          <p:cNvPr id="8" name="Picture 7">
            <a:extLst>
              <a:ext uri="{FF2B5EF4-FFF2-40B4-BE49-F238E27FC236}">
                <a16:creationId xmlns:a16="http://schemas.microsoft.com/office/drawing/2014/main" id="{837B6505-A836-47A0-B6DC-4FCD215A6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528665"/>
            <a:ext cx="2819400" cy="29351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able">
            <a:extLst>
              <a:ext uri="{FF2B5EF4-FFF2-40B4-BE49-F238E27FC236}">
                <a16:creationId xmlns:a16="http://schemas.microsoft.com/office/drawing/2014/main" id="{222DF409-CBC6-4AAE-8EC5-678328C3B57C}"/>
              </a:ext>
            </a:extLst>
          </p:cNvPr>
          <p:cNvPicPr>
            <a:picLocks noChangeAspect="1"/>
          </p:cNvPicPr>
          <p:nvPr/>
        </p:nvPicPr>
        <p:blipFill>
          <a:blip r:embed="rId2"/>
          <a:stretch>
            <a:fillRect/>
          </a:stretch>
        </p:blipFill>
        <p:spPr>
          <a:xfrm>
            <a:off x="152400" y="1600200"/>
            <a:ext cx="8610600" cy="4572000"/>
          </a:xfrm>
          <a:prstGeom prst="rect">
            <a:avLst/>
          </a:prstGeom>
        </p:spPr>
      </p:pic>
      <p:sp>
        <p:nvSpPr>
          <p:cNvPr id="3" name="Rectangle 2">
            <a:extLst>
              <a:ext uri="{FF2B5EF4-FFF2-40B4-BE49-F238E27FC236}">
                <a16:creationId xmlns:a16="http://schemas.microsoft.com/office/drawing/2014/main" id="{4D79C8B3-FEEA-447B-8579-30EF0A0855BF}"/>
              </a:ext>
            </a:extLst>
          </p:cNvPr>
          <p:cNvSpPr/>
          <p:nvPr/>
        </p:nvSpPr>
        <p:spPr>
          <a:xfrm>
            <a:off x="6132182" y="2743200"/>
            <a:ext cx="2584362" cy="40011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dirty="0">
                <a:ln w="0"/>
                <a:latin typeface="Times New Roman" panose="02020603050405020304" pitchFamily="18" charset="0"/>
                <a:cs typeface="Times New Roman" panose="02020603050405020304" pitchFamily="18" charset="0"/>
              </a:rPr>
              <a:t>when they were buried</a:t>
            </a:r>
            <a:r>
              <a:rPr lang="en-US" b="0" cap="none" spc="0" dirty="0">
                <a:ln w="0"/>
                <a:solidFill>
                  <a:schemeClr val="tx1"/>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7BCEFC6C-1CC9-4E06-9793-A7A0A37BA855}"/>
              </a:ext>
            </a:extLst>
          </p:cNvPr>
          <p:cNvSpPr/>
          <p:nvPr/>
        </p:nvSpPr>
        <p:spPr>
          <a:xfrm>
            <a:off x="5943600" y="3429000"/>
            <a:ext cx="2819400" cy="830997"/>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dirty="0">
                <a:ln w="0"/>
                <a:latin typeface="Times New Roman" panose="02020603050405020304" pitchFamily="18" charset="0"/>
                <a:cs typeface="Times New Roman" panose="02020603050405020304" pitchFamily="18" charset="0"/>
              </a:rPr>
              <a:t>i</a:t>
            </a:r>
            <a:r>
              <a:rPr lang="en-US" sz="2000" b="0" cap="none" spc="0" dirty="0">
                <a:ln w="0"/>
                <a:solidFill>
                  <a:schemeClr val="tx1"/>
                </a:solidFill>
                <a:latin typeface="Times New Roman" panose="02020603050405020304" pitchFamily="18" charset="0"/>
                <a:cs typeface="Times New Roman" panose="02020603050405020304" pitchFamily="18" charset="0"/>
              </a:rPr>
              <a:t>n the time of love and marriage</a:t>
            </a:r>
            <a:r>
              <a:rPr lang="en-US" sz="2800" b="0" cap="none" spc="0" dirty="0">
                <a:ln w="0"/>
                <a:solidFill>
                  <a:schemeClr val="tx1"/>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192C4E87-81B7-4AE8-8D76-87899676FCE9}"/>
              </a:ext>
            </a:extLst>
          </p:cNvPr>
          <p:cNvSpPr/>
          <p:nvPr/>
        </p:nvSpPr>
        <p:spPr>
          <a:xfrm>
            <a:off x="6096000" y="4572000"/>
            <a:ext cx="2667000" cy="40011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b="0" cap="none" spc="0" dirty="0">
                <a:ln w="0"/>
                <a:solidFill>
                  <a:schemeClr val="tx1"/>
                </a:solidFill>
                <a:latin typeface="Times New Roman" panose="02020603050405020304" pitchFamily="18" charset="0"/>
                <a:cs typeface="Times New Roman" panose="02020603050405020304" pitchFamily="18" charset="0"/>
              </a:rPr>
              <a:t>in social </a:t>
            </a:r>
            <a:r>
              <a:rPr lang="en-US" sz="2000" dirty="0">
                <a:ln w="0"/>
                <a:latin typeface="Times New Roman" panose="02020603050405020304" pitchFamily="18" charset="0"/>
                <a:cs typeface="Times New Roman" panose="02020603050405020304" pitchFamily="18" charset="0"/>
              </a:rPr>
              <a:t>gathering</a:t>
            </a:r>
            <a:r>
              <a:rPr lang="en-US" sz="2000" b="0" cap="none" spc="0" dirty="0">
                <a:ln w="0"/>
                <a:solidFill>
                  <a:schemeClr val="tx1"/>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715832FC-EC58-4ADD-98FF-F460FFBF27C5}"/>
              </a:ext>
            </a:extLst>
          </p:cNvPr>
          <p:cNvSpPr/>
          <p:nvPr/>
        </p:nvSpPr>
        <p:spPr>
          <a:xfrm>
            <a:off x="6172200" y="5410200"/>
            <a:ext cx="2271776" cy="52322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b="0" cap="none" spc="0" dirty="0">
                <a:ln w="0"/>
                <a:solidFill>
                  <a:schemeClr val="tx1"/>
                </a:solidFill>
                <a:latin typeface="Times New Roman" panose="02020603050405020304" pitchFamily="18" charset="0"/>
                <a:cs typeface="Times New Roman" panose="02020603050405020304" pitchFamily="18" charset="0"/>
              </a:rPr>
              <a:t>in</a:t>
            </a:r>
            <a:r>
              <a:rPr lang="en-US" sz="2000" dirty="0">
                <a:ln w="0"/>
                <a:latin typeface="Times New Roman" panose="02020603050405020304" pitchFamily="18" charset="0"/>
                <a:cs typeface="Times New Roman" panose="02020603050405020304" pitchFamily="18" charset="0"/>
              </a:rPr>
              <a:t> the battle ground</a:t>
            </a:r>
            <a:r>
              <a:rPr lang="en-US" sz="2800" dirty="0">
                <a:ln w="0"/>
                <a:latin typeface="Times New Roman" panose="02020603050405020304" pitchFamily="18" charset="0"/>
                <a:cs typeface="Times New Roman" panose="02020603050405020304" pitchFamily="18" charset="0"/>
              </a:rPr>
              <a:t>.</a:t>
            </a:r>
            <a:endParaRPr lang="en-US" sz="2800" b="0" cap="none" spc="0" dirty="0">
              <a:ln w="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2B67036-BDC8-47FF-A363-A6AEB82A7684}"/>
              </a:ext>
            </a:extLst>
          </p:cNvPr>
          <p:cNvSpPr txBox="1"/>
          <p:nvPr/>
        </p:nvSpPr>
        <p:spPr>
          <a:xfrm>
            <a:off x="381000" y="914400"/>
            <a:ext cx="8001000" cy="400110"/>
          </a:xfrm>
          <a:prstGeom prst="rect">
            <a:avLst/>
          </a:prstGeom>
          <a:noFill/>
        </p:spPr>
        <p:txBody>
          <a:bodyPr wrap="square" rtlCol="0">
            <a:spAutoFit/>
          </a:bodyPr>
          <a:lstStyle/>
          <a:p>
            <a:r>
              <a:rPr lang="en-US" sz="2000" b="1" dirty="0"/>
              <a:t>C. Read the text in B again and write the information in the table.</a:t>
            </a:r>
          </a:p>
        </p:txBody>
      </p:sp>
      <p:sp>
        <p:nvSpPr>
          <p:cNvPr id="8" name="TextBox 7">
            <a:extLst>
              <a:ext uri="{FF2B5EF4-FFF2-40B4-BE49-F238E27FC236}">
                <a16:creationId xmlns:a16="http://schemas.microsoft.com/office/drawing/2014/main" id="{CE6F83FE-DC98-4EF3-80DE-5B3A44416BDA}"/>
              </a:ext>
            </a:extLst>
          </p:cNvPr>
          <p:cNvSpPr txBox="1"/>
          <p:nvPr/>
        </p:nvSpPr>
        <p:spPr>
          <a:xfrm>
            <a:off x="3200400" y="228600"/>
            <a:ext cx="2209800" cy="646331"/>
          </a:xfrm>
          <a:prstGeom prst="rect">
            <a:avLst/>
          </a:prstGeom>
          <a:noFill/>
          <a:ln w="57150">
            <a:solidFill>
              <a:schemeClr val="tx1"/>
            </a:solidFill>
          </a:ln>
        </p:spPr>
        <p:txBody>
          <a:bodyPr wrap="square" rtlCol="0">
            <a:spAutoFit/>
          </a:bodyPr>
          <a:lstStyle/>
          <a:p>
            <a:r>
              <a:rPr lang="en-US" sz="3600" b="1" dirty="0"/>
              <a:t>Evaluation</a:t>
            </a:r>
          </a:p>
        </p:txBody>
      </p:sp>
    </p:spTree>
    <p:extLst>
      <p:ext uri="{BB962C8B-B14F-4D97-AF65-F5344CB8AC3E}">
        <p14:creationId xmlns:p14="http://schemas.microsoft.com/office/powerpoint/2010/main" val="368028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fade">
                                      <p:cBhvr>
                                        <p:cTn id="4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4724400" cy="1143000"/>
          </a:xfrm>
          <a:ln w="57150">
            <a:solidFill>
              <a:schemeClr val="tx1"/>
            </a:solidFill>
          </a:ln>
        </p:spPr>
        <p:txBody>
          <a:bodyPr>
            <a:normAutofit/>
          </a:bodyPr>
          <a:lstStyle/>
          <a:p>
            <a:r>
              <a:rPr lang="en-US" sz="5400" b="1" dirty="0"/>
              <a:t>Home Work</a:t>
            </a:r>
          </a:p>
        </p:txBody>
      </p:sp>
      <p:sp>
        <p:nvSpPr>
          <p:cNvPr id="3" name="Content Placeholder 2"/>
          <p:cNvSpPr>
            <a:spLocks noGrp="1"/>
          </p:cNvSpPr>
          <p:nvPr>
            <p:ph idx="1"/>
          </p:nvPr>
        </p:nvSpPr>
        <p:spPr>
          <a:xfrm>
            <a:off x="2971800" y="1905000"/>
            <a:ext cx="4953000" cy="2133600"/>
          </a:xfrm>
        </p:spPr>
        <p:txBody>
          <a:bodyPr>
            <a:normAutofit/>
          </a:bodyPr>
          <a:lstStyle/>
          <a:p>
            <a:pPr algn="ctr">
              <a:buNone/>
            </a:pPr>
            <a:r>
              <a:rPr lang="en-US" sz="4000" b="1" dirty="0">
                <a:latin typeface="Times New Roman" panose="02020603050405020304" pitchFamily="18" charset="0"/>
                <a:cs typeface="Times New Roman" panose="02020603050405020304" pitchFamily="18" charset="0"/>
              </a:rPr>
              <a:t>Write short paragraph about pearls.</a:t>
            </a:r>
          </a:p>
          <a:p>
            <a:pPr algn="ctr"/>
            <a:endParaRPr lang="en-US" sz="3600" b="1" dirty="0"/>
          </a:p>
        </p:txBody>
      </p:sp>
      <p:pic>
        <p:nvPicPr>
          <p:cNvPr id="5" name="Picture 4" descr="images-6.png"/>
          <p:cNvPicPr>
            <a:picLocks noChangeAspect="1"/>
          </p:cNvPicPr>
          <p:nvPr/>
        </p:nvPicPr>
        <p:blipFill>
          <a:blip r:embed="rId2"/>
          <a:stretch>
            <a:fillRect/>
          </a:stretch>
        </p:blipFill>
        <p:spPr>
          <a:xfrm>
            <a:off x="239486" y="1600200"/>
            <a:ext cx="2743199" cy="1914525"/>
          </a:xfrm>
          <a:prstGeom prst="rect">
            <a:avLst/>
          </a:prstGeom>
        </p:spPr>
      </p:pic>
      <p:pic>
        <p:nvPicPr>
          <p:cNvPr id="6" name="Picture 5">
            <a:extLst>
              <a:ext uri="{FF2B5EF4-FFF2-40B4-BE49-F238E27FC236}">
                <a16:creationId xmlns:a16="http://schemas.microsoft.com/office/drawing/2014/main" id="{3CE02B8A-AAE5-467B-9398-AA12D6147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962400"/>
            <a:ext cx="2438400" cy="2438400"/>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64D409-6C02-4DB8-920E-A199C45E5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00100"/>
            <a:ext cx="7924800" cy="5257800"/>
          </a:xfrm>
          <a:prstGeom prst="rect">
            <a:avLst/>
          </a:prstGeom>
        </p:spPr>
      </p:pic>
    </p:spTree>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7924800" cy="646331"/>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 Look at the picture.</a:t>
            </a:r>
            <a:endParaRPr lang="en-US" sz="28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0AE0BF5-6F54-4100-A480-11A7180D216D}"/>
              </a:ext>
            </a:extLst>
          </p:cNvPr>
          <p:cNvSpPr txBox="1"/>
          <p:nvPr/>
        </p:nvSpPr>
        <p:spPr>
          <a:xfrm>
            <a:off x="990600" y="5029200"/>
            <a:ext cx="6781800"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Guess what about today’s lesson.</a:t>
            </a:r>
          </a:p>
        </p:txBody>
      </p:sp>
      <p:pic>
        <p:nvPicPr>
          <p:cNvPr id="8" name="Picture 7">
            <a:extLst>
              <a:ext uri="{FF2B5EF4-FFF2-40B4-BE49-F238E27FC236}">
                <a16:creationId xmlns:a16="http://schemas.microsoft.com/office/drawing/2014/main" id="{75CCB30C-031C-4CAE-8E7D-C232B28F0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447800"/>
            <a:ext cx="4572000" cy="3463290"/>
          </a:xfrm>
          <a:prstGeom prst="rect">
            <a:avLst/>
          </a:prstGeom>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715000" cy="1143000"/>
          </a:xfrm>
        </p:spPr>
        <p:txBody>
          <a:bodyPr/>
          <a:lstStyle/>
          <a:p>
            <a:r>
              <a:rPr lang="en-US" b="1" dirty="0">
                <a:latin typeface="Times New Roman" pitchFamily="18" charset="0"/>
                <a:cs typeface="Times New Roman" pitchFamily="18" charset="0"/>
              </a:rPr>
              <a:t>Our Today’s Lesson Is-</a:t>
            </a:r>
          </a:p>
        </p:txBody>
      </p:sp>
      <p:sp>
        <p:nvSpPr>
          <p:cNvPr id="6" name="TextBox 5"/>
          <p:cNvSpPr txBox="1"/>
          <p:nvPr/>
        </p:nvSpPr>
        <p:spPr>
          <a:xfrm>
            <a:off x="381000" y="4953000"/>
            <a:ext cx="8305800" cy="1446550"/>
          </a:xfrm>
          <a:prstGeom prst="rect">
            <a:avLst/>
          </a:prstGeom>
          <a:noFill/>
        </p:spPr>
        <p:txBody>
          <a:bodyPr wrap="square" rtlCol="0">
            <a:spAutoFit/>
          </a:bodyPr>
          <a:lstStyle/>
          <a:p>
            <a:pPr algn="ctr">
              <a:buNone/>
            </a:pPr>
            <a:r>
              <a:rPr lang="en-US" sz="4400" b="1" dirty="0">
                <a:latin typeface="Times New Roman" pitchFamily="18" charset="0"/>
                <a:cs typeface="Times New Roman" pitchFamily="18" charset="0"/>
              </a:rPr>
              <a:t>Pearls! Pearls! Pearls!</a:t>
            </a:r>
          </a:p>
          <a:p>
            <a:pPr algn="ctr">
              <a:buNone/>
            </a:pPr>
            <a:r>
              <a:rPr lang="en-US" sz="4400" b="1" dirty="0">
                <a:latin typeface="Times New Roman" pitchFamily="18" charset="0"/>
                <a:cs typeface="Times New Roman" pitchFamily="18" charset="0"/>
              </a:rPr>
              <a:t> </a:t>
            </a:r>
            <a:r>
              <a:rPr lang="en-US" sz="3200" b="1" dirty="0">
                <a:latin typeface="Times New Roman" pitchFamily="18" charset="0"/>
                <a:cs typeface="Times New Roman" pitchFamily="18" charset="0"/>
              </a:rPr>
              <a:t>Unit- Seven, Lesson-1</a:t>
            </a:r>
          </a:p>
        </p:txBody>
      </p:sp>
      <p:pic>
        <p:nvPicPr>
          <p:cNvPr id="5" name="Picture 4">
            <a:extLst>
              <a:ext uri="{FF2B5EF4-FFF2-40B4-BE49-F238E27FC236}">
                <a16:creationId xmlns:a16="http://schemas.microsoft.com/office/drawing/2014/main" id="{72F8E433-E85D-4648-B5BB-C8636D52C7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371600"/>
            <a:ext cx="5943600" cy="3276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Vertical)">
                                      <p:cBhvr>
                                        <p:cTn id="18" dur="500"/>
                                        <p:tgtEl>
                                          <p:spTgt spid="6">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barn(inVertical)">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b="1" spc="-150" dirty="0">
                <a:latin typeface="Times New Roman" pitchFamily="18" charset="0"/>
                <a:cs typeface="Times New Roman" pitchFamily="18" charset="0"/>
              </a:rPr>
              <a:t>After we have studied this lesson, we will be able to---</a:t>
            </a:r>
            <a:endParaRPr lang="en-US" b="1" dirty="0">
              <a:latin typeface="Times New Roman" pitchFamily="18" charset="0"/>
              <a:cs typeface="Times New Roman" pitchFamily="18" charset="0"/>
            </a:endParaRPr>
          </a:p>
          <a:p>
            <a:pPr>
              <a:buFont typeface="Wingdings" pitchFamily="2" charset="2"/>
              <a:buChar char="ü"/>
            </a:pPr>
            <a:r>
              <a:rPr lang="en-US" b="1" dirty="0">
                <a:latin typeface="Times New Roman" pitchFamily="18" charset="0"/>
                <a:cs typeface="Times New Roman" pitchFamily="18" charset="0"/>
              </a:rPr>
              <a:t>read and understand texts</a:t>
            </a:r>
          </a:p>
          <a:p>
            <a:pPr>
              <a:buFont typeface="Wingdings" pitchFamily="2" charset="2"/>
              <a:buChar char="ü"/>
            </a:pPr>
            <a:r>
              <a:rPr lang="en-US" b="1" dirty="0">
                <a:latin typeface="Times New Roman" pitchFamily="18" charset="0"/>
                <a:cs typeface="Times New Roman" pitchFamily="18" charset="0"/>
              </a:rPr>
              <a:t>listen for information</a:t>
            </a:r>
          </a:p>
          <a:p>
            <a:pPr>
              <a:buFont typeface="Wingdings" pitchFamily="2" charset="2"/>
              <a:buChar char="ü"/>
            </a:pPr>
            <a:r>
              <a:rPr lang="en-US" b="1" dirty="0">
                <a:latin typeface="Times New Roman" pitchFamily="18" charset="0"/>
                <a:cs typeface="Times New Roman" pitchFamily="18" charset="0"/>
              </a:rPr>
              <a:t>Ask and answer questions</a:t>
            </a:r>
          </a:p>
          <a:p>
            <a:pPr>
              <a:buFont typeface="Wingdings" pitchFamily="2" charset="2"/>
              <a:buChar char="ü"/>
            </a:pPr>
            <a:r>
              <a:rPr lang="en-US" b="1" dirty="0">
                <a:latin typeface="Times New Roman" pitchFamily="18" charset="0"/>
                <a:cs typeface="Times New Roman" pitchFamily="18" charset="0"/>
              </a:rPr>
              <a:t>write down the main ideas in our own words</a:t>
            </a:r>
          </a:p>
          <a:p>
            <a:pPr>
              <a:buFont typeface="Wingdings" pitchFamily="2" charset="2"/>
              <a:buChar char="ü"/>
            </a:pPr>
            <a:r>
              <a:rPr lang="en-US" b="1" dirty="0">
                <a:latin typeface="Times New Roman" pitchFamily="18" charset="0"/>
                <a:cs typeface="Times New Roman" pitchFamily="18" charset="0"/>
              </a:rPr>
              <a:t>write short paragraphs</a:t>
            </a:r>
          </a:p>
          <a:p>
            <a:pPr>
              <a:buFont typeface="Wingdings" pitchFamily="2" charset="2"/>
              <a:buChar char="ü"/>
            </a:pPr>
            <a:endParaRPr lang="en-US" dirty="0"/>
          </a:p>
        </p:txBody>
      </p:sp>
      <p:sp>
        <p:nvSpPr>
          <p:cNvPr id="5" name="Pentagon 4"/>
          <p:cNvSpPr/>
          <p:nvPr/>
        </p:nvSpPr>
        <p:spPr>
          <a:xfrm>
            <a:off x="838200" y="381000"/>
            <a:ext cx="6934200" cy="1018032"/>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itchFamily="18" charset="0"/>
                <a:cs typeface="Times New Roman" pitchFamily="18" charset="0"/>
              </a:rPr>
              <a:t>Learning Outcomes</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plus(i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plus(i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plus(i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plus(i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plus(in)">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6E01A5-9EB6-42EA-B41D-0909EB5F6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295400"/>
            <a:ext cx="6248400" cy="41095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897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296614"/>
            <a:ext cx="3200400" cy="646331"/>
          </a:xfrm>
          <a:prstGeom prst="rect">
            <a:avLst/>
          </a:prstGeom>
          <a:noFill/>
          <a:ln>
            <a:solidFill>
              <a:schemeClr val="tx1"/>
            </a:solidFill>
          </a:ln>
        </p:spPr>
        <p:txBody>
          <a:bodyPr wrap="square" rtlCol="0">
            <a:spAutoFit/>
          </a:bodyPr>
          <a:lstStyle/>
          <a:p>
            <a:pPr algn="ctr" fontAlgn="t"/>
            <a:r>
              <a:rPr lang="en-US" sz="3600" b="1" dirty="0">
                <a:latin typeface="Times New Roman" pitchFamily="18" charset="0"/>
                <a:cs typeface="Times New Roman" pitchFamily="18" charset="0"/>
              </a:rPr>
              <a:t>Mythology</a:t>
            </a:r>
            <a:endParaRPr lang="en-US" sz="3600" dirty="0">
              <a:latin typeface="Times New Roman" pitchFamily="18" charset="0"/>
              <a:cs typeface="Times New Roman" pitchFamily="18" charset="0"/>
            </a:endParaRPr>
          </a:p>
        </p:txBody>
      </p:sp>
      <p:sp>
        <p:nvSpPr>
          <p:cNvPr id="4" name="TextBox 3"/>
          <p:cNvSpPr txBox="1"/>
          <p:nvPr/>
        </p:nvSpPr>
        <p:spPr>
          <a:xfrm>
            <a:off x="1371600" y="1213483"/>
            <a:ext cx="6858000" cy="523220"/>
          </a:xfrm>
          <a:prstGeom prst="rect">
            <a:avLst/>
          </a:prstGeom>
          <a:noFill/>
          <a:ln>
            <a:solidFill>
              <a:schemeClr val="tx1"/>
            </a:solidFill>
          </a:ln>
        </p:spPr>
        <p:txBody>
          <a:bodyPr wrap="square" rtlCol="0">
            <a:spAutoFit/>
          </a:bodyPr>
          <a:lstStyle/>
          <a:p>
            <a:pPr algn="ctr" fontAlgn="t"/>
            <a:r>
              <a:rPr lang="en-US" sz="2800" b="1" dirty="0">
                <a:latin typeface="Times New Roman" pitchFamily="18" charset="0"/>
                <a:cs typeface="Times New Roman" pitchFamily="18" charset="0"/>
              </a:rPr>
              <a:t>Meaning: Tradition, Folklore, Conviction</a:t>
            </a:r>
            <a:endParaRPr lang="en-US" sz="2800" dirty="0">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40BFF82E-D354-404C-BCA2-5C22B9057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633" y="2375639"/>
            <a:ext cx="4976734" cy="2529840"/>
          </a:xfrm>
          <a:prstGeom prst="rect">
            <a:avLst/>
          </a:prstGeom>
        </p:spPr>
      </p:pic>
    </p:spTree>
    <p:extLst>
      <p:ext uri="{BB962C8B-B14F-4D97-AF65-F5344CB8AC3E}">
        <p14:creationId xmlns:p14="http://schemas.microsoft.com/office/powerpoint/2010/main" val="164926246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0" y="352463"/>
            <a:ext cx="2819400" cy="646331"/>
          </a:xfrm>
          <a:prstGeom prst="rect">
            <a:avLst/>
          </a:prstGeom>
          <a:noFill/>
          <a:ln>
            <a:solidFill>
              <a:schemeClr val="tx1"/>
            </a:solidFill>
          </a:ln>
        </p:spPr>
        <p:txBody>
          <a:bodyPr wrap="square" rtlCol="0">
            <a:spAutoFit/>
          </a:bodyPr>
          <a:lstStyle/>
          <a:p>
            <a:pPr algn="ctr" fontAlgn="t"/>
            <a:r>
              <a:rPr lang="en-US" sz="3600" b="1" dirty="0">
                <a:latin typeface="Times New Roman" pitchFamily="18" charset="0"/>
                <a:cs typeface="Times New Roman" pitchFamily="18" charset="0"/>
              </a:rPr>
              <a:t>Ancient</a:t>
            </a:r>
            <a:endParaRPr lang="en-US" sz="3600" dirty="0">
              <a:latin typeface="Times New Roman" pitchFamily="18" charset="0"/>
              <a:cs typeface="Times New Roman" pitchFamily="18" charset="0"/>
            </a:endParaRPr>
          </a:p>
        </p:txBody>
      </p:sp>
      <p:sp>
        <p:nvSpPr>
          <p:cNvPr id="4" name="TextBox 3"/>
          <p:cNvSpPr txBox="1"/>
          <p:nvPr/>
        </p:nvSpPr>
        <p:spPr>
          <a:xfrm>
            <a:off x="1600200" y="1103335"/>
            <a:ext cx="6248400" cy="523220"/>
          </a:xfrm>
          <a:prstGeom prst="rect">
            <a:avLst/>
          </a:prstGeom>
          <a:noFill/>
          <a:ln>
            <a:solidFill>
              <a:schemeClr val="tx1"/>
            </a:solidFill>
          </a:ln>
        </p:spPr>
        <p:txBody>
          <a:bodyPr wrap="square" rtlCol="0">
            <a:spAutoFit/>
          </a:bodyPr>
          <a:lstStyle/>
          <a:p>
            <a:pPr algn="ctr" fontAlgn="t"/>
            <a:r>
              <a:rPr lang="en-US" sz="2800" b="1" dirty="0">
                <a:latin typeface="Times New Roman" pitchFamily="18" charset="0"/>
                <a:cs typeface="Times New Roman" pitchFamily="18" charset="0"/>
              </a:rPr>
              <a:t>Meaning: Antique, Long-ago, Dated</a:t>
            </a:r>
            <a:endParaRPr lang="en-US" sz="2800" dirty="0">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A8776036-09CE-40F9-99BA-D2AE2DD287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946690"/>
            <a:ext cx="5257800" cy="3115667"/>
          </a:xfrm>
          <a:prstGeom prst="rect">
            <a:avLst/>
          </a:prstGeom>
        </p:spPr>
      </p:pic>
    </p:spTree>
    <p:extLst>
      <p:ext uri="{BB962C8B-B14F-4D97-AF65-F5344CB8AC3E}">
        <p14:creationId xmlns:p14="http://schemas.microsoft.com/office/powerpoint/2010/main" val="1649262463"/>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457200"/>
            <a:ext cx="2819400" cy="646331"/>
          </a:xfrm>
          <a:prstGeom prst="rect">
            <a:avLst/>
          </a:prstGeom>
          <a:noFill/>
          <a:ln>
            <a:solidFill>
              <a:schemeClr val="tx1"/>
            </a:solidFill>
          </a:ln>
        </p:spPr>
        <p:txBody>
          <a:bodyPr wrap="square" rtlCol="0">
            <a:spAutoFit/>
          </a:bodyPr>
          <a:lstStyle/>
          <a:p>
            <a:pPr algn="ctr" fontAlgn="t"/>
            <a:r>
              <a:rPr lang="en-US" sz="3600" b="1" dirty="0">
                <a:latin typeface="Times New Roman" pitchFamily="18" charset="0"/>
                <a:cs typeface="Times New Roman" pitchFamily="18" charset="0"/>
              </a:rPr>
              <a:t>Dissolved</a:t>
            </a:r>
            <a:endParaRPr lang="en-US" sz="3600" dirty="0">
              <a:latin typeface="Times New Roman" pitchFamily="18" charset="0"/>
              <a:cs typeface="Times New Roman" pitchFamily="18" charset="0"/>
            </a:endParaRPr>
          </a:p>
        </p:txBody>
      </p:sp>
      <p:sp>
        <p:nvSpPr>
          <p:cNvPr id="4" name="TextBox 3"/>
          <p:cNvSpPr txBox="1"/>
          <p:nvPr/>
        </p:nvSpPr>
        <p:spPr>
          <a:xfrm>
            <a:off x="762000" y="1295400"/>
            <a:ext cx="7696200" cy="523220"/>
          </a:xfrm>
          <a:prstGeom prst="rect">
            <a:avLst/>
          </a:prstGeom>
          <a:noFill/>
          <a:ln>
            <a:solidFill>
              <a:schemeClr val="tx1"/>
            </a:solidFill>
          </a:ln>
        </p:spPr>
        <p:txBody>
          <a:bodyPr wrap="square" rtlCol="0">
            <a:spAutoFit/>
          </a:bodyPr>
          <a:lstStyle/>
          <a:p>
            <a:pPr algn="ctr" fontAlgn="t"/>
            <a:r>
              <a:rPr lang="en-US" sz="2800" b="1" dirty="0">
                <a:latin typeface="Times New Roman" pitchFamily="18" charset="0"/>
                <a:cs typeface="Times New Roman" pitchFamily="18" charset="0"/>
              </a:rPr>
              <a:t>Meaning: Melt, Liquefy, Fuse.</a:t>
            </a:r>
            <a:endParaRPr lang="en-US" sz="2800" dirty="0">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0962B16E-12F8-4BFB-8CB0-2184A58B3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200" y="2362200"/>
            <a:ext cx="3479800" cy="2590800"/>
          </a:xfrm>
          <a:prstGeom prst="rect">
            <a:avLst/>
          </a:prstGeom>
        </p:spPr>
      </p:pic>
    </p:spTree>
    <p:extLst>
      <p:ext uri="{BB962C8B-B14F-4D97-AF65-F5344CB8AC3E}">
        <p14:creationId xmlns:p14="http://schemas.microsoft.com/office/powerpoint/2010/main" val="164926246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2184</TotalTime>
  <Words>528</Words>
  <Application>Microsoft Office PowerPoint</Application>
  <PresentationFormat>On-screen Show (4:3)</PresentationFormat>
  <Paragraphs>68</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Office Theme</vt:lpstr>
      <vt:lpstr>PowerPoint Presentation</vt:lpstr>
      <vt:lpstr>PowerPoint Presentation</vt:lpstr>
      <vt:lpstr>PowerPoint Presentation</vt:lpstr>
      <vt:lpstr>Our Today’s Lesson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Work</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misbah uddin</cp:lastModifiedBy>
  <cp:revision>252</cp:revision>
  <dcterms:created xsi:type="dcterms:W3CDTF">2014-04-23T16:27:53Z</dcterms:created>
  <dcterms:modified xsi:type="dcterms:W3CDTF">2021-01-21T18:41:22Z</dcterms:modified>
</cp:coreProperties>
</file>