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84" r:id="rId4"/>
    <p:sldId id="259" r:id="rId5"/>
    <p:sldId id="269" r:id="rId6"/>
    <p:sldId id="270" r:id="rId7"/>
    <p:sldId id="275" r:id="rId8"/>
    <p:sldId id="260" r:id="rId9"/>
    <p:sldId id="271" r:id="rId10"/>
    <p:sldId id="261" r:id="rId11"/>
    <p:sldId id="272" r:id="rId12"/>
    <p:sldId id="276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1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300" autoAdjust="0"/>
  </p:normalViewPr>
  <p:slideViewPr>
    <p:cSldViewPr>
      <p:cViewPr varScale="1">
        <p:scale>
          <a:sx n="52" d="100"/>
          <a:sy n="52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A88ED-ABBC-4528-B52C-FB9D339186C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EC1B-F71D-495F-8C2C-6013662DC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EC1B-F71D-495F-8C2C-6013662DCF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D847D-D8E9-43A0-959A-BEA8F21CDF7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24C2BA-D583-47D6-91CF-EDDB05D111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22/" TargetMode="External"/><Relationship Id="rId3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4/" TargetMode="External"/><Relationship Id="rId7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9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8/" TargetMode="External"/><Relationship Id="rId11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25/" TargetMode="External"/><Relationship Id="rId5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6/" TargetMode="External"/><Relationship Id="rId10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24/" TargetMode="External"/><Relationship Id="rId4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7/" TargetMode="External"/><Relationship Id="rId9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23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nglastudent.com/school/category/class-eight-%e0%a6%ac%e0%a6%be%e0%a6%82%e0%a6%b2%e0%a6%be-%e0%a6%ac%e0%a7%8d%e0%a6%af%e0%a6%be%e0%a6%95%e0%a6%b0%e0%a6%a3-%e0%a6%93-%e0%a6%a8%e0%a6%bf%e0%a6%b0%e0%a7%8d%e0%a6%ae%e0%a6%bf%e0%a6%a4-1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as-IN" dirty="0" smtClean="0"/>
              <a:t>মডেল একাডেমি অনলাইন ক্লাস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6934200" cy="47244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</a:rPr>
              <a:t>KANADRI   NANDINI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Assistant Teacher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Day Shift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P-01711336487</a:t>
            </a:r>
          </a:p>
          <a:p>
            <a:pPr algn="just"/>
            <a:r>
              <a:rPr lang="as-IN" b="1" dirty="0" smtClean="0">
                <a:solidFill>
                  <a:srgbClr val="002060"/>
                </a:solidFill>
              </a:rPr>
              <a:t>অনলাইন ক্লাস-</a:t>
            </a:r>
            <a:r>
              <a:rPr lang="as-IN" sz="3200" b="1" dirty="0" smtClean="0">
                <a:solidFill>
                  <a:srgbClr val="002060"/>
                </a:solidFill>
              </a:rPr>
              <a:t>(০৪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as-IN" b="1" dirty="0" smtClean="0">
                <a:solidFill>
                  <a:srgbClr val="FF0000"/>
                </a:solidFill>
              </a:rPr>
              <a:t>অষ্টম শ্রেণি ,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as-IN" b="1" dirty="0" smtClean="0">
                <a:solidFill>
                  <a:srgbClr val="FF0000"/>
                </a:solidFill>
              </a:rPr>
              <a:t>বাংলা দ্বিতীয় পত্র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as-IN" b="1" dirty="0" smtClean="0">
                <a:solidFill>
                  <a:srgbClr val="FF0000"/>
                </a:solidFill>
              </a:rPr>
              <a:t>পৃষ্ঠা( ৪২-৪৬)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DSC070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199" y="2895600"/>
            <a:ext cx="2600131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s-IN" dirty="0" smtClean="0"/>
              <a:t>. অতীত কাল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s-IN" sz="2900" b="1" dirty="0" smtClean="0">
                <a:solidFill>
                  <a:srgbClr val="FF0000"/>
                </a:solidFill>
              </a:rPr>
              <a:t>ক. সাধারণ অতীত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s-IN" b="1" dirty="0" smtClean="0"/>
              <a:t>যে ক্রিয়া অতীতকালে সাধারণভাবে সংঘটিত হয়েছে, তাকে সাধারণ অতীতকাল বলে</a:t>
            </a:r>
            <a:r>
              <a:rPr lang="as-IN" dirty="0" smtClean="0"/>
              <a:t>।</a:t>
            </a:r>
            <a:endParaRPr lang="en-US" dirty="0" smtClean="0"/>
          </a:p>
          <a:p>
            <a:pPr>
              <a:buNone/>
            </a:pPr>
            <a:r>
              <a:rPr lang="as-IN" dirty="0" smtClean="0"/>
              <a:t/>
            </a:r>
            <a:br>
              <a:rPr lang="as-IN" dirty="0" smtClean="0"/>
            </a:br>
            <a:r>
              <a:rPr lang="as-IN" b="1" dirty="0" smtClean="0">
                <a:solidFill>
                  <a:srgbClr val="C00000"/>
                </a:solidFill>
              </a:rPr>
              <a:t>যেমন: </a:t>
            </a:r>
            <a:r>
              <a:rPr lang="as-IN" dirty="0" smtClean="0"/>
              <a:t>তিনি খুলনা থেকে এলেন। আমি খেলা দেখে এলাম।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s-IN" sz="2900" b="1" dirty="0" smtClean="0">
                <a:solidFill>
                  <a:srgbClr val="FF0000"/>
                </a:solidFill>
              </a:rPr>
              <a:t>খ. ঘটমান অতীত</a:t>
            </a:r>
            <a:r>
              <a:rPr lang="as-IN" sz="2900" dirty="0" smtClean="0"/>
              <a:t>: </a:t>
            </a:r>
            <a:endParaRPr lang="en-US" sz="29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s-IN" dirty="0" smtClean="0"/>
              <a:t>। </a:t>
            </a:r>
            <a:r>
              <a:rPr lang="as-IN" b="1" dirty="0" smtClean="0"/>
              <a:t>যে ক্রিয়া অতীত কালে চলেছিল, তখনো শেষ হয়নি বোঝায়, তাকে ঘটমান অতীত কাল বলে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s-IN" b="1" dirty="0" smtClean="0">
                <a:solidFill>
                  <a:srgbClr val="C00000"/>
                </a:solidFill>
              </a:rPr>
              <a:t>যেমন: </a:t>
            </a:r>
            <a:r>
              <a:rPr lang="as-IN" dirty="0" smtClean="0"/>
              <a:t>রিতা ঘুমাচ্ছিল।</a:t>
            </a:r>
            <a:endParaRPr lang="en-US" dirty="0" smtClean="0"/>
          </a:p>
          <a:p>
            <a:pPr>
              <a:buNone/>
            </a:pPr>
            <a:r>
              <a:rPr lang="as-IN" dirty="0" smtClean="0"/>
              <a:t> সুমন বই পড়ছিল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34840"/>
          </a:xfrm>
        </p:spPr>
        <p:txBody>
          <a:bodyPr>
            <a:normAutofit fontScale="70000" lnSpcReduction="20000"/>
          </a:bodyPr>
          <a:lstStyle/>
          <a:p>
            <a:r>
              <a:rPr lang="as-IN" sz="2900" b="1" dirty="0" smtClean="0">
                <a:solidFill>
                  <a:srgbClr val="FF0000"/>
                </a:solidFill>
              </a:rPr>
              <a:t>গ. পুরাঘটিত অতীত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r>
              <a:rPr lang="as-IN" dirty="0" smtClean="0"/>
              <a:t>: </a:t>
            </a:r>
            <a:endParaRPr lang="en-US" dirty="0" smtClean="0"/>
          </a:p>
          <a:p>
            <a:r>
              <a:rPr lang="as-IN" b="1" dirty="0" smtClean="0"/>
              <a:t>যে ক্রিয়া অনেক আগেই শেষ হয়ে গেছে, তার কালকে পুরাঘটিত অতীত কাল বলে</a:t>
            </a:r>
            <a:r>
              <a:rPr lang="as-IN" dirty="0" smtClean="0"/>
              <a:t>। </a:t>
            </a:r>
            <a:endParaRPr lang="en-US" dirty="0" smtClean="0"/>
          </a:p>
          <a:p>
            <a:endParaRPr lang="en-US" dirty="0" smtClean="0"/>
          </a:p>
          <a:p>
            <a:r>
              <a:rPr lang="as-IN" b="1" dirty="0" smtClean="0">
                <a:solidFill>
                  <a:srgbClr val="C00000"/>
                </a:solidFill>
              </a:rPr>
              <a:t>যেমন</a:t>
            </a:r>
            <a:r>
              <a:rPr lang="as-IN" dirty="0" smtClean="0"/>
              <a:t>: আমরা রাজশাহী গিয়েছিলাম। </a:t>
            </a:r>
            <a:endParaRPr lang="en-US" dirty="0" smtClean="0"/>
          </a:p>
          <a:p>
            <a:r>
              <a:rPr lang="as-IN" dirty="0" smtClean="0"/>
              <a:t>তুমি কি তার পরীক্ষা নিয়েছিলে?</a:t>
            </a:r>
            <a:endParaRPr lang="en-US" dirty="0" smtClean="0"/>
          </a:p>
          <a:p>
            <a:r>
              <a:rPr lang="as-IN" dirty="0" smtClean="0"/>
              <a:t/>
            </a:r>
            <a:br>
              <a:rPr lang="as-IN" dirty="0" smtClean="0"/>
            </a:br>
            <a:r>
              <a:rPr lang="as-IN" sz="2900" b="1" dirty="0" smtClean="0">
                <a:solidFill>
                  <a:srgbClr val="FF0000"/>
                </a:solidFill>
              </a:rPr>
              <a:t>ঘ. নিত্যবৃত্ত অতীত</a:t>
            </a:r>
            <a:r>
              <a:rPr lang="as-IN" sz="2900" dirty="0" smtClean="0"/>
              <a:t>: </a:t>
            </a:r>
            <a:endParaRPr lang="en-US" sz="2900" dirty="0" smtClean="0"/>
          </a:p>
          <a:p>
            <a:endParaRPr lang="en-US" dirty="0" smtClean="0"/>
          </a:p>
          <a:p>
            <a:r>
              <a:rPr lang="as-IN" b="1" dirty="0" smtClean="0"/>
              <a:t>যে ক্রিয়া অতীতে প্রায়ই ঘটত এমন বোঝায়, তাকে নিত্যবৃত্ত অতীতকাল বলে। </a:t>
            </a:r>
            <a:endParaRPr lang="en-US" b="1" dirty="0" smtClean="0"/>
          </a:p>
          <a:p>
            <a:endParaRPr lang="en-US" dirty="0" smtClean="0"/>
          </a:p>
          <a:p>
            <a:r>
              <a:rPr lang="as-IN" b="1" dirty="0" smtClean="0">
                <a:solidFill>
                  <a:srgbClr val="C00000"/>
                </a:solidFill>
              </a:rPr>
              <a:t>যেমন</a:t>
            </a:r>
            <a:r>
              <a:rPr lang="as-IN" dirty="0" smtClean="0"/>
              <a:t>: বাবা প্রতিদিন বাজার করতেন।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9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68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কাল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সংজ্ঞা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উদাহরণ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বিশিষ্ট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প্রয়োগ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81291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২.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অতীত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কাল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সাধারণ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অতীত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ক্রিয়া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আগেই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শেষ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হয়েছে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প্রদীপ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নিভে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গেল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।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বিশেষ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ইচ্ছা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প্রকাশে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তোমরা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খুশি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আমি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বিদায়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হলাম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নিত্যবৃত্ত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অতীতকালে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অভ্যস্ততা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অর্থে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আমরা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তখন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রোজ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নদীতে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গোসল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করতাম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।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কামনা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প্রকাশে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আজ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যদি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সুমন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আসত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কেমন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মজা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হত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ঘটমান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অতীতে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চলছিল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যখনকার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কথা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বলা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হচ্ছে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তখনো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কাজটি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শেষ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হয়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নি।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কাল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সন্ধ্যায়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বৃষ্টি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পড়ছিল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আর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আমরা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তখন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ভিজছিলাম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।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as-IN" dirty="0" smtClean="0"/>
                        <a:t>এখন প্রয়োজন হবে না</a:t>
                      </a:r>
                      <a:endParaRPr lang="en-US" dirty="0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পুরাঘটিত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অতীতে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বহু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আগে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সংঘটিত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কাজটি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তুমি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করেছিলে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as-IN" dirty="0" smtClean="0"/>
                        <a:t>এখন প্রয়োজন হবে না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as-IN" sz="2400" dirty="0" smtClean="0"/>
              <a:t>সংক্ষিপ্তকরণ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সাধারণ বর্তমান</a:t>
            </a:r>
            <a:r>
              <a:rPr lang="as-IN" sz="1800" u="sng" dirty="0" smtClean="0">
                <a:solidFill>
                  <a:srgbClr val="FF0000"/>
                </a:solidFill>
              </a:rPr>
              <a:t>: </a:t>
            </a:r>
            <a:endParaRPr lang="en-US" sz="1800" b="1" u="sng" dirty="0" smtClean="0">
              <a:solidFill>
                <a:srgbClr val="FF0000"/>
              </a:solidFill>
            </a:endParaRPr>
          </a:p>
          <a:p>
            <a:r>
              <a:rPr lang="as-IN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যে ক্রিয়ার কাজটি বর্তমানে </a:t>
            </a:r>
            <a:r>
              <a:rPr lang="as-I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সাধারণভাবে ঘটে বা হয়, তাকে সাধারণ বর্তমান বা নিত্যবৃত্ত বর্তমান কাল বলে।</a:t>
            </a: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ঘটমান বর্তমান</a:t>
            </a:r>
            <a:r>
              <a:rPr lang="as-IN" sz="1800" u="sng" dirty="0" smtClean="0">
                <a:solidFill>
                  <a:srgbClr val="FF0000"/>
                </a:solidFill>
              </a:rPr>
              <a:t>: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algn="ctr"/>
            <a:r>
              <a:rPr lang="as-I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যে ক্রিয়ার কাজ বর্তমানে ঘটছে বা চলছে, এখনো শেষ হয়ে যায়নি, তাকে ঘটমান বর্তমান কাল বলে।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	</a:t>
            </a:r>
            <a:r>
              <a:rPr lang="as-IN" sz="1800" u="sng" dirty="0" smtClean="0">
                <a:solidFill>
                  <a:srgbClr val="FF0000"/>
                </a:solidFill>
              </a:rPr>
              <a:t>যেমন: আমার ছোট ভাই লিখছে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পুরাঘটিত বর্তমান</a:t>
            </a:r>
            <a:r>
              <a:rPr lang="as-IN" sz="1800" u="sng" dirty="0" smtClean="0">
                <a:solidFill>
                  <a:srgbClr val="FF0000"/>
                </a:solidFill>
              </a:rPr>
              <a:t>: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algn="ctr"/>
            <a:r>
              <a:rPr lang="as-I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যে ক্রিয়া কিছু আগে শেষ হয়েছে কিন্তু তার ফল এখনো রয়েছে, তাকে পুরাঘটিত বর্তমান কাল বলে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	   </a:t>
            </a:r>
            <a:r>
              <a:rPr lang="as-IN" sz="1800" u="sng" dirty="0" smtClean="0">
                <a:solidFill>
                  <a:srgbClr val="FF0000"/>
                </a:solidFill>
              </a:rPr>
              <a:t>যেমন: এখন বাবা অফিস থেকে ফিরেছেন।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সাধারণ অতীত</a:t>
            </a:r>
            <a:endParaRPr lang="en-US" sz="1800" u="sng" dirty="0" smtClean="0"/>
          </a:p>
          <a:p>
            <a:pPr algn="ctr">
              <a:buNone/>
            </a:pPr>
            <a:r>
              <a:rPr lang="as-IN" sz="1800" b="1" dirty="0" smtClean="0"/>
              <a:t>যে ক্রিয়া অতীতকালে সাধারণভাবে সংঘটিত হয়েছে, তাকে সাধারণ অতীতকাল বলে</a:t>
            </a:r>
            <a:r>
              <a:rPr lang="as-IN" sz="1800" dirty="0" smtClean="0"/>
              <a:t>।</a:t>
            </a:r>
            <a:r>
              <a:rPr lang="en-US" sz="1800" dirty="0" smtClean="0"/>
              <a:t>      `		 </a:t>
            </a:r>
            <a:r>
              <a:rPr lang="as-IN" sz="1800" b="1" dirty="0" smtClean="0">
                <a:solidFill>
                  <a:srgbClr val="C00000"/>
                </a:solidFill>
              </a:rPr>
              <a:t>যেমন: </a:t>
            </a:r>
            <a:r>
              <a:rPr lang="as-IN" sz="1800" u="sng" dirty="0" smtClean="0">
                <a:solidFill>
                  <a:srgbClr val="FF0000"/>
                </a:solidFill>
              </a:rPr>
              <a:t>তিনি খুলনা থেকে এলেন।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ঘটমান অতীত</a:t>
            </a:r>
            <a:r>
              <a:rPr lang="as-IN" sz="1800" u="sng" dirty="0" smtClean="0"/>
              <a:t>: </a:t>
            </a:r>
            <a:endParaRPr lang="en-US" sz="1800" u="sng" dirty="0" smtClean="0"/>
          </a:p>
          <a:p>
            <a:pPr algn="ctr">
              <a:buNone/>
            </a:pPr>
            <a:r>
              <a:rPr lang="as-IN" sz="1800" dirty="0" smtClean="0"/>
              <a:t> </a:t>
            </a:r>
            <a:r>
              <a:rPr lang="as-IN" sz="1800" b="1" dirty="0" smtClean="0"/>
              <a:t>যে ক্রিয়া অতীত কালে চলেছিল, তখনো শেষ হয়নি বোঝায়, তাকে ঘটমান অতীত কাল বলে</a:t>
            </a:r>
            <a:r>
              <a:rPr lang="en-US" sz="1800" b="1" dirty="0" smtClean="0"/>
              <a:t>          	</a:t>
            </a:r>
            <a:r>
              <a:rPr lang="as-IN" sz="1800" b="1" dirty="0" smtClean="0">
                <a:solidFill>
                  <a:srgbClr val="C00000"/>
                </a:solidFill>
              </a:rPr>
              <a:t>যেমন: </a:t>
            </a:r>
            <a:r>
              <a:rPr lang="as-IN" sz="1800" u="sng" dirty="0" smtClean="0">
                <a:solidFill>
                  <a:srgbClr val="FF0000"/>
                </a:solidFill>
              </a:rPr>
              <a:t>রিতা ঘুমাচ্ছিল।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পুরাঘটিত অতীত</a:t>
            </a:r>
            <a:endParaRPr lang="en-US" sz="1800" u="sng" dirty="0" smtClean="0"/>
          </a:p>
          <a:p>
            <a:pPr algn="ctr"/>
            <a:r>
              <a:rPr lang="as-IN" sz="1800" b="1" dirty="0" smtClean="0"/>
              <a:t>যে ক্রিয়া অনেক আগেই শেষ হয়ে গেছে, তার কালকে পুরাঘটিত অতীত কাল বলে</a:t>
            </a:r>
            <a:r>
              <a:rPr lang="as-IN" sz="1800" dirty="0" smtClean="0"/>
              <a:t>। </a:t>
            </a:r>
            <a:r>
              <a:rPr lang="en-US" sz="1800" dirty="0" smtClean="0"/>
              <a:t>                                     </a:t>
            </a:r>
            <a:r>
              <a:rPr lang="as-IN" sz="1800" b="1" dirty="0" smtClean="0">
                <a:solidFill>
                  <a:srgbClr val="C00000"/>
                </a:solidFill>
              </a:rPr>
              <a:t>যেমন</a:t>
            </a:r>
            <a:r>
              <a:rPr lang="as-IN" sz="1800" dirty="0" smtClean="0"/>
              <a:t>: </a:t>
            </a:r>
            <a:r>
              <a:rPr lang="as-IN" sz="1800" u="sng" dirty="0" smtClean="0">
                <a:solidFill>
                  <a:srgbClr val="FF0000"/>
                </a:solidFill>
              </a:rPr>
              <a:t>আমরা রাজশাহী গিয়েছিলাম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s-IN" sz="1800" b="1" u="sng" dirty="0" smtClean="0">
                <a:solidFill>
                  <a:srgbClr val="FF0000"/>
                </a:solidFill>
              </a:rPr>
              <a:t>নিত্যবৃত্ত অতীত</a:t>
            </a:r>
            <a:r>
              <a:rPr lang="as-IN" sz="1800" u="sng" dirty="0" smtClean="0"/>
              <a:t>: </a:t>
            </a:r>
            <a:endParaRPr lang="en-US" sz="1800" u="sng" dirty="0" smtClean="0"/>
          </a:p>
          <a:p>
            <a:r>
              <a:rPr lang="as-IN" sz="1800" b="1" dirty="0" smtClean="0"/>
              <a:t>যে ক্রিয়া অতীতে প্রায়ই ঘটত এমন বোঝায়, তাকে নিত্যবৃত্ত অতীতকাল বলে। </a:t>
            </a:r>
            <a:endParaRPr lang="en-US" sz="1800" dirty="0" smtClean="0"/>
          </a:p>
          <a:p>
            <a:pPr algn="ctr"/>
            <a:r>
              <a:rPr lang="en-US" sz="1800" b="1" u="sng" dirty="0" smtClean="0">
                <a:solidFill>
                  <a:srgbClr val="C00000"/>
                </a:solidFill>
              </a:rPr>
              <a:t>                                          </a:t>
            </a:r>
            <a:r>
              <a:rPr lang="as-IN" sz="1800" b="1" u="sng" dirty="0" smtClean="0">
                <a:solidFill>
                  <a:srgbClr val="C00000"/>
                </a:solidFill>
              </a:rPr>
              <a:t>যেমন</a:t>
            </a:r>
            <a:r>
              <a:rPr lang="as-IN" sz="1800" u="sng" dirty="0" smtClean="0"/>
              <a:t>: </a:t>
            </a:r>
            <a:r>
              <a:rPr lang="as-IN" sz="1800" u="sng" dirty="0" smtClean="0">
                <a:solidFill>
                  <a:srgbClr val="FF0000"/>
                </a:solidFill>
              </a:rPr>
              <a:t>বাবা প্রতিদিন বাজার করতেন।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endParaRPr lang="en-US" sz="1700" u="sng" dirty="0" smtClean="0">
              <a:solidFill>
                <a:srgbClr val="FF0000"/>
              </a:solidFill>
            </a:endParaRPr>
          </a:p>
          <a:p>
            <a:endParaRPr lang="en-US" sz="1700" u="sng" dirty="0" smtClean="0">
              <a:solidFill>
                <a:srgbClr val="FF0000"/>
              </a:solidFill>
            </a:endParaRPr>
          </a:p>
          <a:p>
            <a:endParaRPr lang="en-US" sz="1700" u="sng" dirty="0" smtClean="0">
              <a:solidFill>
                <a:srgbClr val="FF0000"/>
              </a:solidFill>
            </a:endParaRPr>
          </a:p>
          <a:p>
            <a:endParaRPr lang="en-US" sz="2100" u="sng" dirty="0" smtClean="0">
              <a:solidFill>
                <a:srgbClr val="FF0000"/>
              </a:solidFill>
            </a:endParaRPr>
          </a:p>
          <a:p>
            <a:endParaRPr lang="en-US" sz="2100" u="sng" dirty="0" smtClean="0">
              <a:solidFill>
                <a:srgbClr val="FF0000"/>
              </a:solidFill>
            </a:endParaRPr>
          </a:p>
          <a:p>
            <a:endParaRPr lang="en-US" sz="2100" u="sng" dirty="0" smtClean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as-IN" dirty="0" smtClean="0"/>
              <a:t>বাড়ির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dirty="0" smtClean="0"/>
              <a:t>১. ক্রিয়ার কাল কাকে বলে ?ক্রিয়ার কাল এর প্রকারভেদ ছক আকারে লিখ </a:t>
            </a:r>
          </a:p>
          <a:p>
            <a:r>
              <a:rPr lang="as-IN" dirty="0" smtClean="0"/>
              <a:t>২.বর্তমান কাল কাকে বলে ?এর প্রকারভেদ উদাহরণসহ বর্ননা কর </a:t>
            </a:r>
          </a:p>
          <a:p>
            <a:r>
              <a:rPr lang="as-IN" dirty="0" smtClean="0"/>
              <a:t>৩</a:t>
            </a:r>
            <a:r>
              <a:rPr lang="en-US" dirty="0" smtClean="0"/>
              <a:t> .</a:t>
            </a:r>
            <a:r>
              <a:rPr lang="as-IN" dirty="0" smtClean="0"/>
              <a:t>অতীত কাল  বলে ?অতীত কাল এর শ্ৰেণীবিভাগ  উদাহরণসহ  লিখ</a:t>
            </a:r>
            <a:endParaRPr lang="en-US" dirty="0" smtClean="0"/>
          </a:p>
          <a:p>
            <a:r>
              <a:rPr lang="as-IN" dirty="0" smtClean="0"/>
              <a:t>৪</a:t>
            </a:r>
            <a:r>
              <a:rPr lang="en-US" dirty="0" smtClean="0"/>
              <a:t>.</a:t>
            </a:r>
            <a:r>
              <a:rPr lang="as-IN" dirty="0" smtClean="0"/>
              <a:t>ক্রিয়ার কাল,বর্তমান কাল ,অতীত কাল অংশ থেকে ২০ টি নৈব্যর্ত্তিক প্রশ্ন তৈরী কর</a:t>
            </a:r>
            <a:r>
              <a:rPr lang="en-US" dirty="0" smtClean="0"/>
              <a:t> </a:t>
            </a:r>
            <a:endParaRPr lang="as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honobad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9123926" cy="723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5181601"/>
            <a:ext cx="251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/>
              <a:t>ক্রিয়ার কাল (১ম  অংশ )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s-IN" dirty="0" smtClean="0"/>
              <a:t>মডেল একাডেমি অনলাইন ক্লাস</a:t>
            </a:r>
            <a:endParaRPr lang="en-US" dirty="0"/>
          </a:p>
        </p:txBody>
      </p:sp>
      <p:pic>
        <p:nvPicPr>
          <p:cNvPr id="4" name="Content Placeholder 3" descr="sagotom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2200"/>
            <a:ext cx="8763000" cy="44740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বাংলা</a:t>
            </a:r>
            <a:r>
              <a:rPr lang="en-US" sz="3600" dirty="0" smtClean="0">
                <a:solidFill>
                  <a:srgbClr val="C00000"/>
                </a:solidFill>
              </a:rPr>
              <a:t> ২য় </a:t>
            </a:r>
            <a:r>
              <a:rPr lang="en-US" sz="3600" dirty="0" err="1" smtClean="0">
                <a:solidFill>
                  <a:srgbClr val="C00000"/>
                </a:solidFill>
              </a:rPr>
              <a:t>পত্র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r>
              <a:rPr lang="as-IN" sz="3600" dirty="0" smtClean="0">
                <a:solidFill>
                  <a:srgbClr val="C00000"/>
                </a:solidFill>
              </a:rPr>
              <a:t> </a:t>
            </a:r>
            <a:r>
              <a:rPr lang="as-IN" sz="3600" b="1" dirty="0" smtClean="0">
                <a:solidFill>
                  <a:srgbClr val="C00000"/>
                </a:solidFill>
              </a:rPr>
              <a:t>অর্ধ -বার্ষিক পরীক্ষা সিলেবাস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bangla poste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11334" y="1828800"/>
            <a:ext cx="4060666" cy="4495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45532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৪.৫: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ধাতু ও </a:t>
            </a:r>
            <a:r>
              <a:rPr lang="en-US" dirty="0" err="1" smtClean="0">
                <a:solidFill>
                  <a:srgbClr val="C00000"/>
                </a:solidFill>
                <a:hlinkClick r:id="rId3"/>
              </a:rPr>
              <a:t>ক্রিয়াপদ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৪.৬: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সকর্মক 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অকর্মক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ক্রিয়া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৪.৭: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মৌলিক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 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সাধিত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ধাতু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৪.৮: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ক্রিয়ার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কাল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৫: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7"/>
              </a:rPr>
              <a:t>শব্দগঠন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৬: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8"/>
              </a:rPr>
              <a:t>বাক্য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৬.১: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9"/>
              </a:rPr>
              <a:t>বাক্যগঠনের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9"/>
              </a:rPr>
              <a:t>শর্ত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৬.২: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খন্ড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বাক্য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স্বাধীন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 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অধীন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0"/>
              </a:rPr>
              <a:t>খন্ডবাক্য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৬.৩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সরল,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জটিল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 ও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যৌগিক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বাক্যের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hlinkClick r:id="rId11"/>
              </a:rPr>
              <a:t>গঠন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6112"/>
          </a:xfrm>
        </p:spPr>
        <p:txBody>
          <a:bodyPr>
            <a:normAutofit/>
          </a:bodyPr>
          <a:lstStyle/>
          <a:p>
            <a:r>
              <a:rPr lang="as-IN" sz="3600" dirty="0" smtClean="0">
                <a:solidFill>
                  <a:srgbClr val="FF0000"/>
                </a:solidFill>
              </a:rPr>
              <a:t>আজকের পাঠের বিষয় ও শিখনফল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৪.৮:  </a:t>
            </a:r>
            <a:r>
              <a:rPr lang="en-US" b="1" dirty="0" err="1" smtClean="0">
                <a:solidFill>
                  <a:srgbClr val="C00000"/>
                </a:solidFill>
                <a:hlinkClick r:id="rId2"/>
              </a:rPr>
              <a:t>ক্রিয়ার</a:t>
            </a:r>
            <a:r>
              <a:rPr lang="en-US" b="1" dirty="0" smtClean="0">
                <a:solidFill>
                  <a:srgbClr val="C00000"/>
                </a:solidFill>
                <a:hlinkClick r:id="rId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hlinkClick r:id="rId2"/>
              </a:rPr>
              <a:t>কাল</a:t>
            </a:r>
            <a:r>
              <a:rPr lang="en-US" b="1" dirty="0" smtClean="0">
                <a:solidFill>
                  <a:srgbClr val="C00000"/>
                </a:solidFill>
              </a:rPr>
              <a:t> ,</a:t>
            </a:r>
            <a:r>
              <a:rPr lang="as-IN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as-IN" dirty="0" smtClean="0"/>
              <a:t>পৃষ্ঠা ৪২</a:t>
            </a:r>
            <a:endParaRPr lang="en-US" dirty="0" smtClean="0"/>
          </a:p>
          <a:p>
            <a:r>
              <a:rPr lang="as-IN" b="1" dirty="0" smtClean="0">
                <a:solidFill>
                  <a:srgbClr val="FF0000"/>
                </a:solidFill>
              </a:rPr>
              <a:t>শিখনফল </a:t>
            </a:r>
          </a:p>
          <a:p>
            <a:r>
              <a:rPr lang="as-IN" dirty="0" smtClean="0"/>
              <a:t>১)ক্রিয়ার  কাল সম্পর্কে জানতে  পারবে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২)ক্রিয়ার কালের প্রকারভেদ সম্পর্কে জানতে পারবে 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৩)বর্তমান কালের সংজ্ঞা ও ভাগ সমূহ বলতে পারবে </a:t>
            </a:r>
            <a:endParaRPr lang="en-US" dirty="0" smtClean="0"/>
          </a:p>
          <a:p>
            <a:endParaRPr lang="as-IN" dirty="0" smtClean="0"/>
          </a:p>
          <a:p>
            <a:r>
              <a:rPr lang="as-IN" dirty="0" smtClean="0"/>
              <a:t>৪)অতীত কালের প্রকারভেদ সম্পর্কে বর্ণনা করতে পারবে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as-IN" sz="3200" b="1" dirty="0" smtClean="0">
                <a:solidFill>
                  <a:srgbClr val="FF0000"/>
                </a:solidFill>
              </a:rPr>
              <a:t>কাল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as-IN" b="1" dirty="0" smtClean="0"/>
              <a:t>কোন কাজ সম্পাদনের সময়কে </a:t>
            </a:r>
            <a:r>
              <a:rPr lang="en-US" b="1" dirty="0" smtClean="0"/>
              <a:t>tense </a:t>
            </a:r>
            <a:r>
              <a:rPr lang="as-IN" b="1" dirty="0" smtClean="0"/>
              <a:t>বা কাল বলে।</a:t>
            </a:r>
            <a:r>
              <a:rPr lang="as-IN" dirty="0" smtClean="0"/>
              <a:t> </a:t>
            </a:r>
            <a:endParaRPr lang="en-US" dirty="0" smtClean="0"/>
          </a:p>
          <a:p>
            <a:r>
              <a:rPr lang="as-IN" b="1" dirty="0" smtClean="0"/>
              <a:t>কাল</a:t>
            </a:r>
            <a:r>
              <a:rPr lang="en-US" dirty="0" smtClean="0"/>
              <a:t> </a:t>
            </a:r>
            <a:r>
              <a:rPr lang="as-IN" dirty="0" smtClean="0"/>
              <a:t>দ্বারা সময়কে উল্লেখ করা হয় </a:t>
            </a:r>
            <a:endParaRPr lang="en-US" dirty="0" smtClean="0"/>
          </a:p>
          <a:p>
            <a:r>
              <a:rPr lang="as-IN" dirty="0" smtClean="0"/>
              <a:t>এবং যা বর্তমান, অতীত কিংবা ভবিষ্যত হতে পারে।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যেমন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আমি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মডেল একাডেমি অনলাইন ক্লাস এ </a:t>
            </a:r>
            <a:r>
              <a:rPr lang="en-US" b="1" dirty="0" err="1" smtClean="0">
                <a:solidFill>
                  <a:srgbClr val="FF0000"/>
                </a:solidFill>
              </a:rPr>
              <a:t>পড়ি</a:t>
            </a:r>
            <a:r>
              <a:rPr lang="en-US" b="1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– 		</a:t>
            </a:r>
            <a:endParaRPr lang="en-US" dirty="0" smtClean="0"/>
          </a:p>
          <a:p>
            <a:r>
              <a:rPr lang="en-US" dirty="0" err="1" smtClean="0"/>
              <a:t>আবার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আমি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মডেল একাডেমি অনলাইন ক্লাস এ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পড়বো</a:t>
            </a:r>
            <a:r>
              <a:rPr lang="en-US" b="1" dirty="0" smtClean="0"/>
              <a:t>।– </a:t>
            </a:r>
            <a:r>
              <a:rPr lang="en-US" dirty="0" smtClean="0"/>
              <a:t>		</a:t>
            </a:r>
          </a:p>
          <a:p>
            <a:r>
              <a:rPr lang="en-US" dirty="0" err="1" smtClean="0"/>
              <a:t>আবার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আমি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মডেল একাডেমি অনলাইন ক্লাস এ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পড়েছি</a:t>
            </a:r>
            <a:r>
              <a:rPr lang="en-US" dirty="0" smtClean="0"/>
              <a:t>।– 		</a:t>
            </a:r>
          </a:p>
          <a:p>
            <a:pPr>
              <a:buNone/>
            </a:pPr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বাক্য</a:t>
            </a:r>
            <a:r>
              <a:rPr lang="en-US" dirty="0" smtClean="0"/>
              <a:t> </a:t>
            </a:r>
            <a:r>
              <a:rPr lang="en-US" dirty="0" err="1" smtClean="0"/>
              <a:t>তিনটিতে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ক্রিয়া</a:t>
            </a:r>
            <a:r>
              <a:rPr lang="en-US" dirty="0" smtClean="0"/>
              <a:t>   </a:t>
            </a:r>
            <a:r>
              <a:rPr lang="en-US" dirty="0" err="1" smtClean="0"/>
              <a:t>তিনটি</a:t>
            </a:r>
            <a:r>
              <a:rPr lang="en-US" dirty="0" smtClean="0"/>
              <a:t>     </a:t>
            </a:r>
            <a:r>
              <a:rPr lang="en-US" dirty="0" err="1" smtClean="0"/>
              <a:t>ভিন্ন</a:t>
            </a:r>
            <a:r>
              <a:rPr lang="en-US" dirty="0" smtClean="0"/>
              <a:t>   </a:t>
            </a:r>
            <a:r>
              <a:rPr lang="en-US" dirty="0" err="1" smtClean="0"/>
              <a:t>সময়ে</a:t>
            </a:r>
            <a:r>
              <a:rPr lang="en-US" dirty="0" smtClean="0"/>
              <a:t>  </a:t>
            </a:r>
            <a:r>
              <a:rPr lang="en-US" dirty="0" err="1" smtClean="0"/>
              <a:t>সম্পাদিত</a:t>
            </a:r>
            <a:r>
              <a:rPr lang="en-US" dirty="0" smtClean="0"/>
              <a:t>   </a:t>
            </a:r>
            <a:r>
              <a:rPr lang="en-US" dirty="0" err="1" smtClean="0"/>
              <a:t>হয়েছে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b="1" dirty="0" err="1" smtClean="0"/>
              <a:t>ক্রিয়া</a:t>
            </a:r>
            <a:r>
              <a:rPr lang="en-US" b="1" dirty="0" smtClean="0"/>
              <a:t> </a:t>
            </a:r>
            <a:r>
              <a:rPr lang="en-US" b="1" dirty="0" err="1" smtClean="0"/>
              <a:t>সম্পাদনের</a:t>
            </a:r>
            <a:r>
              <a:rPr lang="en-US" b="1" dirty="0" smtClean="0"/>
              <a:t>   </a:t>
            </a:r>
            <a:r>
              <a:rPr lang="en-US" b="1" dirty="0" err="1" smtClean="0"/>
              <a:t>এই</a:t>
            </a:r>
            <a:r>
              <a:rPr lang="en-US" b="1" dirty="0" smtClean="0"/>
              <a:t> </a:t>
            </a:r>
            <a:r>
              <a:rPr lang="en-US" b="1" dirty="0" err="1" smtClean="0"/>
              <a:t>সময়গুলোই</a:t>
            </a:r>
            <a:r>
              <a:rPr lang="en-US" b="1" dirty="0" smtClean="0"/>
              <a:t>  --- </a:t>
            </a:r>
            <a:r>
              <a:rPr lang="as-IN" b="1" dirty="0" smtClean="0"/>
              <a:t>কাল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edpdbd.org/sites/default/files/kriar_k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as-IN" sz="3600" dirty="0" smtClean="0"/>
              <a:t>ক্রিয়ার কাল তিন প্রকার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s-IN" b="1" dirty="0" smtClean="0"/>
              <a:t>বর্তমান কাল</a:t>
            </a:r>
            <a:endParaRPr lang="en-US" b="1" dirty="0" smtClean="0"/>
          </a:p>
          <a:p>
            <a:pPr algn="ctr"/>
            <a:r>
              <a:rPr lang="as-IN" dirty="0" smtClean="0"/>
              <a:t> বর্তমানে কোনো কাজ হয় বা হচ্ছে- এমন বোঝালে তার কালকে বর্তমান কাল বলে।</a:t>
            </a:r>
            <a:br>
              <a:rPr lang="as-IN" dirty="0" smtClean="0"/>
            </a:br>
            <a:r>
              <a:rPr lang="as-IN" u="sng" dirty="0" smtClean="0">
                <a:solidFill>
                  <a:srgbClr val="C00000"/>
                </a:solidFill>
              </a:rPr>
              <a:t>যেমন</a:t>
            </a:r>
            <a:r>
              <a:rPr lang="as-IN" u="sng" dirty="0" smtClean="0"/>
              <a:t>-</a:t>
            </a:r>
            <a:r>
              <a:rPr lang="en-US" u="sng" dirty="0" smtClean="0"/>
              <a:t>    </a:t>
            </a:r>
            <a:r>
              <a:rPr lang="as-IN" u="sng" dirty="0" smtClean="0"/>
              <a:t>তুমি পড়ছ।</a:t>
            </a:r>
            <a:endParaRPr lang="en-US" b="1" u="sng" dirty="0" smtClean="0"/>
          </a:p>
          <a:p>
            <a:pPr>
              <a:buNone/>
            </a:pPr>
            <a:r>
              <a:rPr lang="as-IN" b="1" dirty="0" smtClean="0"/>
              <a:t>অতীত কাল</a:t>
            </a:r>
          </a:p>
          <a:p>
            <a:pPr algn="ctr"/>
            <a:r>
              <a:rPr lang="as-IN" dirty="0" smtClean="0"/>
              <a:t>অতীতে কোনো কাজ হয়ে গেছে- এমন বোঝালে তার কালকে অতীত কাল বলে।</a:t>
            </a:r>
            <a:br>
              <a:rPr lang="as-IN" dirty="0" smtClean="0"/>
            </a:br>
            <a:r>
              <a:rPr lang="as-IN" u="sng" dirty="0" smtClean="0">
                <a:solidFill>
                  <a:srgbClr val="C00000"/>
                </a:solidFill>
              </a:rPr>
              <a:t>যেমন</a:t>
            </a:r>
            <a:r>
              <a:rPr lang="as-IN" u="sng" dirty="0" smtClean="0"/>
              <a:t>- প্রদীপ নিভে গেল। </a:t>
            </a:r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s-IN" b="1" dirty="0" smtClean="0"/>
              <a:t>ভবিষ্যৎ কাল</a:t>
            </a:r>
          </a:p>
          <a:p>
            <a:pPr algn="ctr"/>
            <a:r>
              <a:rPr lang="as-IN" dirty="0" smtClean="0"/>
              <a:t>ক্রিয়ার যে রূপের দ্বারা ক্রিয়া ভবিষ্যতে কোন একসময় ঘটবে সেই সময়কে ভবিষ্যৎ কাল বলা হয় । </a:t>
            </a:r>
            <a:endParaRPr lang="en-US" dirty="0" smtClean="0"/>
          </a:p>
          <a:p>
            <a:pPr algn="ctr"/>
            <a:r>
              <a:rPr lang="as-IN" u="sng" dirty="0" smtClean="0">
                <a:solidFill>
                  <a:srgbClr val="C00000"/>
                </a:solidFill>
              </a:rPr>
              <a:t>যেমনঃ</a:t>
            </a:r>
            <a:r>
              <a:rPr lang="as-IN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বাবা আজ আসবেন।</a:t>
            </a:r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as-IN" sz="2400" dirty="0" smtClean="0"/>
              <a:t>ক্রিয়ার কাল: বর্তমান, অতীত, ভবিষ্যৎ ও অনুজ্ঞা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Autofit/>
          </a:bodyPr>
          <a:lstStyle/>
          <a:p>
            <a:r>
              <a:rPr lang="as-IN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১. বর্তমান কাল</a:t>
            </a:r>
            <a:r>
              <a:rPr lang="as-IN" sz="2000" dirty="0" smtClean="0"/>
              <a:t/>
            </a:r>
            <a:br>
              <a:rPr lang="as-IN" sz="2000" dirty="0" smtClean="0"/>
            </a:br>
            <a:r>
              <a:rPr lang="as-IN" sz="2400" b="1" u="sng" dirty="0" smtClean="0">
                <a:solidFill>
                  <a:srgbClr val="FF0000"/>
                </a:solidFill>
              </a:rPr>
              <a:t>ক. সাধারণ বর্তমান</a:t>
            </a:r>
            <a:r>
              <a:rPr lang="as-IN" sz="2400" u="sng" dirty="0" smtClean="0">
                <a:solidFill>
                  <a:srgbClr val="FF0000"/>
                </a:solidFill>
              </a:rPr>
              <a:t>: 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as-I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যে ক্রিয়ার কাজটি বর্তমানে </a:t>
            </a:r>
            <a:r>
              <a:rPr lang="as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সাধারণভাবে ঘটে বা হয়, তাকে সাধারণ বর্তমান বা নিত্যবৃত্ত বর্তমান কাল বলে।</a:t>
            </a:r>
            <a:r>
              <a:rPr lang="as-IN" sz="2000" dirty="0" smtClean="0"/>
              <a:t/>
            </a:r>
            <a:br>
              <a:rPr lang="as-IN" sz="2000" dirty="0" smtClean="0"/>
            </a:br>
            <a:r>
              <a:rPr lang="as-IN" sz="2000" u="sng" dirty="0" smtClean="0">
                <a:solidFill>
                  <a:srgbClr val="FF0000"/>
                </a:solidFill>
              </a:rPr>
              <a:t>যেমন: </a:t>
            </a:r>
            <a:r>
              <a:rPr lang="as-IN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সকালে সূর্য ওঠে। 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</a:t>
            </a:r>
            <a:r>
              <a:rPr lang="as-IN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দুই আর দুইয়ে চার হয়</a:t>
            </a:r>
            <a:r>
              <a:rPr lang="as-IN" sz="2000" u="sng" dirty="0" smtClean="0"/>
              <a:t>।</a:t>
            </a:r>
            <a:r>
              <a:rPr lang="as-IN" sz="2000" dirty="0" smtClean="0"/>
              <a:t/>
            </a:r>
            <a:br>
              <a:rPr lang="as-IN" sz="2000" dirty="0" smtClean="0"/>
            </a:br>
            <a:r>
              <a:rPr lang="as-IN" sz="2400" b="1" u="sng" dirty="0" smtClean="0">
                <a:solidFill>
                  <a:srgbClr val="FF0000"/>
                </a:solidFill>
              </a:rPr>
              <a:t>খ. ঘটমান বর্তমান</a:t>
            </a:r>
            <a:r>
              <a:rPr lang="as-IN" sz="2400" u="sng" dirty="0" smtClean="0">
                <a:solidFill>
                  <a:srgbClr val="FF0000"/>
                </a:solidFill>
              </a:rPr>
              <a:t>: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as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যে ক্রিয়ার কাজ বর্তমানে ঘটছে বা চলছে, এখনো শেষ হয়ে যায়নি, তাকে ঘটমান বর্তমান কাল বলে।</a:t>
            </a:r>
            <a:r>
              <a:rPr lang="as-IN" sz="2000" dirty="0" smtClean="0"/>
              <a:t/>
            </a:r>
            <a:br>
              <a:rPr lang="as-IN" sz="2000" dirty="0" smtClean="0"/>
            </a:br>
            <a:r>
              <a:rPr lang="as-IN" sz="2000" u="sng" dirty="0" smtClean="0">
                <a:solidFill>
                  <a:srgbClr val="FF0000"/>
                </a:solidFill>
              </a:rPr>
              <a:t>যেমন: </a:t>
            </a:r>
            <a:r>
              <a:rPr lang="as-IN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আমার ছোট ভাই লিখছে। 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as-IN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ছেলেরা এখনো ফুটবল খেলছে</a:t>
            </a:r>
            <a:r>
              <a:rPr lang="as-IN" sz="2000" u="sng" dirty="0" smtClean="0">
                <a:solidFill>
                  <a:srgbClr val="FF0000"/>
                </a:solidFill>
              </a:rPr>
              <a:t>।</a:t>
            </a:r>
            <a:r>
              <a:rPr lang="as-IN" sz="2000" dirty="0" smtClean="0"/>
              <a:t/>
            </a:r>
            <a:br>
              <a:rPr lang="as-IN" sz="2000" dirty="0" smtClean="0"/>
            </a:br>
            <a:r>
              <a:rPr lang="as-IN" sz="2400" b="1" u="sng" dirty="0" smtClean="0">
                <a:solidFill>
                  <a:srgbClr val="FF0000"/>
                </a:solidFill>
              </a:rPr>
              <a:t>গ. পুরাঘটিত বর্তমান</a:t>
            </a:r>
            <a:r>
              <a:rPr lang="as-IN" sz="2400" u="sng" dirty="0" smtClean="0">
                <a:solidFill>
                  <a:srgbClr val="FF0000"/>
                </a:solidFill>
              </a:rPr>
              <a:t>: 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as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যে ক্রিয়া কিছু আগে শেষ হয়েছে কিন্তু তার ফল এখনো রয়েছে, তাকে পুরাঘটিত বর্তমান কাল বলে।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s-IN" sz="2000" dirty="0" smtClean="0"/>
              <a:t>পরিচয়: বাংলা ক্রিয়ার শেষে ইয়াছো </a:t>
            </a:r>
            <a:r>
              <a:rPr lang="en-US" sz="2000" dirty="0" smtClean="0"/>
              <a:t>,</a:t>
            </a:r>
            <a:r>
              <a:rPr lang="as-IN" sz="2000" dirty="0" smtClean="0"/>
              <a:t>ইয়েছে ইয়াছেন ইত্যাদি থাকে|</a:t>
            </a:r>
            <a:br>
              <a:rPr lang="as-IN" sz="2000" dirty="0" smtClean="0"/>
            </a:br>
            <a:r>
              <a:rPr lang="as-IN" sz="2000" u="sng" dirty="0" smtClean="0">
                <a:solidFill>
                  <a:srgbClr val="FF0000"/>
                </a:solidFill>
              </a:rPr>
              <a:t>যেমন: </a:t>
            </a:r>
            <a:r>
              <a:rPr lang="as-IN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এখন বাবা অফিস থেকে ফিরেছেন।</a:t>
            </a:r>
            <a:r>
              <a:rPr lang="as-IN" sz="1800" dirty="0" smtClean="0"/>
              <a:t/>
            </a:r>
            <a:br>
              <a:rPr lang="as-IN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54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কাল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সংজ্ঞা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উদাহরণ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বিশিষ্ট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  <a:cs typeface="Times New Roman"/>
                        </a:rPr>
                        <a:t>প্রয়োগ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4481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১. 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কাল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সাধারণ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বর্তমান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ক্রিয়া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সাধারণভাবে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ঘটে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সে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ভাত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খায়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।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অনুমতিপ্রার্থণায়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l"/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এখন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তবে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আসি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।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1302152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নিত্যবৃত্ত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স্বাভাবিক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অভ্যস্ততা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বোঝালে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সন্ধ্যায়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সূর্য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অস্ত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যায়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স্থায়ী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সত্য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চার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আর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চারে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আট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হয়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।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1302152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ঘটমান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এখনও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চলছে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এমন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বর্তমানের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নীরা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গান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গাইছে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ভবিষ্যত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সম্ভাবনা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চিন্তা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করো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কালই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আসছি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sz="2000" dirty="0"/>
                    </a:p>
                  </a:txBody>
                  <a:tcPr/>
                </a:tc>
              </a:tr>
              <a:tr h="1302152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পুরাঘটিত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পূর্বেই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শেষ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হয়ে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যাওয়া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কোনো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ক্রিয়ার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ফল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যদি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এখনো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বর্তমান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থাকে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বার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আমি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পরীক্ষায়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উত্তীর্ণ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হয়েছি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Nirmala UI"/>
                          <a:ea typeface="Times New Roman"/>
                        </a:rPr>
                        <a:t>।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792</TotalTime>
  <Words>501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মডেল একাডেমি অনলাইন ক্লাস</vt:lpstr>
      <vt:lpstr>মডেল একাডেমি অনলাইন ক্লাস</vt:lpstr>
      <vt:lpstr>বাংলা ২য় পত্র. অর্ধ -বার্ষিক পরীক্ষা সিলেবাস</vt:lpstr>
      <vt:lpstr>আজকের পাঠের বিষয় ও শিখনফল</vt:lpstr>
      <vt:lpstr>কাল </vt:lpstr>
      <vt:lpstr>Slide 6</vt:lpstr>
      <vt:lpstr>ক্রিয়ার কাল তিন প্রকার</vt:lpstr>
      <vt:lpstr>ক্রিয়ার কাল: বর্তমান, অতীত, ভবিষ্যৎ ও অনুজ্ঞা</vt:lpstr>
      <vt:lpstr>Slide 9</vt:lpstr>
      <vt:lpstr>. অতীত কাল</vt:lpstr>
      <vt:lpstr>Slide 11</vt:lpstr>
      <vt:lpstr>সংক্ষিপ্তকরণ</vt:lpstr>
      <vt:lpstr>বাড়ির কাজ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মডেল একাডেমী অনলাইন ক্লাস</dc:title>
  <dc:creator>Dell</dc:creator>
  <cp:lastModifiedBy>Dell</cp:lastModifiedBy>
  <cp:revision>15</cp:revision>
  <dcterms:created xsi:type="dcterms:W3CDTF">2020-05-18T19:21:49Z</dcterms:created>
  <dcterms:modified xsi:type="dcterms:W3CDTF">2020-06-22T18:10:38Z</dcterms:modified>
</cp:coreProperties>
</file>