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79" r:id="rId5"/>
    <p:sldId id="280" r:id="rId6"/>
    <p:sldId id="276" r:id="rId7"/>
    <p:sldId id="278" r:id="rId8"/>
    <p:sldId id="260" r:id="rId9"/>
    <p:sldId id="277" r:id="rId10"/>
    <p:sldId id="272" r:id="rId11"/>
    <p:sldId id="265" r:id="rId12"/>
    <p:sldId id="270" r:id="rId13"/>
    <p:sldId id="275" r:id="rId14"/>
    <p:sldId id="268" r:id="rId15"/>
    <p:sldId id="266" r:id="rId16"/>
    <p:sldId id="269" r:id="rId17"/>
    <p:sldId id="274" r:id="rId18"/>
    <p:sldId id="271" r:id="rId19"/>
    <p:sldId id="264" r:id="rId20"/>
    <p:sldId id="263" r:id="rId21"/>
    <p:sldId id="267" r:id="rId22"/>
    <p:sldId id="261" r:id="rId23"/>
    <p:sldId id="273" r:id="rId24"/>
    <p:sldId id="2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D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D24186-932E-46B5-8DDA-9E9B546FDFDC}"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139618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D24186-932E-46B5-8DDA-9E9B546FDFDC}"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74437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D24186-932E-46B5-8DDA-9E9B546FDFDC}"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39492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D24186-932E-46B5-8DDA-9E9B546FDFDC}"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412592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D24186-932E-46B5-8DDA-9E9B546FDFDC}"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87244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D24186-932E-46B5-8DDA-9E9B546FDFDC}"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3616895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D24186-932E-46B5-8DDA-9E9B546FDFDC}" type="datetimeFigureOut">
              <a:rPr lang="en-GB" smtClean="0"/>
              <a:t>22/01/2021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190183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D24186-932E-46B5-8DDA-9E9B546FDFDC}" type="datetimeFigureOut">
              <a:rPr lang="en-GB" smtClean="0"/>
              <a:t>22/01/2021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139932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24186-932E-46B5-8DDA-9E9B546FDFDC}"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169301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24186-932E-46B5-8DDA-9E9B546FDFDC}"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305045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24186-932E-46B5-8DDA-9E9B546FDFDC}"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50653-1E28-4CE5-B08B-FF65356AB53F}" type="slidenum">
              <a:rPr lang="en-GB" smtClean="0"/>
              <a:t>‹#›</a:t>
            </a:fld>
            <a:endParaRPr lang="en-GB"/>
          </a:p>
        </p:txBody>
      </p:sp>
    </p:spTree>
    <p:extLst>
      <p:ext uri="{BB962C8B-B14F-4D97-AF65-F5344CB8AC3E}">
        <p14:creationId xmlns:p14="http://schemas.microsoft.com/office/powerpoint/2010/main" val="254591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24186-932E-46B5-8DDA-9E9B546FDFDC}" type="datetimeFigureOut">
              <a:rPr lang="en-GB" smtClean="0"/>
              <a:t>22/01/2021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50653-1E28-4CE5-B08B-FF65356AB53F}" type="slidenum">
              <a:rPr lang="en-GB" smtClean="0"/>
              <a:t>‹#›</a:t>
            </a:fld>
            <a:endParaRPr lang="en-GB"/>
          </a:p>
        </p:txBody>
      </p:sp>
    </p:spTree>
    <p:extLst>
      <p:ext uri="{BB962C8B-B14F-4D97-AF65-F5344CB8AC3E}">
        <p14:creationId xmlns:p14="http://schemas.microsoft.com/office/powerpoint/2010/main" val="2709417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f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fif"/><Relationship Id="rId4" Type="http://schemas.openxmlformats.org/officeDocument/2006/relationships/image" Target="../media/image12.jf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fif"/><Relationship Id="rId4" Type="http://schemas.openxmlformats.org/officeDocument/2006/relationships/image" Target="../media/image14.jf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fif"/><Relationship Id="rId4" Type="http://schemas.openxmlformats.org/officeDocument/2006/relationships/image" Target="../media/image17.jfi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fif"/><Relationship Id="rId4" Type="http://schemas.openxmlformats.org/officeDocument/2006/relationships/image" Target="../media/image19.jf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fi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f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fi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fi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30" y="1165511"/>
            <a:ext cx="5699231" cy="3044540"/>
          </a:xfrm>
          <a:prstGeom prst="rect">
            <a:avLst/>
          </a:prstGeom>
        </p:spPr>
      </p:pic>
      <p:sp>
        <p:nvSpPr>
          <p:cNvPr id="3" name="TextBox 2"/>
          <p:cNvSpPr txBox="1"/>
          <p:nvPr/>
        </p:nvSpPr>
        <p:spPr>
          <a:xfrm>
            <a:off x="3307217" y="4230165"/>
            <a:ext cx="5682141" cy="338554"/>
          </a:xfrm>
          <a:prstGeom prst="rect">
            <a:avLst/>
          </a:prstGeom>
          <a:solidFill>
            <a:schemeClr val="accent5">
              <a:lumMod val="40000"/>
              <a:lumOff val="60000"/>
            </a:schemeClr>
          </a:solidFill>
        </p:spPr>
        <p:txBody>
          <a:bodyPr wrap="square" rtlCol="0">
            <a:spAutoFit/>
          </a:bodyPr>
          <a:lstStyle/>
          <a:p>
            <a:pPr algn="ctr"/>
            <a:r>
              <a:rPr lang="en-US" sz="1600" b="1" dirty="0" err="1" smtClean="0">
                <a:latin typeface="NikoshBAN" panose="02000000000000000000" pitchFamily="2" charset="0"/>
                <a:cs typeface="NikoshBAN" panose="02000000000000000000" pitchFamily="2" charset="0"/>
              </a:rPr>
              <a:t>সবাইকে</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সবুজ</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শ্যামল</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সোনার</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বাংলার</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রূপ</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দর্শনের</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মাধ্যমে</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শুভেচ্ছা</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জানিয়ে</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শুরু</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করছি</a:t>
            </a:r>
            <a:r>
              <a:rPr lang="en-US" sz="1600" b="1" dirty="0" smtClean="0">
                <a:latin typeface="NikoshBAN" panose="02000000000000000000" pitchFamily="2" charset="0"/>
                <a:cs typeface="NikoshBAN" panose="02000000000000000000" pitchFamily="2" charset="0"/>
              </a:rPr>
              <a:t>। </a:t>
            </a:r>
            <a:endParaRPr lang="en-GB" sz="1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4473118"/>
      </p:ext>
    </p:extLst>
  </p:cSld>
  <p:clrMapOvr>
    <a:masterClrMapping/>
  </p:clrMapOvr>
  <mc:AlternateContent xmlns:mc="http://schemas.openxmlformats.org/markup-compatibility/2006" xmlns:p14="http://schemas.microsoft.com/office/powerpoint/2010/main">
    <mc:Choice Requires="p14">
      <p:transition spd="slow" p14:dur="325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2144993" y="1880074"/>
            <a:ext cx="7930497" cy="3046988"/>
          </a:xfrm>
          <a:prstGeom prst="rect">
            <a:avLst/>
          </a:prstGeom>
          <a:solidFill>
            <a:schemeClr val="accent5">
              <a:lumMod val="60000"/>
              <a:lumOff val="40000"/>
            </a:schemeClr>
          </a:solidFill>
        </p:spPr>
        <p:txBody>
          <a:bodyPr wrap="square" rtlCol="0">
            <a:spAutoFit/>
          </a:bodyPr>
          <a:lstStyle/>
          <a:p>
            <a:pPr algn="ctr"/>
            <a:r>
              <a:rPr lang="en-US" sz="9600" b="1" dirty="0" err="1" smtClean="0">
                <a:latin typeface="NikoshBAN" panose="02000000000000000000" pitchFamily="2" charset="0"/>
                <a:cs typeface="NikoshBAN" panose="02000000000000000000" pitchFamily="2" charset="0"/>
              </a:rPr>
              <a:t>হযরত</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মুহাম্মদ</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দঃ</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এর</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চরিত্র</a:t>
            </a:r>
            <a:r>
              <a:rPr lang="en-US" sz="9600" b="1" dirty="0" smtClean="0">
                <a:latin typeface="NikoshBAN" panose="02000000000000000000" pitchFamily="2" charset="0"/>
                <a:cs typeface="NikoshBAN" panose="02000000000000000000" pitchFamily="2" charset="0"/>
              </a:rPr>
              <a:t> ও </a:t>
            </a:r>
            <a:r>
              <a:rPr lang="en-US" sz="9600" b="1" dirty="0" err="1" smtClean="0">
                <a:latin typeface="NikoshBAN" panose="02000000000000000000" pitchFamily="2" charset="0"/>
                <a:cs typeface="NikoshBAN" panose="02000000000000000000" pitchFamily="2" charset="0"/>
              </a:rPr>
              <a:t>কৃতিত্ব</a:t>
            </a:r>
            <a:r>
              <a:rPr lang="en-US" sz="9600" b="1" dirty="0" smtClean="0">
                <a:latin typeface="NikoshBAN" panose="02000000000000000000" pitchFamily="2" charset="0"/>
                <a:cs typeface="NikoshBAN" panose="02000000000000000000" pitchFamily="2" charset="0"/>
              </a:rPr>
              <a:t> </a:t>
            </a:r>
            <a:endParaRPr lang="en-GB" sz="9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14209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3000" fill="hold"/>
                                        <p:tgtEl>
                                          <p:spTgt spid="2">
                                            <p:bg/>
                                          </p:spTgt>
                                        </p:tgtEl>
                                        <p:attrNameLst>
                                          <p:attrName>ppt_w</p:attrName>
                                        </p:attrNameLst>
                                      </p:cBhvr>
                                      <p:tavLst>
                                        <p:tav tm="0">
                                          <p:val>
                                            <p:fltVal val="0"/>
                                          </p:val>
                                        </p:tav>
                                        <p:tav tm="100000">
                                          <p:val>
                                            <p:strVal val="#ppt_w"/>
                                          </p:val>
                                        </p:tav>
                                      </p:tavLst>
                                    </p:anim>
                                    <p:anim calcmode="lin" valueType="num">
                                      <p:cBhvr>
                                        <p:cTn id="8" dur="3000" fill="hold"/>
                                        <p:tgtEl>
                                          <p:spTgt spid="2">
                                            <p:bg/>
                                          </p:spTgt>
                                        </p:tgtEl>
                                        <p:attrNameLst>
                                          <p:attrName>ppt_h</p:attrName>
                                        </p:attrNameLst>
                                      </p:cBhvr>
                                      <p:tavLst>
                                        <p:tav tm="0">
                                          <p:val>
                                            <p:fltVal val="0"/>
                                          </p:val>
                                        </p:tav>
                                        <p:tav tm="100000">
                                          <p:val>
                                            <p:strVal val="#ppt_h"/>
                                          </p:val>
                                        </p:tav>
                                      </p:tavLst>
                                    </p:anim>
                                    <p:anim calcmode="lin" valueType="num">
                                      <p:cBhvr>
                                        <p:cTn id="9" dur="3000" fill="hold"/>
                                        <p:tgtEl>
                                          <p:spTgt spid="2">
                                            <p:bg/>
                                          </p:spTgt>
                                        </p:tgtEl>
                                        <p:attrNameLst>
                                          <p:attrName>style.rotation</p:attrName>
                                        </p:attrNameLst>
                                      </p:cBhvr>
                                      <p:tavLst>
                                        <p:tav tm="0">
                                          <p:val>
                                            <p:fltVal val="90"/>
                                          </p:val>
                                        </p:tav>
                                        <p:tav tm="100000">
                                          <p:val>
                                            <p:fltVal val="0"/>
                                          </p:val>
                                        </p:tav>
                                      </p:tavLst>
                                    </p:anim>
                                    <p:animEffect transition="in" filter="fade">
                                      <p:cBhvr>
                                        <p:cTn id="10" dur="3000"/>
                                        <p:tgtEl>
                                          <p:spTgt spid="2">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3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3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2478281" y="1461327"/>
            <a:ext cx="7283386" cy="3970318"/>
          </a:xfrm>
          <a:prstGeom prst="rect">
            <a:avLst/>
          </a:prstGeom>
          <a:solidFill>
            <a:schemeClr val="accent5">
              <a:lumMod val="60000"/>
              <a:lumOff val="40000"/>
            </a:schemeClr>
          </a:solidFill>
        </p:spPr>
        <p:txBody>
          <a:bodyPr wrap="square" rtlCol="0">
            <a:spAutoFit/>
          </a:bodyPr>
          <a:lstStyle/>
          <a:p>
            <a:r>
              <a:rPr lang="bn-BD" sz="2800" dirty="0" smtClean="0">
                <a:latin typeface="NikoshBAN" panose="02000000000000000000" pitchFamily="2" charset="0"/>
                <a:cs typeface="NikoshBAN" panose="02000000000000000000" pitchFamily="2" charset="0"/>
              </a:rPr>
              <a:t>এ পাঠ শেষে শিক্ষার্থীরা যা যা জানতে পারবে...</a:t>
            </a:r>
          </a:p>
          <a:p>
            <a:pPr marL="285750" indent="-285750">
              <a:buBlip>
                <a:blip r:embed="rId4"/>
              </a:buBlip>
            </a:pPr>
            <a:r>
              <a:rPr lang="bn-BD" sz="2800" dirty="0" smtClean="0">
                <a:latin typeface="NikoshBAN" panose="02000000000000000000" pitchFamily="2" charset="0"/>
                <a:cs typeface="NikoshBAN" panose="02000000000000000000" pitchFamily="2" charset="0"/>
              </a:rPr>
              <a:t>হযরত মুহাম্মদ (দঃ) চরিত্র ও কৃতিত্ব কেমন তা জানতে পারবে;</a:t>
            </a:r>
          </a:p>
          <a:p>
            <a:pPr marL="285750" indent="-285750">
              <a:buBlip>
                <a:blip r:embed="rId4"/>
              </a:buBlip>
            </a:pPr>
            <a:r>
              <a:rPr lang="bn-BD" sz="2800" dirty="0">
                <a:latin typeface="NikoshBAN" panose="02000000000000000000" pitchFamily="2" charset="0"/>
                <a:cs typeface="NikoshBAN" panose="02000000000000000000" pitchFamily="2" charset="0"/>
              </a:rPr>
              <a:t>হযরত মুহাম্মদ (দঃ) চরিত্র ও </a:t>
            </a:r>
            <a:r>
              <a:rPr lang="bn-BD" sz="2800" dirty="0" smtClean="0">
                <a:latin typeface="NikoshBAN" panose="02000000000000000000" pitchFamily="2" charset="0"/>
                <a:cs typeface="NikoshBAN" panose="02000000000000000000" pitchFamily="2" charset="0"/>
              </a:rPr>
              <a:t>কৃতিত্বের নিশ্চয়তা আল্লাহ তায়ালা কিভাবে ঘোষণা দিয়েছেন তা বুঝতে পারবে;</a:t>
            </a:r>
            <a:endParaRPr lang="en-US" sz="2800" dirty="0" smtClean="0">
              <a:latin typeface="NikoshBAN" panose="02000000000000000000" pitchFamily="2" charset="0"/>
              <a:cs typeface="NikoshBAN" panose="02000000000000000000" pitchFamily="2" charset="0"/>
            </a:endParaRPr>
          </a:p>
          <a:p>
            <a:pPr marL="285750" indent="-285750">
              <a:buBlip>
                <a:blip r:embed="rId4"/>
              </a:buBlip>
            </a:pPr>
            <a:r>
              <a:rPr lang="en-US" sz="2800" dirty="0" err="1" smtClean="0">
                <a:latin typeface="NikoshBAN" panose="02000000000000000000" pitchFamily="2" charset="0"/>
                <a:cs typeface="NikoshBAN" panose="02000000000000000000" pitchFamily="2" charset="0"/>
              </a:rPr>
              <a:t>মানব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শ্রেষ্ঠ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সংস্কারক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বুঝতে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সক্ষম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হবে</a:t>
            </a:r>
            <a:r>
              <a:rPr lang="en-US" sz="2800" dirty="0" smtClean="0">
                <a:latin typeface="NikoshBAN" panose="02000000000000000000" pitchFamily="2" charset="0"/>
                <a:cs typeface="NikoshBAN" panose="02000000000000000000" pitchFamily="2" charset="0"/>
              </a:rPr>
              <a:t>;</a:t>
            </a:r>
          </a:p>
          <a:p>
            <a:pPr marL="285750" indent="-285750">
              <a:buBlip>
                <a:blip r:embed="rId4"/>
              </a:buBlip>
            </a:pPr>
            <a:r>
              <a:rPr lang="en-US" sz="2800" dirty="0" err="1" smtClean="0">
                <a:latin typeface="NikoshBAN" panose="02000000000000000000" pitchFamily="2" charset="0"/>
                <a:cs typeface="NikoshBAN" panose="02000000000000000000" pitchFamily="2" charset="0"/>
              </a:rPr>
              <a:t>দাসদাসীর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প্রতিষ্ঠায়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বিশ্বনবীর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ভূমিকা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a:t>
            </a:r>
          </a:p>
          <a:p>
            <a:pPr marL="285750" indent="-285750">
              <a:buBlip>
                <a:blip r:embed="rId4"/>
              </a:buBlip>
            </a:pPr>
            <a:r>
              <a:rPr lang="en-US" sz="2800" dirty="0" err="1" smtClean="0">
                <a:latin typeface="NikoshBAN" panose="02000000000000000000" pitchFamily="2" charset="0"/>
                <a:cs typeface="NikoshBAN" panose="02000000000000000000" pitchFamily="2" charset="0"/>
              </a:rPr>
              <a:t>ক্ষমা</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উদারতার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মহানবী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সঠিক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নিরূপণ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 </a:t>
            </a:r>
            <a:endParaRPr lang="bn-BD" sz="28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3887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62371"/>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NikoshBAN" panose="02000000000000000000" pitchFamily="2" charset="0"/>
                <a:cs typeface="NikoshBAN" panose="02000000000000000000" pitchFamily="2" charset="0"/>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015" y="1854437"/>
            <a:ext cx="4511059" cy="3093580"/>
          </a:xfrm>
          <a:prstGeom prst="rect">
            <a:avLst/>
          </a:prstGeom>
        </p:spPr>
      </p:pic>
      <p:sp>
        <p:nvSpPr>
          <p:cNvPr id="3" name="TextBox 2"/>
          <p:cNvSpPr txBox="1"/>
          <p:nvPr/>
        </p:nvSpPr>
        <p:spPr>
          <a:xfrm>
            <a:off x="1974076" y="4930921"/>
            <a:ext cx="7685998" cy="369332"/>
          </a:xfrm>
          <a:prstGeom prst="rect">
            <a:avLst/>
          </a:prstGeom>
          <a:solidFill>
            <a:schemeClr val="accent5">
              <a:lumMod val="40000"/>
              <a:lumOff val="60000"/>
            </a:schemeClr>
          </a:solidFill>
        </p:spPr>
        <p:txBody>
          <a:bodyPr wrap="square" rtlCol="0">
            <a:spAutoFit/>
          </a:bodyPr>
          <a:lstStyle/>
          <a:p>
            <a:pPr algn="ctr"/>
            <a:r>
              <a:rPr lang="bn-BD" b="1" dirty="0" smtClean="0">
                <a:latin typeface="NikoshBAN" panose="02000000000000000000" pitchFamily="2" charset="0"/>
                <a:cs typeface="NikoshBAN" panose="02000000000000000000" pitchFamily="2" charset="0"/>
              </a:rPr>
              <a:t>দাসদাসীদের অধিকার প্রতিষ্ঠা মদীনার ইসলামী সমাজ প্রতিষ্ঠা</a:t>
            </a:r>
            <a:r>
              <a:rPr lang="en-US" b="1" dirty="0" err="1" smtClean="0">
                <a:latin typeface="NikoshBAN" panose="02000000000000000000" pitchFamily="2" charset="0"/>
                <a:cs typeface="NikoshBAN" panose="02000000000000000000" pitchFamily="2" charset="0"/>
              </a:rPr>
              <a:t>করণের</a:t>
            </a:r>
            <a:r>
              <a:rPr lang="bn-BD" b="1" dirty="0" smtClean="0">
                <a:latin typeface="NikoshBAN" panose="02000000000000000000" pitchFamily="2" charset="0"/>
                <a:cs typeface="NikoshBAN" panose="02000000000000000000" pitchFamily="2" charset="0"/>
              </a:rPr>
              <a:t> একটি অন্যতম সফলতা ।</a:t>
            </a:r>
            <a:endParaRPr lang="en-GB"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982" y="1820254"/>
            <a:ext cx="3184613" cy="3093578"/>
          </a:xfrm>
          <a:prstGeom prst="rect">
            <a:avLst/>
          </a:prstGeom>
        </p:spPr>
      </p:pic>
    </p:spTree>
    <p:extLst>
      <p:ext uri="{BB962C8B-B14F-4D97-AF65-F5344CB8AC3E}">
        <p14:creationId xmlns:p14="http://schemas.microsoft.com/office/powerpoint/2010/main" val="10658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NikoshBAN" panose="02000000000000000000" pitchFamily="2" charset="0"/>
                <a:cs typeface="NikoshBAN" panose="02000000000000000000" pitchFamily="2" charset="0"/>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sp>
        <p:nvSpPr>
          <p:cNvPr id="2" name="TextBox 1"/>
          <p:cNvSpPr txBox="1"/>
          <p:nvPr/>
        </p:nvSpPr>
        <p:spPr>
          <a:xfrm>
            <a:off x="2119357" y="1692067"/>
            <a:ext cx="7981772" cy="3416320"/>
          </a:xfrm>
          <a:prstGeom prst="rect">
            <a:avLst/>
          </a:prstGeom>
          <a:solidFill>
            <a:schemeClr val="accent5">
              <a:lumMod val="40000"/>
              <a:lumOff val="60000"/>
            </a:schemeClr>
          </a:solidFill>
        </p:spPr>
        <p:txBody>
          <a:bodyPr wrap="square" rtlCol="0">
            <a:spAutoFit/>
          </a:bodyPr>
          <a:lstStyle/>
          <a:p>
            <a:pPr algn="just"/>
            <a:r>
              <a:rPr lang="bn-BD" sz="3600" dirty="0">
                <a:latin typeface="NikoshBAN" panose="02000000000000000000" pitchFamily="2" charset="0"/>
                <a:cs typeface="NikoshBAN" panose="02000000000000000000" pitchFamily="2" charset="0"/>
              </a:rPr>
              <a:t>দাসদাসীদের সাথে </a:t>
            </a:r>
            <a:r>
              <a:rPr lang="bn-BD" sz="3600" dirty="0" smtClean="0">
                <a:latin typeface="NikoshBAN" panose="02000000000000000000" pitchFamily="2" charset="0"/>
                <a:cs typeface="NikoshBAN" panose="02000000000000000000" pitchFamily="2" charset="0"/>
              </a:rPr>
              <a:t>হৃদয়পূর্ণ ও আন্তরিক ব্যবহার করবে, তোমরা যা খাবে তা তাদেরকে খাওয়াবে, তোমরা যা পরিধান করবে তাদেরকে ও তা পরতে দিবে। তারা যদি ক্ষমার অযোগ্য কোনো ব্যবহার করে  তা হলে ও তাদের মুক্তি দান করবে। স্মরণ রেখ, তারাও আল্লাহর মাখলুক এবং তোমাদের মতো মানুষ। </a:t>
            </a:r>
          </a:p>
        </p:txBody>
      </p:sp>
    </p:spTree>
    <p:extLst>
      <p:ext uri="{BB962C8B-B14F-4D97-AF65-F5344CB8AC3E}">
        <p14:creationId xmlns:p14="http://schemas.microsoft.com/office/powerpoint/2010/main" val="184158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62370"/>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855" y="3189850"/>
            <a:ext cx="3221097" cy="204017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932" t="2596" r="4424" b="58180"/>
          <a:stretch/>
        </p:blipFill>
        <p:spPr>
          <a:xfrm>
            <a:off x="6845855" y="1144138"/>
            <a:ext cx="3238183" cy="2091727"/>
          </a:xfrm>
          <a:prstGeom prst="rect">
            <a:avLst/>
          </a:prstGeom>
          <a:ln>
            <a:noFill/>
          </a:ln>
          <a:effectLst>
            <a:softEdge rad="112500"/>
          </a:effectLst>
        </p:spPr>
      </p:pic>
      <p:sp>
        <p:nvSpPr>
          <p:cNvPr id="3" name="TextBox 2"/>
          <p:cNvSpPr txBox="1"/>
          <p:nvPr/>
        </p:nvSpPr>
        <p:spPr>
          <a:xfrm>
            <a:off x="2204819" y="5247115"/>
            <a:ext cx="7845036" cy="367472"/>
          </a:xfrm>
          <a:prstGeom prst="rect">
            <a:avLst/>
          </a:prstGeom>
          <a:solidFill>
            <a:schemeClr val="accent5">
              <a:lumMod val="40000"/>
              <a:lumOff val="60000"/>
            </a:schemeClr>
          </a:solidFill>
        </p:spPr>
        <p:txBody>
          <a:bodyPr wrap="square" rtlCol="0">
            <a:spAutoFit/>
          </a:bodyPr>
          <a:lstStyle/>
          <a:p>
            <a:pPr algn="ctr"/>
            <a:r>
              <a:rPr lang="bn-BD" b="1" dirty="0" smtClean="0">
                <a:latin typeface="NikoshBAN" panose="02000000000000000000" pitchFamily="2" charset="0"/>
                <a:cs typeface="NikoshBAN" panose="02000000000000000000" pitchFamily="2" charset="0"/>
              </a:rPr>
              <a:t> আরবের গোত্রপতিদের উচ্ছৃংখল শাসনের পরিবর্তে কেন্দ্রীয় গণতান্ত্রিক শাসন সু-প্রতিষ্ঠা।</a:t>
            </a:r>
            <a:endParaRPr lang="en-GB"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281" y="1196410"/>
            <a:ext cx="4636990" cy="4033610"/>
          </a:xfrm>
          <a:prstGeom prst="rect">
            <a:avLst/>
          </a:prstGeom>
        </p:spPr>
      </p:pic>
    </p:spTree>
    <p:extLst>
      <p:ext uri="{BB962C8B-B14F-4D97-AF65-F5344CB8AC3E}">
        <p14:creationId xmlns:p14="http://schemas.microsoft.com/office/powerpoint/2010/main" val="1882260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2153536" y="1692067"/>
            <a:ext cx="7913405" cy="3477875"/>
          </a:xfrm>
          <a:prstGeom prst="rect">
            <a:avLst/>
          </a:prstGeom>
          <a:solidFill>
            <a:schemeClr val="accent5">
              <a:lumMod val="40000"/>
              <a:lumOff val="60000"/>
            </a:schemeClr>
          </a:solidFill>
        </p:spPr>
        <p:txBody>
          <a:bodyPr wrap="square" rtlCol="0">
            <a:spAutoFit/>
          </a:bodyPr>
          <a:lstStyle/>
          <a:p>
            <a:pPr algn="just"/>
            <a:r>
              <a:rPr lang="bn-BD" sz="4400" dirty="0" smtClean="0">
                <a:latin typeface="NikoshBAN" panose="02000000000000000000" pitchFamily="2" charset="0"/>
                <a:cs typeface="NikoshBAN" panose="02000000000000000000" pitchFamily="2" charset="0"/>
              </a:rPr>
              <a:t>আরবের গোত্রপতি নিয়ন্ত্রিত সমাজ ব্যবস্থার যাতাকল থেকে বের হয়ে সুন্দর ও  সু-শৃংখল জীবনযাপন করার পথ খুঁজে পায় আরব বাসীরা। ফলে দলে দলে হযরত মুহাম্মদ (দঃ) এর নেতৃত্বে ইসলাম ধর্মে দীক্ষা লাভ করেন। </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768085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222" y="1367327"/>
            <a:ext cx="2803020" cy="29597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0243" y="1367327"/>
            <a:ext cx="2760292" cy="2959737"/>
          </a:xfrm>
          <a:prstGeom prst="rect">
            <a:avLst/>
          </a:prstGeom>
        </p:spPr>
      </p:pic>
      <p:sp>
        <p:nvSpPr>
          <p:cNvPr id="8" name="TextBox 7"/>
          <p:cNvSpPr txBox="1"/>
          <p:nvPr/>
        </p:nvSpPr>
        <p:spPr>
          <a:xfrm>
            <a:off x="3318933" y="4343395"/>
            <a:ext cx="5545667" cy="338554"/>
          </a:xfrm>
          <a:prstGeom prst="rect">
            <a:avLst/>
          </a:prstGeom>
          <a:solidFill>
            <a:schemeClr val="accent5">
              <a:lumMod val="40000"/>
              <a:lumOff val="60000"/>
            </a:schemeClr>
          </a:solidFill>
        </p:spPr>
        <p:txBody>
          <a:bodyPr wrap="square" rtlCol="0">
            <a:spAutoFit/>
          </a:bodyPr>
          <a:lstStyle/>
          <a:p>
            <a:pPr algn="ctr"/>
            <a:r>
              <a:rPr lang="bn-BD" sz="1600" b="1" dirty="0" smtClean="0">
                <a:latin typeface="NikoshBAN" panose="02000000000000000000" pitchFamily="2" charset="0"/>
                <a:cs typeface="NikoshBAN" panose="02000000000000000000" pitchFamily="2" charset="0"/>
              </a:rPr>
              <a:t>আরবে মূর্তিপুজার পরিবর্তে একত্ববাদের প্রভুর প্রতি এবাদতের রীতিনীতি প্রতিষ্ঠিত হয়।  </a:t>
            </a:r>
            <a:endParaRPr lang="en-GB" sz="1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8753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2068080" y="1692068"/>
            <a:ext cx="8007409" cy="3477875"/>
          </a:xfrm>
          <a:prstGeom prst="rect">
            <a:avLst/>
          </a:prstGeom>
          <a:solidFill>
            <a:schemeClr val="accent5">
              <a:lumMod val="40000"/>
              <a:lumOff val="60000"/>
            </a:schemeClr>
          </a:solidFill>
        </p:spPr>
        <p:txBody>
          <a:bodyPr wrap="square" rtlCol="0">
            <a:spAutoFit/>
          </a:bodyPr>
          <a:lstStyle/>
          <a:p>
            <a:pPr algn="just"/>
            <a:r>
              <a:rPr lang="bn-BD" sz="4400" dirty="0" smtClean="0">
                <a:latin typeface="NikoshBAN" panose="02000000000000000000" pitchFamily="2" charset="0"/>
                <a:cs typeface="NikoshBAN" panose="02000000000000000000" pitchFamily="2" charset="0"/>
              </a:rPr>
              <a:t>মূর্তি-পুজা ছিল আরব জাতির এক নিত্য নৈমিত্তিক কর্মকান্ড। যে কোন কাজ করতে আরব বাসীরা মূর্তির ছোঁয়া ও আশীর্বাদ কামনা করত। বহু খোদায় বিশ্বাসি এই আরব জাতিকে একত্ববাদে বিশ্বাসী হিসেবে গড়ে তোলেন। </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17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717" r="19448"/>
          <a:stretch/>
        </p:blipFill>
        <p:spPr>
          <a:xfrm>
            <a:off x="6340979" y="1461331"/>
            <a:ext cx="3341406" cy="330695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379" y="1461332"/>
            <a:ext cx="3905011" cy="3306958"/>
          </a:xfrm>
          <a:prstGeom prst="rect">
            <a:avLst/>
          </a:prstGeom>
        </p:spPr>
      </p:pic>
      <p:sp>
        <p:nvSpPr>
          <p:cNvPr id="3" name="TextBox 2"/>
          <p:cNvSpPr txBox="1"/>
          <p:nvPr/>
        </p:nvSpPr>
        <p:spPr>
          <a:xfrm>
            <a:off x="2435551" y="4785643"/>
            <a:ext cx="7246834" cy="369332"/>
          </a:xfrm>
          <a:prstGeom prst="rect">
            <a:avLst/>
          </a:prstGeom>
          <a:solidFill>
            <a:schemeClr val="accent5">
              <a:lumMod val="40000"/>
              <a:lumOff val="60000"/>
            </a:schemeClr>
          </a:solidFill>
        </p:spPr>
        <p:txBody>
          <a:bodyPr wrap="square" rtlCol="0">
            <a:spAutoFit/>
          </a:bodyPr>
          <a:lstStyle/>
          <a:p>
            <a:pPr algn="ctr"/>
            <a:r>
              <a:rPr lang="bn-BD" b="1" dirty="0" smtClean="0">
                <a:latin typeface="NikoshBAN" panose="02000000000000000000" pitchFamily="2" charset="0"/>
                <a:cs typeface="NikoshBAN" panose="02000000000000000000" pitchFamily="2" charset="0"/>
              </a:rPr>
              <a:t>প্রাচীন আরব অধিবাসীদের </a:t>
            </a:r>
            <a:r>
              <a:rPr lang="en-US" b="1" dirty="0" err="1" smtClean="0">
                <a:latin typeface="NikoshBAN" panose="02000000000000000000" pitchFamily="2" charset="0"/>
                <a:cs typeface="NikoshBAN" panose="02000000000000000000" pitchFamily="2" charset="0"/>
              </a:rPr>
              <a:t>অশান্ত</a:t>
            </a:r>
            <a:r>
              <a:rPr lang="en-US" b="1" dirty="0" smtClean="0">
                <a:latin typeface="NikoshBAN" panose="02000000000000000000" pitchFamily="2" charset="0"/>
                <a:cs typeface="NikoshBAN" panose="02000000000000000000" pitchFamily="2" charset="0"/>
              </a:rPr>
              <a:t> ও </a:t>
            </a:r>
            <a:r>
              <a:rPr lang="en-US" b="1" dirty="0" err="1" smtClean="0">
                <a:latin typeface="NikoshBAN" panose="02000000000000000000" pitchFamily="2" charset="0"/>
                <a:cs typeface="NikoshBAN" panose="02000000000000000000" pitchFamily="2" charset="0"/>
              </a:rPr>
              <a:t>যুদ্ধপূর্ণ</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জীবন</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যাপন</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থেকে</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শান্তিপূর্ণ</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জীবনে</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ফিরিয়ে আনয়ন।</a:t>
            </a:r>
            <a:endParaRPr lang="en-GB"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1613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1999716" y="1640788"/>
            <a:ext cx="8144142" cy="3556522"/>
          </a:xfrm>
          <a:prstGeom prst="rect">
            <a:avLst/>
          </a:prstGeom>
          <a:solidFill>
            <a:schemeClr val="accent5">
              <a:lumMod val="40000"/>
              <a:lumOff val="60000"/>
            </a:schemeClr>
          </a:solidFill>
        </p:spPr>
        <p:txBody>
          <a:bodyPr wrap="square" rtlCol="0">
            <a:spAutoFit/>
          </a:bodyPr>
          <a:lstStyle/>
          <a:p>
            <a:pPr algn="just"/>
            <a:r>
              <a:rPr lang="bn-BD" sz="2800" dirty="0" smtClean="0">
                <a:latin typeface="NikoshBAN" panose="02000000000000000000" pitchFamily="2" charset="0"/>
                <a:cs typeface="NikoshBAN" panose="02000000000000000000" pitchFamily="2" charset="0"/>
              </a:rPr>
              <a:t>মক্কা বিজয়ের পর নবী করীম (দঃ) কা’বা শরীফের তাওয়াফ শেষ করে কা’বা শরীফের দ্বাররক্ষক উসমান ইবনে তালহা শাবীর নিকট থেকে চাবি নিয়ে ভেতরে প্রবেশ করেন। পরে কা’বা ঘর থেকে বাইরে এসে মহানবী (দঃ) মাকামে ইব্রাহীমে নামাজ আদায় করেন। নামাজ শেষে তিনি কাফেরদের উদ্দেশ্যে বললেন, তোমরা সার্বিকভাবেই আজ স্বাধীন ও নিরাপদ। এরপর কা’বার চাবিও তাদের হাতেই ফিরিয়ে দেন। অর্থাৎ প্রতিশোধের মনোভাব বাদ দিয়ে সম্পূর্ণ উদারতা ও সদ্ভাবের পরিচয় দেন। এ থেকেই বুঝা যায় হযরত মুহাম্মদ (দঃ) ছিলেন ক্ষমার মূর্তপ্রতীক। </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96102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323936" y="1833455"/>
            <a:ext cx="2978566" cy="3171209"/>
          </a:xfrm>
          <a:prstGeom prst="rect">
            <a:avLst/>
          </a:prstGeom>
        </p:spPr>
      </p:pic>
      <p:sp>
        <p:nvSpPr>
          <p:cNvPr id="9" name="TextBox 8"/>
          <p:cNvSpPr txBox="1"/>
          <p:nvPr/>
        </p:nvSpPr>
        <p:spPr>
          <a:xfrm>
            <a:off x="1811708" y="1880075"/>
            <a:ext cx="5409488" cy="3091451"/>
          </a:xfrm>
          <a:prstGeom prst="rect">
            <a:avLst/>
          </a:prstGeom>
          <a:solidFill>
            <a:srgbClr val="FF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err="1" smtClean="0">
                <a:latin typeface="NikoshBAN" panose="02000000000000000000" pitchFamily="2" charset="0"/>
                <a:cs typeface="NikoshBAN" panose="02000000000000000000" pitchFamily="2" charset="0"/>
              </a:rPr>
              <a:t>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আরিফুল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প্রভাষক</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ইসলামের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ইতিহাস</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সংস্কৃতি</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চাপুইর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মাদ্রাসা</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চাপুইর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ব্রাহ্মণবাড়ীয়া</a:t>
            </a:r>
            <a:r>
              <a:rPr lang="en-US" sz="2800" dirty="0" smtClean="0">
                <a:latin typeface="NikoshBAN" panose="02000000000000000000" pitchFamily="2" charset="0"/>
                <a:cs typeface="NikoshBAN" panose="02000000000000000000" pitchFamily="2" charset="0"/>
              </a:rPr>
              <a:t>।</a:t>
            </a:r>
          </a:p>
          <a:p>
            <a:r>
              <a:rPr lang="en-US" sz="2800" dirty="0" err="1" smtClean="0">
                <a:latin typeface="NikoshBAN" panose="02000000000000000000" pitchFamily="2" charset="0"/>
                <a:cs typeface="NikoshBAN" panose="02000000000000000000" pitchFamily="2" charset="0"/>
              </a:rPr>
              <a:t>দূরালাপনীঃ</a:t>
            </a:r>
            <a:r>
              <a:rPr lang="en-US" sz="2800" dirty="0" smtClean="0">
                <a:latin typeface="NikoshBAN" panose="02000000000000000000" pitchFamily="2" charset="0"/>
                <a:cs typeface="NikoshBAN" panose="02000000000000000000" pitchFamily="2" charset="0"/>
              </a:rPr>
              <a:t> ০১৭৯১০০৭৬৬৭</a:t>
            </a:r>
          </a:p>
          <a:p>
            <a:r>
              <a:rPr lang="en-US" sz="2800" dirty="0" smtClean="0">
                <a:latin typeface="Times New Roman" panose="02020603050405020304" pitchFamily="18" charset="0"/>
                <a:cs typeface="Times New Roman" panose="02020603050405020304" pitchFamily="18" charset="0"/>
              </a:rPr>
              <a:t>arifulkabir182@gmail.com</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34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2179177" y="1461327"/>
            <a:ext cx="7827948" cy="3908762"/>
          </a:xfrm>
          <a:prstGeom prst="rect">
            <a:avLst/>
          </a:prstGeom>
          <a:solidFill>
            <a:schemeClr val="accent5">
              <a:lumMod val="40000"/>
              <a:lumOff val="60000"/>
            </a:schemeClr>
          </a:solidFill>
        </p:spPr>
        <p:txBody>
          <a:bodyPr wrap="square" rtlCol="0">
            <a:spAutoFit/>
          </a:bodyPr>
          <a:lstStyle/>
          <a:p>
            <a:r>
              <a:rPr lang="bn-BD" sz="2800" dirty="0" smtClean="0">
                <a:latin typeface="NikoshBAN" panose="02000000000000000000" pitchFamily="2" charset="0"/>
                <a:cs typeface="NikoshBAN" panose="02000000000000000000" pitchFamily="2" charset="0"/>
              </a:rPr>
              <a:t>প্রঃ </a:t>
            </a:r>
            <a:r>
              <a:rPr lang="bn-BD" sz="2400" dirty="0" smtClean="0">
                <a:latin typeface="NikoshBAN" panose="02000000000000000000" pitchFamily="2" charset="0"/>
                <a:cs typeface="NikoshBAN" panose="02000000000000000000" pitchFamily="2" charset="0"/>
              </a:rPr>
              <a:t>কোন যুদ্ধের ভয়াবহতা দেখে হযরত মুহাম্মদ (দঃ) শান্তিসংঘ গঠনের উদ্যোগ নেন?</a:t>
            </a:r>
            <a:endParaRPr lang="bn-BD" sz="2800" dirty="0" smtClean="0">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উঃ হারবুল ফুজ্জার </a:t>
            </a:r>
            <a:r>
              <a:rPr lang="bn-BD" sz="2800" dirty="0">
                <a:latin typeface="NikoshBAN" panose="02000000000000000000" pitchFamily="2" charset="0"/>
                <a:cs typeface="NikoshBAN" panose="02000000000000000000" pitchFamily="2" charset="0"/>
              </a:rPr>
              <a:t>যুদ্ধের ভয়াবহতা </a:t>
            </a:r>
            <a:r>
              <a:rPr lang="bn-BD" sz="2800" dirty="0" smtClean="0">
                <a:latin typeface="NikoshBAN" panose="02000000000000000000" pitchFamily="2" charset="0"/>
                <a:cs typeface="NikoshBAN" panose="02000000000000000000" pitchFamily="2" charset="0"/>
              </a:rPr>
              <a:t>দেখে।</a:t>
            </a:r>
          </a:p>
          <a:p>
            <a:r>
              <a:rPr lang="bn-BD" sz="2800" dirty="0" smtClean="0">
                <a:latin typeface="NikoshBAN" panose="02000000000000000000" pitchFamily="2" charset="0"/>
                <a:cs typeface="NikoshBAN" panose="02000000000000000000" pitchFamily="2" charset="0"/>
              </a:rPr>
              <a:t>প্রঃ নারীমুক্তির উত্তম নীতিমালা কোন ধর্মে আছে?</a:t>
            </a:r>
          </a:p>
          <a:p>
            <a:r>
              <a:rPr lang="bn-BD" sz="2800" dirty="0" smtClean="0">
                <a:latin typeface="NikoshBAN" panose="02000000000000000000" pitchFamily="2" charset="0"/>
                <a:cs typeface="NikoshBAN" panose="02000000000000000000" pitchFamily="2" charset="0"/>
              </a:rPr>
              <a:t>উঃ ইসলাম ধর্মে।</a:t>
            </a:r>
          </a:p>
          <a:p>
            <a:r>
              <a:rPr lang="bn-BD" sz="2800" dirty="0" smtClean="0">
                <a:latin typeface="NikoshBAN" panose="02000000000000000000" pitchFamily="2" charset="0"/>
                <a:cs typeface="NikoshBAN" panose="02000000000000000000" pitchFamily="2" charset="0"/>
              </a:rPr>
              <a:t>প্রঃ “মায়ের পায়ের নীচে সন্তানের বেহেশত” উক্তিটি কার?</a:t>
            </a:r>
          </a:p>
          <a:p>
            <a:r>
              <a:rPr lang="bn-BD" sz="2800" dirty="0" smtClean="0">
                <a:latin typeface="NikoshBAN" panose="02000000000000000000" pitchFamily="2" charset="0"/>
                <a:cs typeface="NikoshBAN" panose="02000000000000000000" pitchFamily="2" charset="0"/>
              </a:rPr>
              <a:t>উঃ এ উক্তিটি মহানবী (দঃ) এর।</a:t>
            </a:r>
          </a:p>
          <a:p>
            <a:r>
              <a:rPr lang="bn-BD" sz="2800" dirty="0" smtClean="0">
                <a:latin typeface="NikoshBAN" panose="02000000000000000000" pitchFamily="2" charset="0"/>
                <a:cs typeface="NikoshBAN" panose="02000000000000000000" pitchFamily="2" charset="0"/>
              </a:rPr>
              <a:t>প্রঃ হযরত মুহাম্মদ (দঃ) কেমন জীবনযাপন করতেন?</a:t>
            </a:r>
          </a:p>
          <a:p>
            <a:r>
              <a:rPr lang="bn-BD" sz="2800" dirty="0" smtClean="0">
                <a:latin typeface="NikoshBAN" panose="02000000000000000000" pitchFamily="2" charset="0"/>
                <a:cs typeface="NikoshBAN" panose="02000000000000000000" pitchFamily="2" charset="0"/>
              </a:rPr>
              <a:t>উঃ </a:t>
            </a:r>
            <a:r>
              <a:rPr lang="bn-BD" sz="2800" dirty="0">
                <a:latin typeface="NikoshBAN" panose="02000000000000000000" pitchFamily="2" charset="0"/>
                <a:cs typeface="NikoshBAN" panose="02000000000000000000" pitchFamily="2" charset="0"/>
              </a:rPr>
              <a:t>হযরত মুহাম্মদ (দঃ)  </a:t>
            </a:r>
            <a:r>
              <a:rPr lang="bn-BD" sz="2800" dirty="0" smtClean="0">
                <a:latin typeface="NikoshBAN" panose="02000000000000000000" pitchFamily="2" charset="0"/>
                <a:cs typeface="NikoshBAN" panose="02000000000000000000" pitchFamily="2" charset="0"/>
              </a:rPr>
              <a:t>সরল ও অনাড়ম্বর জীবনযাপন করতেন</a:t>
            </a:r>
            <a:r>
              <a:rPr lang="bn-BD"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2503860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2204817" y="1751884"/>
            <a:ext cx="7819401" cy="3416320"/>
          </a:xfrm>
          <a:prstGeom prst="rect">
            <a:avLst/>
          </a:prstGeom>
          <a:solidFill>
            <a:schemeClr val="accent5">
              <a:lumMod val="40000"/>
              <a:lumOff val="60000"/>
            </a:schemeClr>
          </a:solidFill>
        </p:spPr>
        <p:txBody>
          <a:bodyPr wrap="square" rtlCol="0">
            <a:spAutoFit/>
          </a:bodyPr>
          <a:lstStyle/>
          <a:p>
            <a:r>
              <a:rPr lang="bn-BD" sz="2400" dirty="0" smtClean="0">
                <a:latin typeface="NikoshBAN" panose="02000000000000000000" pitchFamily="2" charset="0"/>
                <a:cs typeface="NikoshBAN" panose="02000000000000000000" pitchFamily="2" charset="0"/>
              </a:rPr>
              <a:t>প্রঃ হযরত মুহাম্মদ (দঃ) এর চরিত্র কেমন ছিল?</a:t>
            </a:r>
          </a:p>
          <a:p>
            <a:r>
              <a:rPr lang="bn-BD" sz="2400" dirty="0" smtClean="0">
                <a:latin typeface="NikoshBAN" panose="02000000000000000000" pitchFamily="2" charset="0"/>
                <a:cs typeface="NikoshBAN" panose="02000000000000000000" pitchFamily="2" charset="0"/>
              </a:rPr>
              <a:t>উঃ </a:t>
            </a:r>
            <a:r>
              <a:rPr lang="bn-BD" sz="2400" dirty="0">
                <a:latin typeface="NikoshBAN" panose="02000000000000000000" pitchFamily="2" charset="0"/>
                <a:cs typeface="NikoshBAN" panose="02000000000000000000" pitchFamily="2" charset="0"/>
              </a:rPr>
              <a:t>হযরত মুহাম্মদ (দঃ) এর </a:t>
            </a:r>
            <a:r>
              <a:rPr lang="bn-BD" sz="2400" dirty="0" smtClean="0">
                <a:latin typeface="NikoshBAN" panose="02000000000000000000" pitchFamily="2" charset="0"/>
                <a:cs typeface="NikoshBAN" panose="02000000000000000000" pitchFamily="2" charset="0"/>
              </a:rPr>
              <a:t>চরিত্র সর্বোত্তম ছিল।</a:t>
            </a:r>
          </a:p>
          <a:p>
            <a:r>
              <a:rPr lang="bn-BD" sz="2400" dirty="0" smtClean="0">
                <a:latin typeface="NikoshBAN" panose="02000000000000000000" pitchFamily="2" charset="0"/>
                <a:cs typeface="NikoshBAN" panose="02000000000000000000" pitchFamily="2" charset="0"/>
              </a:rPr>
              <a:t>প্রঃ সর্বকালের সর্বশ্রেষ্ঠ মহামানব কে ছিলেন?</a:t>
            </a:r>
          </a:p>
          <a:p>
            <a:r>
              <a:rPr lang="bn-BD" sz="2400" dirty="0" smtClean="0">
                <a:latin typeface="NikoshBAN" panose="02000000000000000000" pitchFamily="2" charset="0"/>
                <a:cs typeface="NikoshBAN" panose="02000000000000000000" pitchFamily="2" charset="0"/>
              </a:rPr>
              <a:t>উঃ </a:t>
            </a:r>
            <a:r>
              <a:rPr lang="bn-BD" sz="2400" dirty="0">
                <a:latin typeface="NikoshBAN" panose="02000000000000000000" pitchFamily="2" charset="0"/>
                <a:cs typeface="NikoshBAN" panose="02000000000000000000" pitchFamily="2" charset="0"/>
              </a:rPr>
              <a:t>হযরত মুহাম্মদ (দঃ) </a:t>
            </a:r>
            <a:r>
              <a:rPr lang="bn-BD" sz="2400" dirty="0" smtClean="0">
                <a:latin typeface="NikoshBAN" panose="02000000000000000000" pitchFamily="2" charset="0"/>
                <a:cs typeface="NikoshBAN" panose="02000000000000000000" pitchFamily="2" charset="0"/>
              </a:rPr>
              <a:t>।</a:t>
            </a:r>
          </a:p>
          <a:p>
            <a:r>
              <a:rPr lang="bn-BD" sz="2400" dirty="0" smtClean="0">
                <a:latin typeface="NikoshBAN" panose="02000000000000000000" pitchFamily="2" charset="0"/>
                <a:cs typeface="NikoshBAN" panose="02000000000000000000" pitchFamily="2" charset="0"/>
              </a:rPr>
              <a:t>প্রঃ</a:t>
            </a:r>
            <a:r>
              <a:rPr lang="bn-BD" sz="2400" dirty="0">
                <a:latin typeface="NikoshBAN" panose="02000000000000000000" pitchFamily="2" charset="0"/>
                <a:cs typeface="NikoshBAN" panose="02000000000000000000" pitchFamily="2" charset="0"/>
              </a:rPr>
              <a:t> হযরত মুহাম্মদ (দঃ) এর </a:t>
            </a:r>
            <a:r>
              <a:rPr lang="bn-BD" sz="2400" dirty="0" smtClean="0">
                <a:latin typeface="NikoshBAN" panose="02000000000000000000" pitchFamily="2" charset="0"/>
                <a:cs typeface="NikoshBAN" panose="02000000000000000000" pitchFamily="2" charset="0"/>
              </a:rPr>
              <a:t>উত্তম চরিত্র সম্পর্কে কোরআনে কী বলা হয়েছে?</a:t>
            </a:r>
          </a:p>
          <a:p>
            <a:r>
              <a:rPr lang="bn-BD" sz="2400" dirty="0" smtClean="0">
                <a:latin typeface="NikoshBAN" panose="02000000000000000000" pitchFamily="2" charset="0"/>
                <a:cs typeface="NikoshBAN" panose="02000000000000000000" pitchFamily="2" charset="0"/>
              </a:rPr>
              <a:t>উঃ ‘ইন্নাকা লা’আলা খুলুকিন আযীম’</a:t>
            </a:r>
          </a:p>
          <a:p>
            <a:r>
              <a:rPr lang="bn-BD" sz="2400" dirty="0" smtClean="0">
                <a:latin typeface="NikoshBAN" panose="02000000000000000000" pitchFamily="2" charset="0"/>
                <a:cs typeface="NikoshBAN" panose="02000000000000000000" pitchFamily="2" charset="0"/>
              </a:rPr>
              <a:t>প্রঃ হযরত </a:t>
            </a:r>
            <a:r>
              <a:rPr lang="bn-BD" sz="2400" dirty="0">
                <a:latin typeface="NikoshBAN" panose="02000000000000000000" pitchFamily="2" charset="0"/>
                <a:cs typeface="NikoshBAN" panose="02000000000000000000" pitchFamily="2" charset="0"/>
              </a:rPr>
              <a:t>মুহাম্মদ (দঃ) এর </a:t>
            </a:r>
            <a:r>
              <a:rPr lang="bn-BD" sz="2400" dirty="0" smtClean="0">
                <a:latin typeface="NikoshBAN" panose="02000000000000000000" pitchFamily="2" charset="0"/>
                <a:cs typeface="NikoshBAN" panose="02000000000000000000" pitchFamily="2" charset="0"/>
              </a:rPr>
              <a:t>সর্বোত্তম চরিত্রের জন্য আরববাসীরা কী বলে ডাকতেন?</a:t>
            </a:r>
          </a:p>
          <a:p>
            <a:r>
              <a:rPr lang="bn-BD" sz="2400" dirty="0" smtClean="0">
                <a:latin typeface="NikoshBAN" panose="02000000000000000000" pitchFamily="2" charset="0"/>
                <a:cs typeface="NikoshBAN" panose="02000000000000000000" pitchFamily="2" charset="0"/>
              </a:rPr>
              <a:t>উঃ </a:t>
            </a:r>
            <a:r>
              <a:rPr lang="bn-BD" sz="2400" dirty="0">
                <a:latin typeface="NikoshBAN" panose="02000000000000000000" pitchFamily="2" charset="0"/>
                <a:cs typeface="NikoshBAN" panose="02000000000000000000" pitchFamily="2" charset="0"/>
              </a:rPr>
              <a:t>সর্বোত্তম চরিত্রের জন্য আরববাসীরা </a:t>
            </a:r>
            <a:r>
              <a:rPr lang="bn-BD" sz="2400" dirty="0" smtClean="0">
                <a:latin typeface="NikoshBAN" panose="02000000000000000000" pitchFamily="2" charset="0"/>
                <a:cs typeface="NikoshBAN" panose="02000000000000000000" pitchFamily="2" charset="0"/>
              </a:rPr>
              <a:t>আল-আমিন বলে ডাকতেন।</a:t>
            </a:r>
            <a:endParaRPr lang="bn-BD"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625460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01" t="1077" r="750" b="9006"/>
          <a:stretch/>
        </p:blipFill>
        <p:spPr>
          <a:xfrm>
            <a:off x="3025210" y="1510780"/>
            <a:ext cx="6221337" cy="3804305"/>
          </a:xfrm>
          <a:prstGeom prst="rect">
            <a:avLst/>
          </a:prstGeom>
        </p:spPr>
      </p:pic>
    </p:spTree>
    <p:extLst>
      <p:ext uri="{BB962C8B-B14F-4D97-AF65-F5344CB8AC3E}">
        <p14:creationId xmlns:p14="http://schemas.microsoft.com/office/powerpoint/2010/main" val="2639736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2127903" y="1837355"/>
            <a:ext cx="7930497" cy="3187190"/>
          </a:xfrm>
          <a:prstGeom prst="rect">
            <a:avLst/>
          </a:prstGeom>
          <a:solidFill>
            <a:schemeClr val="accent5">
              <a:lumMod val="40000"/>
              <a:lumOff val="60000"/>
            </a:schemeClr>
          </a:solidFill>
        </p:spPr>
        <p:txBody>
          <a:bodyPr wrap="square" rtlCol="0">
            <a:spAutoFit/>
          </a:bodyPr>
          <a:lstStyle/>
          <a:p>
            <a:pPr algn="just"/>
            <a:r>
              <a:rPr lang="bn-BD" sz="4000" b="1" dirty="0" smtClean="0">
                <a:latin typeface="NikoshBAN" panose="02000000000000000000" pitchFamily="2" charset="0"/>
                <a:cs typeface="NikoshBAN" panose="02000000000000000000" pitchFamily="2" charset="0"/>
              </a:rPr>
              <a:t>কুসংস্কারাচ্ছন্ন , পাপাসক্ত ব্যভিচারে লিপ্ত আরবদের সত্যপথে পরিচালিত করে পৃথিবীর ইতিহাসে একটি সুসংবদ্ধ,দিগ্বিজয়ী জাতিতে পরিণত করাই হযরত মুহাম্মদ (দঃ) এর কৃতিত্ব। উক্তিটির  যথার্থতা  নিজের ভাষায় বিশ্লেষণ করবে।</a:t>
            </a:r>
            <a:endParaRPr lang="en-GB"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650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570" y="1256232"/>
            <a:ext cx="6274789" cy="3649622"/>
          </a:xfrm>
          <a:prstGeom prst="rect">
            <a:avLst/>
          </a:prstGeom>
        </p:spPr>
      </p:pic>
      <p:sp>
        <p:nvSpPr>
          <p:cNvPr id="3" name="TextBox 2"/>
          <p:cNvSpPr txBox="1"/>
          <p:nvPr/>
        </p:nvSpPr>
        <p:spPr>
          <a:xfrm>
            <a:off x="3520867" y="4922378"/>
            <a:ext cx="5183772" cy="523220"/>
          </a:xfrm>
          <a:prstGeom prst="rect">
            <a:avLst/>
          </a:prstGeom>
          <a:solidFill>
            <a:schemeClr val="accent5">
              <a:lumMod val="40000"/>
              <a:lumOff val="60000"/>
            </a:schemeClr>
          </a:solid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সকলকে অসংখ্য ধন্যবাদ সাথে থাকার জন্য। </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2564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264497" y="1563880"/>
            <a:ext cx="5751320" cy="3416320"/>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আলিম</a:t>
            </a:r>
            <a:r>
              <a:rPr lang="en-US" sz="3600" dirty="0" smtClean="0">
                <a:latin typeface="NikoshBAN" panose="02000000000000000000" pitchFamily="2" charset="0"/>
                <a:cs typeface="NikoshBAN" panose="02000000000000000000" pitchFamily="2" charset="0"/>
              </a:rPr>
              <a:t> ২য় </a:t>
            </a:r>
            <a:r>
              <a:rPr lang="en-US" sz="3600" dirty="0" err="1" smtClean="0">
                <a:latin typeface="NikoshBAN" panose="02000000000000000000" pitchFamily="2" charset="0"/>
                <a:cs typeface="NikoshBAN" panose="02000000000000000000" pitchFamily="2" charset="0"/>
              </a:rPr>
              <a:t>বর্ষ</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বিষয়ঃ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ইসলামের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ইতিহাস</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অধ্যায়ঃ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দ্বিতীয়</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পরিচ্ছেদঃ</a:t>
            </a:r>
            <a:r>
              <a:rPr lang="bn-BD" sz="3600" dirty="0" smtClean="0">
                <a:latin typeface="NikoshBAN" panose="02000000000000000000" pitchFamily="2" charset="0"/>
                <a:cs typeface="NikoshBAN" panose="02000000000000000000" pitchFamily="2" charset="0"/>
              </a:rPr>
              <a:t>  ষষ্ঠ </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ঘন্টাঃ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তৃতীয়</a:t>
            </a:r>
            <a:r>
              <a:rPr lang="en-US" sz="3600" dirty="0" smtClean="0">
                <a:latin typeface="NikoshBAN" panose="02000000000000000000" pitchFamily="2" charset="0"/>
                <a:cs typeface="NikoshBAN" panose="02000000000000000000" pitchFamily="2" charset="0"/>
              </a:rPr>
              <a:t> </a:t>
            </a:r>
          </a:p>
          <a:p>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৪৫মিঃ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2766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786" y="1162228"/>
            <a:ext cx="7627418" cy="2928760"/>
          </a:xfrm>
          <a:prstGeom prst="rect">
            <a:avLst/>
          </a:prstGeom>
        </p:spPr>
      </p:pic>
      <p:sp>
        <p:nvSpPr>
          <p:cNvPr id="3" name="TextBox 2"/>
          <p:cNvSpPr txBox="1"/>
          <p:nvPr/>
        </p:nvSpPr>
        <p:spPr>
          <a:xfrm>
            <a:off x="2238998" y="4272897"/>
            <a:ext cx="7665578" cy="461665"/>
          </a:xfrm>
          <a:prstGeom prst="rect">
            <a:avLst/>
          </a:prstGeom>
          <a:solidFill>
            <a:schemeClr val="accent5">
              <a:lumMod val="40000"/>
              <a:lumOff val="60000"/>
            </a:schemeClr>
          </a:solidFill>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হে মাহবুব (দঃ) আপনি হলেন সমস্ত জাহানের ও সমস্ত সৃষ্ট জগতের রহমত স্বরূপ ।</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418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775" t="3238" r="2565" b="4454"/>
          <a:stretch/>
        </p:blipFill>
        <p:spPr>
          <a:xfrm>
            <a:off x="4025069" y="1170776"/>
            <a:ext cx="4144711" cy="3999432"/>
          </a:xfrm>
          <a:prstGeom prst="rect">
            <a:avLst/>
          </a:prstGeom>
        </p:spPr>
      </p:pic>
      <p:sp>
        <p:nvSpPr>
          <p:cNvPr id="8" name="TextBox 7"/>
          <p:cNvSpPr txBox="1"/>
          <p:nvPr/>
        </p:nvSpPr>
        <p:spPr>
          <a:xfrm>
            <a:off x="2238998" y="5212939"/>
            <a:ext cx="7665578" cy="400110"/>
          </a:xfrm>
          <a:prstGeom prst="rect">
            <a:avLst/>
          </a:prstGeom>
          <a:solidFill>
            <a:schemeClr val="accent5">
              <a:lumMod val="40000"/>
              <a:lumOff val="60000"/>
            </a:schemeClr>
          </a:solidFill>
        </p:spPr>
        <p:txBody>
          <a:bodyPr wrap="square" rtlCol="0">
            <a:spAutoFit/>
          </a:bodyPr>
          <a:lstStyle/>
          <a:p>
            <a:pPr algn="ctr"/>
            <a:r>
              <a:rPr lang="bn-BD" sz="2000" dirty="0" smtClean="0">
                <a:latin typeface="NikoshBAN" panose="02000000000000000000" pitchFamily="2" charset="0"/>
                <a:cs typeface="NikoshBAN" panose="02000000000000000000" pitchFamily="2" charset="0"/>
              </a:rPr>
              <a:t>হে মাহবুব (দঃ) আপনি হলেন সমস্ত জাহানের ও সমস্ত সৃষ্ট জগতের রহমত স্বরূপ ।</a:t>
            </a:r>
            <a:endParaRPr lang="en-GB"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1355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860" y="1206560"/>
            <a:ext cx="5477854" cy="3645263"/>
          </a:xfrm>
          <a:prstGeom prst="rect">
            <a:avLst/>
          </a:prstGeom>
        </p:spPr>
      </p:pic>
      <p:sp>
        <p:nvSpPr>
          <p:cNvPr id="3" name="TextBox 2"/>
          <p:cNvSpPr txBox="1"/>
          <p:nvPr/>
        </p:nvSpPr>
        <p:spPr>
          <a:xfrm>
            <a:off x="3315768" y="5033473"/>
            <a:ext cx="5477854" cy="369332"/>
          </a:xfrm>
          <a:prstGeom prst="rect">
            <a:avLst/>
          </a:prstGeom>
          <a:solidFill>
            <a:srgbClr val="38D8F8"/>
          </a:solidFill>
        </p:spPr>
        <p:txBody>
          <a:bodyPr wrap="square" rtlCol="0">
            <a:spAutoFit/>
          </a:bodyPr>
          <a:lstStyle/>
          <a:p>
            <a:pPr algn="ctr"/>
            <a:r>
              <a:rPr lang="en-US" dirty="0" err="1" smtClean="0">
                <a:latin typeface="NikoshBAN" panose="02000000000000000000" pitchFamily="2" charset="0"/>
                <a:cs typeface="NikoshBAN" panose="02000000000000000000" pitchFamily="2" charset="0"/>
              </a:rPr>
              <a:t>মদীনায়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প্রার্থনার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জন্য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মসজিদে</a:t>
            </a:r>
            <a:r>
              <a:rPr lang="en-US" dirty="0" smtClean="0">
                <a:latin typeface="NikoshBAN" panose="02000000000000000000" pitchFamily="2" charset="0"/>
                <a:cs typeface="NikoshBAN" panose="02000000000000000000" pitchFamily="2" charset="0"/>
              </a:rPr>
              <a:t> ন</a:t>
            </a:r>
            <a:r>
              <a:rPr lang="bn-BD" dirty="0" smtClean="0">
                <a:latin typeface="NikoshBAN" panose="02000000000000000000" pitchFamily="2" charset="0"/>
                <a:cs typeface="NikoshBAN" panose="02000000000000000000" pitchFamily="2" charset="0"/>
              </a:rPr>
              <a:t>ববী নির্মাণ ।</a:t>
            </a:r>
            <a:r>
              <a:rPr lang="en-US" dirty="0" smtClean="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000183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867" y="1179317"/>
            <a:ext cx="5294491" cy="3747786"/>
          </a:xfrm>
          <a:prstGeom prst="rect">
            <a:avLst/>
          </a:prstGeom>
        </p:spPr>
      </p:pic>
      <p:sp>
        <p:nvSpPr>
          <p:cNvPr id="3" name="TextBox 2"/>
          <p:cNvSpPr txBox="1"/>
          <p:nvPr/>
        </p:nvSpPr>
        <p:spPr>
          <a:xfrm>
            <a:off x="3512323" y="4956559"/>
            <a:ext cx="5289846" cy="377877"/>
          </a:xfrm>
          <a:prstGeom prst="rect">
            <a:avLst/>
          </a:prstGeom>
          <a:solidFill>
            <a:srgbClr val="38D8F8"/>
          </a:solidFill>
        </p:spPr>
        <p:txBody>
          <a:bodyPr wrap="square" rtlCol="0">
            <a:spAutoFit/>
          </a:bodyPr>
          <a:lstStyle/>
          <a:p>
            <a:pPr algn="ctr"/>
            <a:r>
              <a:rPr lang="en-US" dirty="0" err="1" smtClean="0">
                <a:latin typeface="NikoshBAN" panose="02000000000000000000" pitchFamily="2" charset="0"/>
                <a:cs typeface="NikoshBAN" panose="02000000000000000000" pitchFamily="2" charset="0"/>
              </a:rPr>
              <a:t>একে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অপরের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মধ্যে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ভাই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ভাইয়ের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সম্পর্ক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তোলেন</a:t>
            </a:r>
            <a:r>
              <a:rPr lang="en-US"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2175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0764"/>
          <a:stretch/>
        </p:blipFill>
        <p:spPr>
          <a:xfrm>
            <a:off x="3478138" y="1166915"/>
            <a:ext cx="5153005" cy="3584547"/>
          </a:xfrm>
          <a:prstGeom prst="rect">
            <a:avLst/>
          </a:prstGeom>
        </p:spPr>
      </p:pic>
      <p:sp>
        <p:nvSpPr>
          <p:cNvPr id="4" name="TextBox 3"/>
          <p:cNvSpPr txBox="1"/>
          <p:nvPr/>
        </p:nvSpPr>
        <p:spPr>
          <a:xfrm>
            <a:off x="3469593" y="4896739"/>
            <a:ext cx="5161659" cy="400110"/>
          </a:xfrm>
          <a:prstGeom prst="rect">
            <a:avLst/>
          </a:prstGeom>
          <a:solidFill>
            <a:schemeClr val="accent5">
              <a:lumMod val="40000"/>
              <a:lumOff val="60000"/>
            </a:schemeClr>
          </a:solidFill>
        </p:spPr>
        <p:txBody>
          <a:bodyPr wrap="square" rtlCol="0">
            <a:spAutoFit/>
          </a:bodyPr>
          <a:lstStyle/>
          <a:p>
            <a:pPr algn="ctr"/>
            <a:r>
              <a:rPr lang="bn-BD" sz="2000" dirty="0" smtClean="0">
                <a:latin typeface="NikoshBAN" panose="02000000000000000000" pitchFamily="2" charset="0"/>
                <a:cs typeface="NikoshBAN" panose="02000000000000000000" pitchFamily="2" charset="0"/>
              </a:rPr>
              <a:t>নবী মুহাম্মদ (দঃ) ছিলেন পৃথিবীর সবচেয়ে বড় আমানতদার।</a:t>
            </a:r>
            <a:endParaRPr lang="en-GB"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4611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3465" y="170916"/>
            <a:ext cx="11630827" cy="6528987"/>
            <a:chOff x="273465" y="170916"/>
            <a:chExt cx="11630827" cy="6528987"/>
          </a:xfrm>
        </p:grpSpPr>
        <p:sp>
          <p:nvSpPr>
            <p:cNvPr id="5" name="Frame 4"/>
            <p:cNvSpPr/>
            <p:nvPr/>
          </p:nvSpPr>
          <p:spPr>
            <a:xfrm>
              <a:off x="273465" y="170916"/>
              <a:ext cx="11630827" cy="652898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laque 5"/>
            <p:cNvSpPr/>
            <p:nvPr/>
          </p:nvSpPr>
          <p:spPr>
            <a:xfrm>
              <a:off x="1307507" y="1162227"/>
              <a:ext cx="9579835" cy="452072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0692"/>
          <a:stretch/>
        </p:blipFill>
        <p:spPr>
          <a:xfrm>
            <a:off x="3367048" y="1178951"/>
            <a:ext cx="5372456" cy="3502544"/>
          </a:xfrm>
          <a:prstGeom prst="rect">
            <a:avLst/>
          </a:prstGeom>
        </p:spPr>
      </p:pic>
      <p:sp>
        <p:nvSpPr>
          <p:cNvPr id="3" name="TextBox 2"/>
          <p:cNvSpPr txBox="1"/>
          <p:nvPr/>
        </p:nvSpPr>
        <p:spPr>
          <a:xfrm>
            <a:off x="3367048" y="4700183"/>
            <a:ext cx="5372456" cy="646331"/>
          </a:xfrm>
          <a:prstGeom prst="rect">
            <a:avLst/>
          </a:prstGeom>
          <a:solidFill>
            <a:srgbClr val="38D8F8"/>
          </a:solidFill>
        </p:spPr>
        <p:txBody>
          <a:bodyPr wrap="square" rtlCol="0">
            <a:spAutoFit/>
          </a:bodyPr>
          <a:lstStyle/>
          <a:p>
            <a:pPr algn="ctr"/>
            <a:r>
              <a:rPr lang="bn-BD" dirty="0" smtClean="0">
                <a:latin typeface="NikoshBAN" panose="02000000000000000000" pitchFamily="2" charset="0"/>
                <a:cs typeface="NikoshBAN" panose="02000000000000000000" pitchFamily="2" charset="0"/>
              </a:rPr>
              <a:t>হযরত মুহাম্মদ (দঃ) এর নেতৃত্বে ইসলামী সাম্রাজ্য প্রতিষ্ঠার ফলে বহিঃর্বিশ্বের মানুষের সাথে আরবের সু-সম্পর্ক সম্প্রসারিত হয়।  </a:t>
            </a:r>
            <a:endParaRPr lang="en-GB"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1763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673</Words>
  <Application>Microsoft Office PowerPoint</Application>
  <PresentationFormat>Widescreen</PresentationFormat>
  <Paragraphs>53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107</cp:revision>
  <dcterms:created xsi:type="dcterms:W3CDTF">2021-01-12T16:20:30Z</dcterms:created>
  <dcterms:modified xsi:type="dcterms:W3CDTF">2021-01-22T16:08:19Z</dcterms:modified>
</cp:coreProperties>
</file>