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92" r:id="rId2"/>
    <p:sldId id="291" r:id="rId3"/>
    <p:sldId id="295" r:id="rId4"/>
    <p:sldId id="259" r:id="rId5"/>
    <p:sldId id="260" r:id="rId6"/>
    <p:sldId id="261" r:id="rId7"/>
    <p:sldId id="263" r:id="rId8"/>
    <p:sldId id="264" r:id="rId9"/>
    <p:sldId id="289" r:id="rId10"/>
    <p:sldId id="290" r:id="rId11"/>
    <p:sldId id="265" r:id="rId12"/>
    <p:sldId id="267" r:id="rId13"/>
    <p:sldId id="268" r:id="rId14"/>
    <p:sldId id="266" r:id="rId15"/>
    <p:sldId id="269" r:id="rId16"/>
    <p:sldId id="270" r:id="rId17"/>
    <p:sldId id="271" r:id="rId18"/>
    <p:sldId id="272" r:id="rId19"/>
    <p:sldId id="296" r:id="rId20"/>
    <p:sldId id="297" r:id="rId21"/>
    <p:sldId id="273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630A4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F2F49C-1E36-45DE-A799-9F6876153586}" type="datetimeFigureOut">
              <a:rPr lang="en-US" smtClean="0"/>
              <a:pPr/>
              <a:t>1/23/2021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A87652-4FE4-415B-8BC7-5BB888E15BD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come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534"/>
            <a:ext cx="12192000" cy="5915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0" y="1917291"/>
            <a:ext cx="2592008" cy="1535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40" y="3893573"/>
            <a:ext cx="2592008" cy="16077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3878828" y="1917291"/>
            <a:ext cx="7521677" cy="4085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0" y="2581230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.১। রক্তকনিকাসহ রক্তরসে দ্রবীভূত খাদ্যসার দেহের বেভিন্ন অংশে বাহিত হয়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4801" y="3100481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২। টিস্যু থেকে বর্জ্র পদার্থ নির্গত করে রেচনের জন্য বৃক্কে পরিবহন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2" y="3619159"/>
            <a:ext cx="7492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। শ্বসনের ফলে কোষে সৃষ্ট কার্বনডাইঅক্সাইডকে বাইকার্বনেট হিসাবে ফুসফুসে  পরিবহন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2" y="4505126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৪। রক্ত জমাট বাঁধায় প্রয়োজনীয় উপাদানগুলো পরিবহন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2" y="5023804"/>
            <a:ext cx="749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। রক্তের অম্ল-ক্ষারের ভারসাম্য রক্ষা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42503" y="961927"/>
            <a:ext cx="261046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রক্তরসের কাজ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168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49" y="27856"/>
            <a:ext cx="10840065" cy="55226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36320" y="5227320"/>
            <a:ext cx="40233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atin typeface="NikoshBAN" panose="02000000000000000000" pitchFamily="2" charset="0"/>
                <a:cs typeface="NikoshBAN" panose="02000000000000000000" pitchFamily="2" charset="0"/>
              </a:rPr>
              <a:t>       রক্তের উপাদান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8146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640080"/>
            <a:ext cx="10896600" cy="55778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2960" y="883920"/>
            <a:ext cx="2529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32960" y="1550401"/>
            <a:ext cx="2057400" cy="693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</a:t>
            </a:r>
            <a:endParaRPr lang="en-US" sz="2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9760" y="4541520"/>
            <a:ext cx="925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রক্তের উপাদান কয়টি ? প্রত্যেকটি উপাদানের সংজ্ঞা দাও ।</a:t>
            </a:r>
            <a:endParaRPr lang="en-US" sz="400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049600"/>
            <a:ext cx="3670600" cy="2202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3632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73" y="759655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4815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70560"/>
            <a:ext cx="10866120" cy="5516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2795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3" y="1135852"/>
            <a:ext cx="5188975" cy="3891731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7098587" y="471721"/>
            <a:ext cx="4896465" cy="539450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পরিনত লোহিত রক্তকনিকা দ্বি-অবতল ও চাকতি আকৃতির । এতে হিমোগ্লোবিন নামক রঞ্জক পদার্থ থাকার কারণে লাল দেখায়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0074" y="5915176"/>
            <a:ext cx="861188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কাজঃ লোহিত রক্ত কনিকা দেহের প্রতিটি কোষে রক্ত সরবরাহ করে 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384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58" y="943895"/>
            <a:ext cx="5680890" cy="4732389"/>
          </a:xfrm>
          <a:prstGeom prst="rect">
            <a:avLst/>
          </a:prstGeom>
        </p:spPr>
      </p:pic>
      <p:sp>
        <p:nvSpPr>
          <p:cNvPr id="3" name="Flowchart: Card 2"/>
          <p:cNvSpPr/>
          <p:nvPr/>
        </p:nvSpPr>
        <p:spPr>
          <a:xfrm>
            <a:off x="7226710" y="984739"/>
            <a:ext cx="4674558" cy="4642338"/>
          </a:xfrm>
          <a:prstGeom prst="flowChartPunchedCar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শ্বেত রক্তকনিকার নির্দিষ্ট কোন আকার নেই । এগুলো হিমোগ্লোবিনবিহীন এবং নিউক্লিয়াসযুক্ত বড় আকারের কোষ । হিমোগ্লোবিন না থাকার কারণে এদের শ্বেত রক্তকনিকা বলে ।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4954" y="5760692"/>
            <a:ext cx="69324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ফ্যাগোসাইটোসিস </a:t>
            </a:r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 এরা জীবানুকে ধ্বংস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2366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86" y="1312210"/>
            <a:ext cx="5577348" cy="41830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6108" y="5410813"/>
            <a:ext cx="452775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  কাজঃ রক্ত জমাট বাঁধতে সাহায্য করে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443003" y="689314"/>
            <a:ext cx="5678658" cy="60561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 এদেরকে প্লেইটলেট বলে । এগুলো গোলাকার,ডিম্বাকার অথবা রড আকারের হতে পারে । অনুচক্রিকার প্রধান কাজ হলো রক্ত </a:t>
            </a:r>
            <a:r>
              <a:rPr lang="en-GB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জেমাট</a:t>
            </a:r>
            <a:r>
              <a:rPr lang="en-GB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বাঁধতে</a:t>
            </a:r>
            <a:r>
              <a:rPr lang="bn-IN" sz="44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সাহায্য করে । 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50926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674600"/>
            <a:ext cx="10810568" cy="5504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380" y="4118696"/>
            <a:ext cx="7728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বিভিন্ন প্রকার রক্তকনিকার চিত্র আঁক ।</a:t>
            </a:r>
            <a:endParaRPr lang="en-US" sz="36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34581" y="1725561"/>
            <a:ext cx="2566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3834581" y="2445616"/>
            <a:ext cx="2035277" cy="560476"/>
          </a:xfrm>
          <a:prstGeom prst="flowChartTermina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৭ মিনিট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575" y="1946787"/>
            <a:ext cx="2834148" cy="20500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475193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রক্তের ছবি.jpg"/>
          <p:cNvPicPr>
            <a:picLocks noChangeAspect="1"/>
          </p:cNvPicPr>
          <p:nvPr/>
        </p:nvPicPr>
        <p:blipFill>
          <a:blip r:embed="rId2"/>
          <a:srcRect l="1850" t="17082" b="15640"/>
          <a:stretch>
            <a:fillRect/>
          </a:stretch>
        </p:blipFill>
        <p:spPr>
          <a:xfrm>
            <a:off x="1121605" y="942535"/>
            <a:ext cx="10367370" cy="485335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8117058" y="4839286"/>
            <a:ext cx="3601330" cy="1800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rgbClr val="FFFF00"/>
                </a:solidFill>
              </a:rPr>
              <a:t>রক্তের</a:t>
            </a:r>
            <a:r>
              <a:rPr lang="en-GB" sz="4800" dirty="0" smtClean="0">
                <a:solidFill>
                  <a:srgbClr val="FFFF00"/>
                </a:solidFill>
              </a:rPr>
              <a:t> </a:t>
            </a:r>
            <a:r>
              <a:rPr lang="en-GB" sz="4800" dirty="0" err="1" smtClean="0">
                <a:solidFill>
                  <a:srgbClr val="FFFF00"/>
                </a:solidFill>
              </a:rPr>
              <a:t>চিত্র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648136" y="1200443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72400" y="1423182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882597" y="1786597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9" y="0"/>
            <a:ext cx="967161" cy="967161"/>
          </a:xfrm>
          <a:prstGeom prst="rect">
            <a:avLst/>
          </a:prstGeom>
        </p:spPr>
      </p:pic>
      <p:pic>
        <p:nvPicPr>
          <p:cNvPr id="11" name="Picture 10" descr="ছব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834" y="698475"/>
            <a:ext cx="2916922" cy="291692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53462" y="1570278"/>
            <a:ext cx="4009048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GB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118" y="2637078"/>
            <a:ext cx="4031873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GB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GB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4749" y="3382667"/>
            <a:ext cx="7301131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চৌধুরী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0638" y="4111843"/>
            <a:ext cx="5801588" cy="21236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GB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চকরিয়া</a:t>
            </a:r>
            <a:r>
              <a:rPr lang="en-GB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কক্সবাজার</a:t>
            </a:r>
            <a:endParaRPr lang="en-GB" sz="44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মোবইল</a:t>
            </a:r>
            <a:r>
              <a:rPr lang="en-GB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01618921724</a:t>
            </a:r>
          </a:p>
          <a:p>
            <a:r>
              <a:rPr lang="en-GB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 : akabirbabul@gmail.com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logo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971675" cy="581025"/>
          </a:xfrm>
          <a:prstGeom prst="rect">
            <a:avLst/>
          </a:prstGeom>
        </p:spPr>
      </p:pic>
      <p:sp>
        <p:nvSpPr>
          <p:cNvPr id="25" name="Horizontal Scroll 24"/>
          <p:cNvSpPr/>
          <p:nvPr/>
        </p:nvSpPr>
        <p:spPr>
          <a:xfrm>
            <a:off x="3319976" y="464234"/>
            <a:ext cx="2771336" cy="970671"/>
          </a:xfrm>
          <a:prstGeom prst="horizontalScroll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23783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রক্ত.jpg"/>
          <p:cNvPicPr>
            <a:picLocks noChangeAspect="1"/>
          </p:cNvPicPr>
          <p:nvPr/>
        </p:nvPicPr>
        <p:blipFill>
          <a:blip r:embed="rId2"/>
          <a:srcRect l="18821" t="18146" r="14495"/>
          <a:stretch>
            <a:fillRect/>
          </a:stretch>
        </p:blipFill>
        <p:spPr>
          <a:xfrm>
            <a:off x="2841740" y="808893"/>
            <a:ext cx="9059593" cy="604910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0" y="2897944"/>
            <a:ext cx="3601330" cy="1800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 smtClean="0">
                <a:solidFill>
                  <a:srgbClr val="FFFF00"/>
                </a:solidFill>
              </a:rPr>
              <a:t>রক্তের</a:t>
            </a:r>
            <a:r>
              <a:rPr lang="en-GB" sz="4800" dirty="0" smtClean="0">
                <a:solidFill>
                  <a:srgbClr val="FFFF00"/>
                </a:solidFill>
              </a:rPr>
              <a:t> </a:t>
            </a:r>
            <a:r>
              <a:rPr lang="en-GB" sz="4800" dirty="0" err="1" smtClean="0">
                <a:solidFill>
                  <a:srgbClr val="FFFF00"/>
                </a:solidFill>
              </a:rPr>
              <a:t>চিত্র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486696"/>
            <a:ext cx="11267768" cy="5840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065" y="870155"/>
            <a:ext cx="237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2593610"/>
              </p:ext>
            </p:extLst>
          </p:nvPr>
        </p:nvGraphicFramePr>
        <p:xfrm>
          <a:off x="2507226" y="2344994"/>
          <a:ext cx="4498258" cy="25603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4498258"/>
              </a:tblGrid>
              <a:tr h="2271251">
                <a:tc>
                  <a:txBody>
                    <a:bodyPr/>
                    <a:lstStyle/>
                    <a:p>
                      <a:r>
                        <a:rPr lang="bn-IN" smtClean="0"/>
                        <a:t>১।</a:t>
                      </a:r>
                      <a:r>
                        <a:rPr lang="bn-IN" baseline="0" smtClean="0"/>
                        <a:t> রক্ত কি ?</a:t>
                      </a:r>
                    </a:p>
                    <a:p>
                      <a:r>
                        <a:rPr lang="bn-IN" baseline="0" smtClean="0"/>
                        <a:t>২। রক্তের উপাদান কয়টি ও কি কি  ?</a:t>
                      </a:r>
                    </a:p>
                    <a:p>
                      <a:r>
                        <a:rPr lang="bn-IN" baseline="0" smtClean="0"/>
                        <a:t>৩। রক্তরস বলতে কি বুঝ ?</a:t>
                      </a:r>
                    </a:p>
                    <a:p>
                      <a:r>
                        <a:rPr lang="bn-IN" baseline="0" smtClean="0"/>
                        <a:t>৪। রক্তকনিকা কি ?</a:t>
                      </a:r>
                    </a:p>
                    <a:p>
                      <a:r>
                        <a:rPr lang="bn-IN" baseline="0" smtClean="0"/>
                        <a:t>৫। রক্তের রং লাল দেখায় কেন ?</a:t>
                      </a:r>
                    </a:p>
                    <a:p>
                      <a:r>
                        <a:rPr lang="bn-IN" baseline="0" smtClean="0"/>
                        <a:t>৬। দেহের প্রহরী কাকে বলা হয় ?</a:t>
                      </a:r>
                    </a:p>
                    <a:p>
                      <a:r>
                        <a:rPr lang="bn-IN" baseline="0" smtClean="0"/>
                        <a:t>৭। অনুচক্রিকার কাজ কি ?</a:t>
                      </a:r>
                    </a:p>
                    <a:p>
                      <a:endParaRPr lang="bn-IN" smtClean="0"/>
                    </a:p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82065" y="1639596"/>
            <a:ext cx="199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  সময়ঃ ৭ মিনিট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30370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" y="803135"/>
            <a:ext cx="7993626" cy="43882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12" y="803135"/>
            <a:ext cx="2390775" cy="5273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4994" y="1430595"/>
            <a:ext cx="8455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</a:p>
          <a:p>
            <a:r>
              <a:rPr lang="bn-IN" sz="540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bn-IN" sz="5400" smtClean="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</a:p>
          <a:p>
            <a:r>
              <a:rPr lang="bn-IN" sz="5400" smtClean="0">
                <a:ln w="28575">
                  <a:solidFill>
                    <a:schemeClr val="tx1"/>
                  </a:solidFill>
                </a:ln>
                <a:solidFill>
                  <a:srgbClr val="FFCC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endParaRPr lang="bn-IN" sz="540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5400" smtClean="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>
              <a:ln w="28575">
                <a:solidFill>
                  <a:schemeClr val="tx1"/>
                </a:solidFill>
              </a:ln>
              <a:solidFill>
                <a:srgbClr val="FFCC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" y="5191432"/>
            <a:ext cx="8468417" cy="1032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677" y="5383161"/>
            <a:ext cx="787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      বিভিন্ন প্রকার রক্তকনিকার কাজসমূহ বর্ননা কর 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39063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69" y="659449"/>
            <a:ext cx="10781070" cy="5490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5897" y="4094771"/>
            <a:ext cx="5914103" cy="156966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sz="9600" b="1" smtClean="0">
                <a:ln w="38100">
                  <a:solidFill>
                    <a:schemeClr val="accent2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ধন্যবাদ</a:t>
            </a:r>
            <a:endParaRPr lang="en-US" sz="9600" b="1">
              <a:ln w="38100">
                <a:solidFill>
                  <a:schemeClr val="accent2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8155" y="2389100"/>
            <a:ext cx="2875936" cy="1015663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</a:bodyPr>
          <a:lstStyle/>
          <a:p>
            <a:r>
              <a:rPr lang="bn-IN" sz="6000" b="1" smtClean="0">
                <a:ln w="13462">
                  <a:solidFill>
                    <a:schemeClr val="bg1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b="1">
              <a:ln w="13462">
                <a:solidFill>
                  <a:schemeClr val="bg1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84440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6925761" y="2215784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814233" y="1921597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47678" y="2461182"/>
            <a:ext cx="0" cy="4038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839" y="0"/>
            <a:ext cx="967161" cy="9671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59862" y="2499193"/>
            <a:ext cx="4009048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r>
              <a:rPr lang="en-GB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86547" y="3682106"/>
            <a:ext cx="1487908" cy="70788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GB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2121" y="4572839"/>
            <a:ext cx="5627073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 descr="logo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71675" cy="581025"/>
          </a:xfrm>
          <a:prstGeom prst="rect">
            <a:avLst/>
          </a:prstGeom>
        </p:spPr>
      </p:pic>
      <p:sp>
        <p:nvSpPr>
          <p:cNvPr id="25" name="Horizontal Scroll 24"/>
          <p:cNvSpPr/>
          <p:nvPr/>
        </p:nvSpPr>
        <p:spPr>
          <a:xfrm>
            <a:off x="2971632" y="725491"/>
            <a:ext cx="3756073" cy="970671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্সা বিজ্ঞান 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115" y="812802"/>
            <a:ext cx="4339773" cy="590005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rot="16200000" flipH="1">
            <a:off x="4666344" y="3722912"/>
            <a:ext cx="4063999" cy="145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023783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66" y="1770038"/>
            <a:ext cx="9392231" cy="44097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8795" y="767824"/>
            <a:ext cx="492369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চলুন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69102153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p:oleObj spid="_x0000_s1089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7044342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86" y="419726"/>
            <a:ext cx="11197652" cy="60110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1594204"/>
            <a:ext cx="3575154" cy="2020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3" y="1594204"/>
            <a:ext cx="3635114" cy="20205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446" y="3847261"/>
            <a:ext cx="3575154" cy="1983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13" y="3847261"/>
            <a:ext cx="3635114" cy="1983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787444" y="539730"/>
            <a:ext cx="6622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নিচের ছবিগুলো লক্ষ্য কর 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291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993" y="714085"/>
            <a:ext cx="8048687" cy="5521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5352" y="1268361"/>
            <a:ext cx="516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smtClean="0">
                <a:latin typeface="NikoshBAN" panose="02000000000000000000" pitchFamily="2" charset="0"/>
                <a:cs typeface="NikoshBAN" panose="02000000000000000000" pitchFamily="2" charset="0"/>
              </a:rPr>
              <a:t>     আজকের পাঠ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8041" y="2284302"/>
            <a:ext cx="7372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“রক্তের উপাদান ও এদের কাজ”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773" y="3169144"/>
            <a:ext cx="2143125" cy="12529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41524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676" y="419680"/>
            <a:ext cx="11227632" cy="59997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5" name="Cloud 4"/>
          <p:cNvSpPr/>
          <p:nvPr/>
        </p:nvSpPr>
        <p:spPr>
          <a:xfrm>
            <a:off x="3995119" y="489197"/>
            <a:ext cx="5177016" cy="1356852"/>
          </a:xfrm>
          <a:prstGeom prst="cloud">
            <a:avLst/>
          </a:prstGeom>
          <a:solidFill>
            <a:srgbClr val="7030A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44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8577" y="1984146"/>
            <a:ext cx="44540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শিক্ষার্থীরা---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8577" y="2757488"/>
            <a:ext cx="445401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রক্ত কী তা বলতে পারবে ।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8577" y="3516769"/>
            <a:ext cx="8816877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রক্তের উপাদান এবং এদের কাজসমূহ সমূহ ব্যাখ্যা করতে পারবে ।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8577" y="4726226"/>
            <a:ext cx="6975987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বিভিন্ন প্রকার রক্ত কনিকা সম্পর্কে বলতে পারবে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4" y="5526896"/>
            <a:ext cx="11002297" cy="892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3928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9685" y="449705"/>
            <a:ext cx="11197653" cy="59029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254" y="2713518"/>
            <a:ext cx="3872776" cy="312920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656512" y="1064302"/>
            <a:ext cx="1530085" cy="1188845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Callout 5"/>
          <p:cNvSpPr/>
          <p:nvPr/>
        </p:nvSpPr>
        <p:spPr>
          <a:xfrm>
            <a:off x="6291030" y="2975696"/>
            <a:ext cx="3987383" cy="2604846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প্রাণীদেহে রক্ত এক ধরনের লাল বর্ণের অস্বচ্ছ, আন্তঃকোষীয় লবনাক্ত ও ক্ষারধর্মী তরল যোজক টিস্যু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8" y="5668003"/>
            <a:ext cx="10428077" cy="6264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604403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678427"/>
            <a:ext cx="10854813" cy="5471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2864760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592</TotalTime>
  <Words>358</Words>
  <Application>Microsoft Office PowerPoint</Application>
  <PresentationFormat>Custom</PresentationFormat>
  <Paragraphs>61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Flow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Kawser Habib</cp:lastModifiedBy>
  <cp:revision>99</cp:revision>
  <dcterms:created xsi:type="dcterms:W3CDTF">2017-11-03T03:49:22Z</dcterms:created>
  <dcterms:modified xsi:type="dcterms:W3CDTF">2021-01-23T11:20:51Z</dcterms:modified>
</cp:coreProperties>
</file>