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35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918EB-EEBE-4D36-80F6-EADEC7109B59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7D689-D60D-4BDA-BBA2-2B53CB1A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39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 txBox="1"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endParaRPr/>
          </a:p>
        </p:txBody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endParaRPr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idx="10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>
              <a:defRPr/>
            </a:lvl1pPr>
          </a:lstStyle>
          <a:p>
            <a:fld id="{8B38DBA3-52F9-4AF4-A6A4-FA4D7DB2F99C}" type="slidenum">
              <a:t>11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569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42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996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222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77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7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184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398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5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 algn="l">
              <a:defRPr sz="1200">
                <a:solidFill>
                  <a:srgbClr val="B47922"/>
                </a:solidFill>
              </a:defRPr>
            </a:lvl1pPr>
          </a:lstStyle>
          <a:p>
            <a:endParaRPr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 algn="r">
              <a:defRPr sz="1200">
                <a:solidFill>
                  <a:srgbClr val="B47922"/>
                </a:solidFill>
              </a:defRPr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149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2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043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70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813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75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9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20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2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  <p:sldLayoutId id="2147484368" r:id="rId10"/>
    <p:sldLayoutId id="2147484369" r:id="rId11"/>
    <p:sldLayoutId id="2147484370" r:id="rId12"/>
    <p:sldLayoutId id="2147484371" r:id="rId13"/>
    <p:sldLayoutId id="2147484372" r:id="rId14"/>
    <p:sldLayoutId id="2147484373" r:id="rId15"/>
    <p:sldLayoutId id="2147484374" r:id="rId16"/>
    <p:sldLayoutId id="2147484375" r:id="rId17"/>
    <p:sldLayoutId id="2147484376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-principles.com/2014/12/square-rectangle-and-parallelogram_27.htm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port-locker.net/2014/11/27/adidas-caf-present-marhaba-official-match-ball-of-the-2015-africa-cup-of-nations-of-nations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://pngimg.com/download/76665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reefoodphotos.com/imagelibrary/bread/slides/basmati_rice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pxhere.com/en/photo/1035187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s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www.allwhitebackground.com/lychee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F8AFD4-5D57-4E62-A416-2C0F58487994}"/>
              </a:ext>
            </a:extLst>
          </p:cNvPr>
          <p:cNvSpPr/>
          <p:nvPr/>
        </p:nvSpPr>
        <p:spPr>
          <a:xfrm>
            <a:off x="2524833" y="167864"/>
            <a:ext cx="384111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sz="80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/>
              </a:rPr>
              <a:t>স্বাগতম</a:t>
            </a:r>
            <a:endParaRPr lang="en-US" sz="8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6F58DA-F647-4192-B9E9-65689EB91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888"/>
            <a:ext cx="9144000" cy="56341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055746"/>
            <a:ext cx="2166425" cy="584200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t"/>
          <a:lstStyle/>
          <a:p>
            <a:pPr marL="0" lvl="0" indent="0" algn="l"/>
            <a:r>
              <a:rPr sz="2000" dirty="0">
                <a:solidFill>
                  <a:schemeClr val="bg1"/>
                </a:solidFill>
                <a:latin typeface="NikoshBAN"/>
              </a:rPr>
              <a:t>১নং</a:t>
            </a:r>
            <a:r>
              <a:rPr lang="en-US" sz="2000" dirty="0">
                <a:solidFill>
                  <a:schemeClr val="bg1"/>
                </a:solidFill>
                <a:latin typeface="NikoshBAN"/>
              </a:rPr>
              <a:t>আয়তক্ষেত্র</a:t>
            </a:r>
            <a:endParaRPr sz="2000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538617"/>
            <a:ext cx="8955314" cy="1252583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t"/>
          <a:lstStyle/>
          <a:p>
            <a:pPr marL="0" lvl="0" indent="0" algn="l"/>
            <a:r>
              <a:rPr sz="3600" dirty="0">
                <a:solidFill>
                  <a:schemeClr val="bg1"/>
                </a:solidFill>
                <a:latin typeface="NikoshBAN"/>
              </a:rPr>
              <a:t>১ </a:t>
            </a:r>
            <a:r>
              <a:rPr sz="3600" dirty="0" err="1">
                <a:solidFill>
                  <a:schemeClr val="bg1"/>
                </a:solidFill>
                <a:latin typeface="NikoshBAN"/>
              </a:rPr>
              <a:t>নং</a:t>
            </a:r>
            <a:r>
              <a:rPr sz="3600" dirty="0">
                <a:solidFill>
                  <a:schemeClr val="bg1"/>
                </a:solidFill>
                <a:latin typeface="NikoshBAN"/>
              </a:rPr>
              <a:t>  ও ২ </a:t>
            </a:r>
            <a:r>
              <a:rPr sz="3600" dirty="0" err="1">
                <a:solidFill>
                  <a:schemeClr val="bg1"/>
                </a:solidFill>
                <a:latin typeface="NikoshBAN"/>
              </a:rPr>
              <a:t>নং</a:t>
            </a:r>
            <a:r>
              <a:rPr sz="3600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/>
              </a:rPr>
              <a:t>আয়তক্ষেত্রের</a:t>
            </a:r>
            <a:r>
              <a:rPr sz="3600" dirty="0">
                <a:solidFill>
                  <a:schemeClr val="bg1"/>
                </a:solidFill>
                <a:latin typeface="NikoshBAN"/>
              </a:rPr>
              <a:t> </a:t>
            </a:r>
            <a:r>
              <a:rPr sz="3600" dirty="0" err="1">
                <a:solidFill>
                  <a:schemeClr val="bg1"/>
                </a:solidFill>
                <a:latin typeface="NikoshBAN"/>
              </a:rPr>
              <a:t>আয়তনের</a:t>
            </a:r>
            <a:r>
              <a:rPr sz="3600" dirty="0">
                <a:solidFill>
                  <a:schemeClr val="bg1"/>
                </a:solidFill>
                <a:latin typeface="NikoshBAN"/>
              </a:rPr>
              <a:t> </a:t>
            </a:r>
            <a:r>
              <a:rPr sz="3600" dirty="0" err="1">
                <a:solidFill>
                  <a:schemeClr val="bg1"/>
                </a:solidFill>
                <a:latin typeface="NikoshBAN"/>
              </a:rPr>
              <a:t>অনুপাত</a:t>
            </a:r>
            <a:r>
              <a:rPr sz="3600" dirty="0">
                <a:solidFill>
                  <a:schemeClr val="bg1"/>
                </a:solidFill>
                <a:latin typeface="NikoshBAN"/>
              </a:rPr>
              <a:t> </a:t>
            </a:r>
            <a:r>
              <a:rPr sz="3600" dirty="0" err="1">
                <a:solidFill>
                  <a:schemeClr val="bg1"/>
                </a:solidFill>
                <a:latin typeface="NikoshBAN"/>
              </a:rPr>
              <a:t>কত</a:t>
            </a:r>
            <a:r>
              <a:rPr sz="3600" dirty="0">
                <a:solidFill>
                  <a:schemeClr val="bg1"/>
                </a:solidFill>
                <a:latin typeface="NikoshBAN"/>
              </a:rPr>
              <a:t>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45789" y="2435047"/>
            <a:ext cx="838200" cy="646113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t"/>
          <a:lstStyle/>
          <a:p>
            <a:pPr marL="0" lvl="0" indent="0" algn="ctr"/>
            <a:r>
              <a:rPr sz="3600" dirty="0">
                <a:solidFill>
                  <a:srgbClr val="000000"/>
                </a:solidFill>
                <a:latin typeface="Times New Roman"/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81082" y="3192690"/>
            <a:ext cx="990600" cy="646112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t"/>
          <a:lstStyle/>
          <a:p>
            <a:pPr marL="0" lvl="0" indent="0" algn="ctr"/>
            <a:r>
              <a:rPr sz="3600" dirty="0">
                <a:solidFill>
                  <a:srgbClr val="000000"/>
                </a:solidFill>
                <a:latin typeface="Times New Roman"/>
              </a:rPr>
              <a:t>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45058" y="5805170"/>
            <a:ext cx="2743200" cy="768350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t"/>
          <a:lstStyle/>
          <a:p>
            <a:pPr marL="0" lvl="0" indent="0" algn="l"/>
            <a:r>
              <a:rPr sz="4000" dirty="0">
                <a:solidFill>
                  <a:schemeClr val="bg1"/>
                </a:solidFill>
                <a:latin typeface="NikoshBAN"/>
              </a:rPr>
              <a:t>x: y = ১</a:t>
            </a:r>
            <a:r>
              <a:rPr sz="4000" dirty="0">
                <a:solidFill>
                  <a:schemeClr val="bg1"/>
                </a:solidFill>
                <a:latin typeface="Times New Roman"/>
              </a:rPr>
              <a:t>:</a:t>
            </a:r>
            <a:r>
              <a:rPr sz="4000" dirty="0">
                <a:solidFill>
                  <a:schemeClr val="bg1"/>
                </a:solidFill>
                <a:latin typeface="NikoshBAN"/>
              </a:rPr>
              <a:t> ২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346084"/>
            <a:ext cx="3446585" cy="630830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t"/>
          <a:lstStyle/>
          <a:p>
            <a:pPr marL="0" lvl="0" indent="0" algn="l"/>
            <a:r>
              <a:rPr sz="2800" dirty="0" err="1">
                <a:solidFill>
                  <a:srgbClr val="CCFF33"/>
                </a:solidFill>
                <a:latin typeface="NikoshBAN"/>
              </a:rPr>
              <a:t>আয়তন</a:t>
            </a:r>
            <a:r>
              <a:rPr sz="2800" dirty="0">
                <a:solidFill>
                  <a:srgbClr val="CCFF33"/>
                </a:solidFill>
                <a:latin typeface="NikoshBAN"/>
              </a:rPr>
              <a:t> ১১২ </a:t>
            </a:r>
            <a:r>
              <a:rPr sz="2800" dirty="0" err="1">
                <a:solidFill>
                  <a:srgbClr val="CCFF33"/>
                </a:solidFill>
                <a:latin typeface="NikoshBAN"/>
              </a:rPr>
              <a:t>ঘন</a:t>
            </a:r>
            <a:r>
              <a:rPr sz="2800" dirty="0">
                <a:solidFill>
                  <a:srgbClr val="CCFF33"/>
                </a:solidFill>
                <a:latin typeface="NikoshBAN"/>
              </a:rPr>
              <a:t> </a:t>
            </a:r>
            <a:r>
              <a:rPr sz="2800" dirty="0" err="1">
                <a:solidFill>
                  <a:srgbClr val="CCFF33"/>
                </a:solidFill>
                <a:latin typeface="NikoshBAN"/>
              </a:rPr>
              <a:t>মিঃ</a:t>
            </a:r>
            <a:r>
              <a:rPr sz="2800" dirty="0">
                <a:solidFill>
                  <a:srgbClr val="CCFF33"/>
                </a:solidFill>
                <a:latin typeface="NikoshBAN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01030" y="3917949"/>
            <a:ext cx="4036332" cy="522287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t"/>
          <a:lstStyle/>
          <a:p>
            <a:pPr marL="0" lvl="0" indent="0" algn="ctr"/>
            <a:r>
              <a:rPr sz="2800" dirty="0" err="1">
                <a:solidFill>
                  <a:srgbClr val="FFFF99"/>
                </a:solidFill>
                <a:latin typeface="NikoshBAN"/>
              </a:rPr>
              <a:t>আয়তন</a:t>
            </a:r>
            <a:r>
              <a:rPr sz="2800" dirty="0">
                <a:solidFill>
                  <a:srgbClr val="FFFF99"/>
                </a:solidFill>
                <a:latin typeface="NikoshBAN"/>
              </a:rPr>
              <a:t> ২২৪ </a:t>
            </a:r>
            <a:r>
              <a:rPr sz="2800" dirty="0" err="1">
                <a:solidFill>
                  <a:srgbClr val="FFFF99"/>
                </a:solidFill>
                <a:latin typeface="NikoshBAN"/>
              </a:rPr>
              <a:t>ঘন</a:t>
            </a:r>
            <a:r>
              <a:rPr sz="2800" dirty="0">
                <a:solidFill>
                  <a:srgbClr val="FFFF99"/>
                </a:solidFill>
                <a:latin typeface="NikoshBAN"/>
              </a:rPr>
              <a:t> </a:t>
            </a:r>
            <a:r>
              <a:rPr sz="2800" dirty="0" err="1">
                <a:solidFill>
                  <a:srgbClr val="FFFF99"/>
                </a:solidFill>
                <a:latin typeface="NikoshBAN"/>
              </a:rPr>
              <a:t>মিঃ</a:t>
            </a:r>
            <a:r>
              <a:rPr sz="2800" dirty="0">
                <a:solidFill>
                  <a:srgbClr val="FFFF99"/>
                </a:solidFill>
                <a:latin typeface="NikoshBAN"/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06BC6D-7EB4-43E6-899F-996C10873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35233" y="1"/>
            <a:ext cx="5045413" cy="33673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08A4C59-3DF6-40F1-8522-4CBCEA11F2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4091800" cy="268664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D6C0BB4-C50D-4830-AEF1-0B907ADA6108}"/>
              </a:ext>
            </a:extLst>
          </p:cNvPr>
          <p:cNvSpPr txBox="1"/>
          <p:nvPr/>
        </p:nvSpPr>
        <p:spPr>
          <a:xfrm>
            <a:off x="4252686" y="3425373"/>
            <a:ext cx="2148115" cy="400110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NikoshBAN"/>
              </a:rPr>
              <a:t>২ </a:t>
            </a:r>
            <a:r>
              <a:rPr lang="en-US" sz="2000" dirty="0" err="1">
                <a:solidFill>
                  <a:schemeClr val="bg1"/>
                </a:solidFill>
                <a:latin typeface="NikoshBAN"/>
              </a:rPr>
              <a:t>নং</a:t>
            </a:r>
            <a:r>
              <a:rPr lang="en-US" sz="2000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/>
              </a:rPr>
              <a:t>আয়তক্ষেত্র</a:t>
            </a:r>
            <a:endParaRPr lang="en-US" sz="2000" dirty="0">
              <a:solidFill>
                <a:schemeClr val="bg1"/>
              </a:solidFill>
              <a:latin typeface="NikoshB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4290646" cy="2781300"/>
          </a:xfrm>
          <a:prstGeom prst="rect">
            <a:avLst/>
          </a:prstGeom>
          <a:solidFill>
            <a:srgbClr val="D8D8D8"/>
          </a:solidFill>
          <a:ln w="88900">
            <a:solidFill>
              <a:srgbClr val="FFFFFF"/>
            </a:solidFill>
          </a:ln>
        </p:spPr>
      </p:pic>
      <p:pic>
        <p:nvPicPr>
          <p:cNvPr id="3" name="Picture 2"/>
          <p:cNvPicPr/>
          <p:nvPr/>
        </p:nvPicPr>
        <p:blipFill>
          <a:blip r:embed="rId4"/>
          <a:srcRect t="24589" r="22825"/>
          <a:stretch>
            <a:fillRect/>
          </a:stretch>
        </p:blipFill>
        <p:spPr>
          <a:xfrm>
            <a:off x="4360985" y="0"/>
            <a:ext cx="4783015" cy="2781300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75250" y="3025726"/>
            <a:ext cx="3303564" cy="584200"/>
          </a:xfrm>
          <a:prstGeom prst="rect">
            <a:avLst/>
          </a:prstGeom>
          <a:gradFill>
            <a:gsLst>
              <a:gs pos="50000">
                <a:srgbClr val="8090B0"/>
              </a:gs>
              <a:gs pos="0">
                <a:srgbClr val="002060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wrap="square" anchor="t"/>
          <a:lstStyle/>
          <a:p>
            <a:pPr marL="0" lvl="0" indent="0" algn="ctr"/>
            <a:r>
              <a:rPr sz="3200" dirty="0" err="1">
                <a:solidFill>
                  <a:schemeClr val="bg1"/>
                </a:solidFill>
                <a:latin typeface="NikoshBAN"/>
              </a:rPr>
              <a:t>আপেল</a:t>
            </a:r>
            <a:r>
              <a:rPr sz="3200" dirty="0">
                <a:solidFill>
                  <a:schemeClr val="bg1"/>
                </a:solidFill>
                <a:latin typeface="NikoshBAN"/>
              </a:rPr>
              <a:t> ৫ </a:t>
            </a:r>
            <a:r>
              <a:rPr sz="3200" dirty="0" err="1">
                <a:solidFill>
                  <a:schemeClr val="bg1"/>
                </a:solidFill>
                <a:latin typeface="NikoshBAN"/>
              </a:rPr>
              <a:t>টি</a:t>
            </a:r>
            <a:r>
              <a:rPr sz="3200" dirty="0">
                <a:solidFill>
                  <a:schemeClr val="bg1"/>
                </a:solidFill>
                <a:latin typeface="NikoshBAN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2600" y="3124200"/>
            <a:ext cx="2514600" cy="522287"/>
          </a:xfrm>
          <a:prstGeom prst="rect">
            <a:avLst/>
          </a:prstGeom>
          <a:gradFill>
            <a:gsLst>
              <a:gs pos="50000">
                <a:srgbClr val="8090B0"/>
              </a:gs>
              <a:gs pos="0">
                <a:srgbClr val="002060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wrap="square" anchor="t"/>
          <a:lstStyle/>
          <a:p>
            <a:pPr marL="0" lvl="0" indent="0" algn="ctr"/>
            <a:r>
              <a:rPr sz="2800" dirty="0" err="1">
                <a:solidFill>
                  <a:schemeClr val="bg1"/>
                </a:solidFill>
                <a:latin typeface="NikoshBAN"/>
              </a:rPr>
              <a:t>কমলা</a:t>
            </a:r>
            <a:r>
              <a:rPr sz="2800" dirty="0">
                <a:solidFill>
                  <a:schemeClr val="bg1"/>
                </a:solidFill>
                <a:latin typeface="NikoshBAN"/>
              </a:rPr>
              <a:t> ১০ </a:t>
            </a:r>
            <a:r>
              <a:rPr sz="2800" dirty="0" err="1">
                <a:solidFill>
                  <a:schemeClr val="bg1"/>
                </a:solidFill>
                <a:latin typeface="NikoshBAN"/>
              </a:rPr>
              <a:t>টি</a:t>
            </a:r>
            <a:r>
              <a:rPr sz="2800" dirty="0">
                <a:solidFill>
                  <a:schemeClr val="bg1"/>
                </a:solidFill>
                <a:latin typeface="NikoshBAN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861530"/>
            <a:ext cx="560364" cy="768350"/>
          </a:xfrm>
          <a:prstGeom prst="rect">
            <a:avLst/>
          </a:prstGeom>
          <a:gradFill>
            <a:gsLst>
              <a:gs pos="50000">
                <a:srgbClr val="8090B0"/>
              </a:gs>
              <a:gs pos="0">
                <a:srgbClr val="002060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wrap="square" anchor="t"/>
          <a:lstStyle/>
          <a:p>
            <a:pPr marL="0" lvl="0" indent="0" algn="l"/>
            <a:r>
              <a:rPr sz="4400" dirty="0">
                <a:solidFill>
                  <a:schemeClr val="bg1"/>
                </a:solidFill>
                <a:latin typeface="Times New Roman"/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51252" y="2947035"/>
            <a:ext cx="914400" cy="706437"/>
          </a:xfrm>
          <a:prstGeom prst="rect">
            <a:avLst/>
          </a:prstGeom>
          <a:gradFill>
            <a:gsLst>
              <a:gs pos="50000">
                <a:srgbClr val="8090B0"/>
              </a:gs>
              <a:gs pos="0">
                <a:srgbClr val="002060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wrap="square" anchor="t"/>
          <a:lstStyle/>
          <a:p>
            <a:pPr marL="0" lvl="0" indent="0" algn="ctr"/>
            <a:r>
              <a:rPr sz="4000" dirty="0">
                <a:solidFill>
                  <a:srgbClr val="000000"/>
                </a:solidFill>
                <a:latin typeface="Times New Roman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85950" y="3884612"/>
            <a:ext cx="3962400" cy="1014413"/>
          </a:xfrm>
          <a:prstGeom prst="rect">
            <a:avLst/>
          </a:prstGeom>
          <a:gradFill>
            <a:gsLst>
              <a:gs pos="50000">
                <a:srgbClr val="8090B0"/>
              </a:gs>
              <a:gs pos="0">
                <a:srgbClr val="002060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wrap="square" anchor="t"/>
          <a:lstStyle/>
          <a:p>
            <a:pPr marL="0" lvl="0" indent="0" algn="ctr"/>
            <a:r>
              <a:rPr sz="4800" dirty="0">
                <a:solidFill>
                  <a:schemeClr val="bg1"/>
                </a:solidFill>
                <a:latin typeface="NikoshBAN"/>
              </a:rPr>
              <a:t>a: b = ১</a:t>
            </a:r>
            <a:r>
              <a:rPr sz="4800" dirty="0">
                <a:solidFill>
                  <a:schemeClr val="bg1"/>
                </a:solidFill>
                <a:latin typeface="Times New Roman"/>
              </a:rPr>
              <a:t>:</a:t>
            </a:r>
            <a:r>
              <a:rPr sz="4800" dirty="0">
                <a:solidFill>
                  <a:schemeClr val="bg1"/>
                </a:solidFill>
                <a:latin typeface="NikoshBAN"/>
              </a:rPr>
              <a:t> ২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67546" y="5161450"/>
            <a:ext cx="5224096" cy="522288"/>
          </a:xfrm>
          <a:prstGeom prst="rect">
            <a:avLst/>
          </a:prstGeom>
          <a:gradFill rotWithShape="1">
            <a:gsLst>
              <a:gs pos="50000">
                <a:srgbClr val="8090B0"/>
              </a:gs>
              <a:gs pos="0">
                <a:srgbClr val="002060"/>
              </a:gs>
              <a:gs pos="100000">
                <a:srgbClr val="FFFFFF"/>
              </a:gs>
            </a:gsLst>
            <a:lin ang="5400000"/>
          </a:gradFill>
          <a:ln w="9525">
            <a:solidFill>
              <a:srgbClr val="C17529"/>
            </a:solidFill>
          </a:ln>
        </p:spPr>
        <p:txBody>
          <a:bodyPr wrap="square" anchor="t"/>
          <a:lstStyle/>
          <a:p>
            <a:pPr marL="0" lvl="0" indent="0" algn="l"/>
            <a:r>
              <a:rPr sz="2800" dirty="0" err="1">
                <a:solidFill>
                  <a:schemeClr val="bg1"/>
                </a:solidFill>
                <a:latin typeface="NikoshBAN"/>
              </a:rPr>
              <a:t>তাহলে</a:t>
            </a:r>
            <a:r>
              <a:rPr sz="2800" dirty="0">
                <a:solidFill>
                  <a:schemeClr val="bg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bg1"/>
                </a:solidFill>
                <a:latin typeface="NikoshBAN"/>
              </a:rPr>
              <a:t>লেখা</a:t>
            </a:r>
            <a:r>
              <a:rPr sz="2800" dirty="0">
                <a:solidFill>
                  <a:schemeClr val="bg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bg1"/>
                </a:solidFill>
                <a:latin typeface="NikoshBAN"/>
              </a:rPr>
              <a:t>যায়</a:t>
            </a:r>
            <a:r>
              <a:rPr sz="2800" dirty="0">
                <a:solidFill>
                  <a:schemeClr val="bg1"/>
                </a:solidFill>
                <a:latin typeface="NikoshBAN"/>
              </a:rPr>
              <a:t> x: y = a: b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7000" y="5892018"/>
            <a:ext cx="5878537" cy="768350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t"/>
          <a:lstStyle/>
          <a:p>
            <a:pPr marL="0" lvl="0" indent="0" algn="ctr"/>
            <a:r>
              <a:rPr sz="4400" dirty="0" err="1">
                <a:solidFill>
                  <a:schemeClr val="bg1"/>
                </a:solidFill>
                <a:latin typeface="NikoshBAN"/>
              </a:rPr>
              <a:t>এটাই</a:t>
            </a:r>
            <a:r>
              <a:rPr sz="4400" dirty="0">
                <a:solidFill>
                  <a:schemeClr val="bg1"/>
                </a:solidFill>
                <a:latin typeface="NikoshBAN"/>
              </a:rPr>
              <a:t> </a:t>
            </a:r>
            <a:r>
              <a:rPr sz="4400" dirty="0" err="1">
                <a:solidFill>
                  <a:schemeClr val="bg1"/>
                </a:solidFill>
                <a:latin typeface="NikoshBAN"/>
              </a:rPr>
              <a:t>সমানুপাত</a:t>
            </a:r>
            <a:endParaRPr sz="4400" dirty="0">
              <a:solidFill>
                <a:schemeClr val="bg1"/>
              </a:solidFill>
              <a:latin typeface="NikoshB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2480" y="486508"/>
            <a:ext cx="7085428" cy="830262"/>
          </a:xfrm>
          <a:prstGeom prst="rect">
            <a:avLst/>
          </a:prstGeom>
          <a:gradFill>
            <a:gsLst>
              <a:gs pos="50000">
                <a:srgbClr val="8090B0"/>
              </a:gs>
              <a:gs pos="0">
                <a:srgbClr val="002060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wrap="square" anchor="t"/>
          <a:lstStyle/>
          <a:p>
            <a:pPr marL="685800" lvl="0" indent="-685800" algn="ctr">
              <a:buFont typeface="Wingdings" panose="05000000000000000000" pitchFamily="2" charset="2"/>
              <a:buChar char="q"/>
            </a:pPr>
            <a:r>
              <a:rPr sz="4800" dirty="0" err="1">
                <a:solidFill>
                  <a:schemeClr val="bg1"/>
                </a:solidFill>
                <a:latin typeface="NikoshBAN"/>
              </a:rPr>
              <a:t>সমানুপাত</a:t>
            </a:r>
            <a:r>
              <a:rPr sz="4800" dirty="0">
                <a:solidFill>
                  <a:schemeClr val="bg1"/>
                </a:solidFill>
                <a:latin typeface="NikoshBAN"/>
              </a:rPr>
              <a:t> </a:t>
            </a:r>
            <a:r>
              <a:rPr sz="4800" dirty="0" err="1">
                <a:solidFill>
                  <a:schemeClr val="bg1"/>
                </a:solidFill>
                <a:latin typeface="NikoshBAN"/>
              </a:rPr>
              <a:t>কাকে</a:t>
            </a:r>
            <a:r>
              <a:rPr sz="4800" dirty="0">
                <a:solidFill>
                  <a:schemeClr val="bg1"/>
                </a:solidFill>
                <a:latin typeface="NikoshBAN"/>
              </a:rPr>
              <a:t> </a:t>
            </a:r>
            <a:r>
              <a:rPr sz="4800" dirty="0" err="1">
                <a:solidFill>
                  <a:schemeClr val="bg1"/>
                </a:solidFill>
                <a:latin typeface="NikoshBAN"/>
              </a:rPr>
              <a:t>বলে</a:t>
            </a:r>
            <a:r>
              <a:rPr sz="4800" dirty="0">
                <a:solidFill>
                  <a:schemeClr val="bg1"/>
                </a:solidFill>
                <a:latin typeface="NikoshBAN"/>
              </a:rPr>
              <a:t> 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6209" y="3352800"/>
            <a:ext cx="8077200" cy="2485292"/>
          </a:xfrm>
          <a:prstGeom prst="rect">
            <a:avLst/>
          </a:prstGeom>
          <a:gradFill>
            <a:gsLst>
              <a:gs pos="50000">
                <a:srgbClr val="FFFF00"/>
              </a:gs>
              <a:gs pos="0">
                <a:srgbClr val="002060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wrap="square" anchor="t"/>
          <a:lstStyle/>
          <a:p>
            <a:pPr marL="0" lvl="0" indent="0" algn="just"/>
            <a:r>
              <a:rPr sz="40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chemeClr val="bg1"/>
                </a:solidFill>
                <a:latin typeface="NikoshBAN"/>
              </a:rPr>
              <a:t>যদি</a:t>
            </a:r>
            <a:r>
              <a:rPr sz="3200" dirty="0">
                <a:solidFill>
                  <a:schemeClr val="bg1"/>
                </a:solidFill>
                <a:latin typeface="NikoshBAN"/>
              </a:rPr>
              <a:t> </a:t>
            </a:r>
            <a:r>
              <a:rPr sz="3200" dirty="0" err="1">
                <a:solidFill>
                  <a:schemeClr val="bg1"/>
                </a:solidFill>
                <a:latin typeface="NikoshBAN"/>
              </a:rPr>
              <a:t>চারটি</a:t>
            </a:r>
            <a:r>
              <a:rPr sz="3200" dirty="0">
                <a:solidFill>
                  <a:schemeClr val="bg1"/>
                </a:solidFill>
                <a:latin typeface="NikoshBAN"/>
              </a:rPr>
              <a:t> </a:t>
            </a:r>
            <a:r>
              <a:rPr sz="3200" dirty="0" err="1">
                <a:solidFill>
                  <a:schemeClr val="bg1"/>
                </a:solidFill>
                <a:latin typeface="NikoshBAN"/>
              </a:rPr>
              <a:t>রাশি</a:t>
            </a:r>
            <a:r>
              <a:rPr sz="3200" dirty="0">
                <a:solidFill>
                  <a:schemeClr val="bg1"/>
                </a:solidFill>
                <a:latin typeface="NikoshBAN"/>
              </a:rPr>
              <a:t> </a:t>
            </a:r>
            <a:r>
              <a:rPr sz="3200" dirty="0" err="1">
                <a:solidFill>
                  <a:schemeClr val="bg1"/>
                </a:solidFill>
                <a:latin typeface="NikoshBAN"/>
              </a:rPr>
              <a:t>এরূপ</a:t>
            </a:r>
            <a:r>
              <a:rPr sz="3200" dirty="0">
                <a:solidFill>
                  <a:schemeClr val="bg1"/>
                </a:solidFill>
                <a:latin typeface="NikoshBAN"/>
              </a:rPr>
              <a:t> </a:t>
            </a:r>
            <a:r>
              <a:rPr sz="3200" dirty="0" err="1">
                <a:solidFill>
                  <a:schemeClr val="bg1"/>
                </a:solidFill>
                <a:latin typeface="NikoshBAN"/>
              </a:rPr>
              <a:t>হয়</a:t>
            </a:r>
            <a:r>
              <a:rPr sz="3200" dirty="0">
                <a:solidFill>
                  <a:schemeClr val="bg1"/>
                </a:solidFill>
                <a:latin typeface="NikoshBAN"/>
              </a:rPr>
              <a:t> </a:t>
            </a:r>
            <a:r>
              <a:rPr sz="3200" dirty="0" err="1">
                <a:solidFill>
                  <a:schemeClr val="bg1"/>
                </a:solidFill>
                <a:latin typeface="NikoshBAN"/>
              </a:rPr>
              <a:t>যে</a:t>
            </a:r>
            <a:r>
              <a:rPr sz="3200" dirty="0">
                <a:solidFill>
                  <a:schemeClr val="bg1"/>
                </a:solidFill>
                <a:latin typeface="NikoshBAN"/>
              </a:rPr>
              <a:t>, </a:t>
            </a:r>
            <a:r>
              <a:rPr sz="3200" dirty="0" err="1">
                <a:solidFill>
                  <a:schemeClr val="bg1"/>
                </a:solidFill>
                <a:latin typeface="NikoshBAN"/>
              </a:rPr>
              <a:t>প্রথম</a:t>
            </a:r>
            <a:r>
              <a:rPr sz="3200" dirty="0">
                <a:solidFill>
                  <a:schemeClr val="bg1"/>
                </a:solidFill>
                <a:latin typeface="NikoshBAN"/>
              </a:rPr>
              <a:t> ও </a:t>
            </a:r>
            <a:r>
              <a:rPr sz="3200" dirty="0" err="1">
                <a:solidFill>
                  <a:schemeClr val="bg1"/>
                </a:solidFill>
                <a:latin typeface="NikoshBAN"/>
              </a:rPr>
              <a:t>দ্বিতীয়</a:t>
            </a:r>
            <a:r>
              <a:rPr sz="3200" dirty="0">
                <a:solidFill>
                  <a:schemeClr val="bg1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রাশির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অনুপাত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তৃতীয়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ও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চতুর্থ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রাশির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অনুপাতের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সমান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হয়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,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তবে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ঐ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চারটি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রাশি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নিয়ে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সমানুপাত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উৎপন্ন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হয়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1999" y="2286000"/>
            <a:ext cx="3402037" cy="768350"/>
          </a:xfrm>
          <a:prstGeom prst="rect">
            <a:avLst/>
          </a:prstGeom>
          <a:gradFill>
            <a:gsLst>
              <a:gs pos="50000">
                <a:srgbClr val="8090B0"/>
              </a:gs>
              <a:gs pos="0">
                <a:srgbClr val="002060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wrap="square" anchor="t"/>
          <a:lstStyle/>
          <a:p>
            <a:pPr marL="571500" lvl="0" indent="-571500" algn="l">
              <a:buFont typeface="Wingdings" panose="05000000000000000000" pitchFamily="2" charset="2"/>
              <a:buChar char="ü"/>
            </a:pPr>
            <a:r>
              <a:rPr sz="4400" dirty="0" err="1">
                <a:solidFill>
                  <a:schemeClr val="accent4"/>
                </a:solidFill>
                <a:latin typeface="NikoshBAN"/>
              </a:rPr>
              <a:t>উত্তরঃ</a:t>
            </a:r>
            <a:endParaRPr sz="4400" dirty="0">
              <a:solidFill>
                <a:schemeClr val="accent4"/>
              </a:solidFill>
              <a:latin typeface="NikoshB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7086600" cy="706437"/>
          </a:xfrm>
          <a:prstGeom prst="rect">
            <a:avLst/>
          </a:prstGeom>
          <a:gradFill>
            <a:gsLst>
              <a:gs pos="50000">
                <a:srgbClr val="FFFF00"/>
              </a:gs>
              <a:gs pos="0">
                <a:srgbClr val="002060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wrap="square" anchor="t"/>
          <a:lstStyle/>
          <a:p>
            <a:pPr marL="571500" lvl="0" indent="-571500" algn="l">
              <a:buFont typeface="Wingdings" panose="05000000000000000000" pitchFamily="2" charset="2"/>
              <a:buChar char="q"/>
            </a:pPr>
            <a:r>
              <a:rPr sz="4000" dirty="0" err="1">
                <a:solidFill>
                  <a:srgbClr val="000000"/>
                </a:solidFill>
                <a:latin typeface="NikoshBAN"/>
              </a:rPr>
              <a:t>নিচের</a:t>
            </a:r>
            <a:r>
              <a:rPr sz="40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4000" dirty="0" err="1">
                <a:solidFill>
                  <a:srgbClr val="000000"/>
                </a:solidFill>
                <a:latin typeface="NikoshBAN"/>
              </a:rPr>
              <a:t>সমস্যাটি</a:t>
            </a:r>
            <a:r>
              <a:rPr sz="40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4000" dirty="0" err="1">
                <a:solidFill>
                  <a:srgbClr val="000000"/>
                </a:solidFill>
                <a:latin typeface="NikoshBAN"/>
              </a:rPr>
              <a:t>সমাধান</a:t>
            </a:r>
            <a:r>
              <a:rPr sz="40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4000" dirty="0" err="1">
                <a:solidFill>
                  <a:srgbClr val="000000"/>
                </a:solidFill>
                <a:latin typeface="NikoshBAN"/>
              </a:rPr>
              <a:t>কর</a:t>
            </a:r>
            <a:endParaRPr sz="4000" dirty="0">
              <a:solidFill>
                <a:srgbClr val="000000"/>
              </a:solidFill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276600"/>
            <a:ext cx="7772400" cy="2659966"/>
          </a:xfrm>
          <a:prstGeom prst="rect">
            <a:avLst/>
          </a:prstGeom>
          <a:gradFill>
            <a:gsLst>
              <a:gs pos="50000">
                <a:srgbClr val="FFFF00"/>
              </a:gs>
              <a:gs pos="0">
                <a:srgbClr val="002060"/>
              </a:gs>
              <a:gs pos="100000">
                <a:srgbClr val="FFFFFF"/>
              </a:gs>
            </a:gsLst>
            <a:lin ang="5400000" scaled="0"/>
          </a:gradFill>
          <a:ln w="25400">
            <a:solidFill>
              <a:srgbClr val="000000"/>
            </a:solidFill>
          </a:ln>
        </p:spPr>
        <p:txBody>
          <a:bodyPr wrap="square" anchor="t"/>
          <a:lstStyle/>
          <a:p>
            <a:pPr marL="571500" lvl="0" indent="-571500" algn="just">
              <a:buFont typeface="Wingdings" panose="05000000000000000000" pitchFamily="2" charset="2"/>
              <a:buChar char="Ø"/>
            </a:pPr>
            <a:r>
              <a:rPr sz="3200" dirty="0" err="1">
                <a:solidFill>
                  <a:schemeClr val="bg1"/>
                </a:solidFill>
                <a:latin typeface="NikoshBAN"/>
              </a:rPr>
              <a:t>পিতা</a:t>
            </a:r>
            <a:r>
              <a:rPr sz="3200" dirty="0">
                <a:solidFill>
                  <a:schemeClr val="bg1"/>
                </a:solidFill>
                <a:latin typeface="NikoshBAN"/>
              </a:rPr>
              <a:t> ও </a:t>
            </a:r>
            <a:r>
              <a:rPr sz="3200" dirty="0" err="1">
                <a:solidFill>
                  <a:schemeClr val="bg1"/>
                </a:solidFill>
                <a:latin typeface="NikoshBAN"/>
              </a:rPr>
              <a:t>পুত্রের</a:t>
            </a:r>
            <a:r>
              <a:rPr sz="3200" dirty="0">
                <a:solidFill>
                  <a:schemeClr val="bg1"/>
                </a:solidFill>
                <a:latin typeface="NikoshBAN"/>
              </a:rPr>
              <a:t> </a:t>
            </a:r>
            <a:r>
              <a:rPr sz="3200" dirty="0" err="1">
                <a:solidFill>
                  <a:schemeClr val="bg1"/>
                </a:solidFill>
                <a:latin typeface="NikoshBAN"/>
              </a:rPr>
              <a:t>বর্তমান</a:t>
            </a:r>
            <a:r>
              <a:rPr sz="3200" dirty="0">
                <a:solidFill>
                  <a:schemeClr val="bg1"/>
                </a:solidFill>
                <a:latin typeface="NikoshBAN"/>
              </a:rPr>
              <a:t> </a:t>
            </a:r>
            <a:r>
              <a:rPr sz="3200" dirty="0" err="1">
                <a:solidFill>
                  <a:schemeClr val="bg1"/>
                </a:solidFill>
                <a:latin typeface="NikoshBAN"/>
              </a:rPr>
              <a:t>বয়সের</a:t>
            </a:r>
            <a:r>
              <a:rPr sz="3200" dirty="0">
                <a:solidFill>
                  <a:schemeClr val="bg1"/>
                </a:solidFill>
                <a:latin typeface="NikoshBAN"/>
              </a:rPr>
              <a:t> </a:t>
            </a:r>
            <a:r>
              <a:rPr sz="3200" dirty="0" err="1">
                <a:solidFill>
                  <a:schemeClr val="bg1"/>
                </a:solidFill>
                <a:latin typeface="NikoshBAN"/>
              </a:rPr>
              <a:t>অনুপাত</a:t>
            </a:r>
            <a:r>
              <a:rPr sz="3200" dirty="0">
                <a:solidFill>
                  <a:schemeClr val="bg1"/>
                </a:solidFill>
                <a:latin typeface="NikoshBAN"/>
              </a:rPr>
              <a:t> </a:t>
            </a:r>
            <a:r>
              <a:rPr sz="3200" dirty="0">
                <a:solidFill>
                  <a:schemeClr val="bg1"/>
                </a:solidFill>
                <a:latin typeface="Times New Roman"/>
              </a:rPr>
              <a:t>7 </a:t>
            </a:r>
            <a:r>
              <a:rPr sz="3200" dirty="0">
                <a:solidFill>
                  <a:srgbClr val="000000"/>
                </a:solidFill>
                <a:latin typeface="Times New Roman"/>
              </a:rPr>
              <a:t>: 2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এবং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/>
              </a:rPr>
              <a:t>5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বছর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পরে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তাদের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বয়সের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অনুপাত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/>
              </a:rPr>
              <a:t>8 : 3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হবে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।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তাদের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বর্তমান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বয়স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কত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6250" y="2250832"/>
            <a:ext cx="8191500" cy="3348110"/>
          </a:xfrm>
          <a:prstGeom prst="rect">
            <a:avLst/>
          </a:prstGeom>
          <a:gradFill>
            <a:gsLst>
              <a:gs pos="50000">
                <a:srgbClr val="FFFF00"/>
              </a:gs>
              <a:gs pos="0">
                <a:srgbClr val="002060"/>
              </a:gs>
              <a:gs pos="100000">
                <a:srgbClr val="FFFFFF"/>
              </a:gs>
            </a:gsLst>
            <a:lin ang="5400000" scaled="0"/>
          </a:gradFill>
        </p:spPr>
        <p:txBody>
          <a:bodyPr wrap="square" anchor="ctr"/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sz="3200" dirty="0" err="1">
                <a:solidFill>
                  <a:srgbClr val="000000"/>
                </a:solidFill>
                <a:latin typeface="NikoshBAN"/>
              </a:rPr>
              <a:t>পিতা</a:t>
            </a:r>
            <a:r>
              <a:rPr lang="en-US"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ও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পুত্রের</a:t>
            </a:r>
            <a:r>
              <a:rPr lang="en-US"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বর্তমান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বয়সের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সমষ্টি</a:t>
            </a:r>
            <a:r>
              <a:rPr lang="en-US"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/>
              </a:rPr>
              <a:t>70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বছর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।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তাদের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বয়সের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অনুপাত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বছর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/>
              </a:rPr>
              <a:t>7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পূর্বে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ছিল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/>
              </a:rPr>
              <a:t>5 : 2</a:t>
            </a:r>
            <a:r>
              <a:rPr lang="en-US" sz="3200" dirty="0">
                <a:solidFill>
                  <a:srgbClr val="000000"/>
                </a:solidFill>
                <a:latin typeface="NikoshBAN"/>
              </a:rPr>
              <a:t>.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/>
              </a:rPr>
              <a:t>5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বছর</a:t>
            </a:r>
            <a:r>
              <a:rPr lang="en-US"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পরে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তাদের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বয়সের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অনুপাত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কত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হবে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54359B-50FE-488C-B8A1-F593BA860846}"/>
              </a:ext>
            </a:extLst>
          </p:cNvPr>
          <p:cNvSpPr/>
          <p:nvPr/>
        </p:nvSpPr>
        <p:spPr>
          <a:xfrm>
            <a:off x="3122585" y="533624"/>
            <a:ext cx="3348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sz="5400" b="0" cap="none" spc="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NikoshBAN"/>
              </a:rPr>
              <a:t>দলীয়</a:t>
            </a:r>
            <a:r>
              <a:rPr sz="5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NikoshBAN"/>
              </a:rPr>
              <a:t> </a:t>
            </a:r>
            <a:r>
              <a:rPr sz="5400" b="0" cap="none" spc="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NikoshBAN"/>
              </a:rPr>
              <a:t>কাজ</a:t>
            </a:r>
            <a:endParaRPr lang="en-US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1926" y="1064455"/>
            <a:ext cx="3048000" cy="1106487"/>
          </a:xfrm>
          <a:prstGeom prst="rect">
            <a:avLst/>
          </a:prstGeom>
          <a:gradFill>
            <a:gsLst>
              <a:gs pos="50000">
                <a:srgbClr val="FFFF00"/>
              </a:gs>
              <a:gs pos="0">
                <a:srgbClr val="002060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wrap="square" anchor="t"/>
          <a:lstStyle/>
          <a:p>
            <a:pPr marL="0" lvl="0" indent="0" algn="ctr"/>
            <a:r>
              <a:rPr sz="6600" b="0" i="0" u="sng" strike="noStrike" dirty="0" err="1">
                <a:solidFill>
                  <a:schemeClr val="bg1"/>
                </a:solidFill>
                <a:latin typeface="NikoshBAN"/>
              </a:rPr>
              <a:t>মূল্যায়ন</a:t>
            </a:r>
            <a:endParaRPr sz="6600" b="0" i="0" u="sng" strike="noStrike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547" y="2426530"/>
            <a:ext cx="8519453" cy="768350"/>
          </a:xfrm>
          <a:prstGeom prst="rect">
            <a:avLst/>
          </a:prstGeom>
          <a:gradFill>
            <a:gsLst>
              <a:gs pos="50000">
                <a:srgbClr val="FFFF00"/>
              </a:gs>
              <a:gs pos="0">
                <a:srgbClr val="002060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wrap="square" anchor="t"/>
          <a:lstStyle/>
          <a:p>
            <a:pPr marL="571500" lvl="0" indent="-571500" algn="l">
              <a:buFont typeface="Wingdings" panose="05000000000000000000" pitchFamily="2" charset="2"/>
              <a:buChar char="q"/>
            </a:pPr>
            <a:r>
              <a:rPr sz="3200" dirty="0" err="1">
                <a:solidFill>
                  <a:srgbClr val="FF0000"/>
                </a:solidFill>
                <a:latin typeface="NikoshBAN"/>
              </a:rPr>
              <a:t>অনুপাত</a:t>
            </a:r>
            <a:r>
              <a:rPr sz="3200" dirty="0">
                <a:solidFill>
                  <a:srgbClr val="FF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FF0000"/>
                </a:solidFill>
                <a:latin typeface="NikoshBAN"/>
              </a:rPr>
              <a:t>কাকে</a:t>
            </a:r>
            <a:r>
              <a:rPr sz="3200" dirty="0">
                <a:solidFill>
                  <a:srgbClr val="FF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FF0000"/>
                </a:solidFill>
                <a:latin typeface="NikoshBAN"/>
              </a:rPr>
              <a:t>বলে</a:t>
            </a:r>
            <a:r>
              <a:rPr sz="3200" dirty="0">
                <a:solidFill>
                  <a:srgbClr val="FF0000"/>
                </a:solidFill>
                <a:latin typeface="NikoshBAN"/>
              </a:rPr>
              <a:t> 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394" y="3166746"/>
            <a:ext cx="8542606" cy="997292"/>
          </a:xfrm>
          <a:prstGeom prst="rect">
            <a:avLst/>
          </a:prstGeom>
          <a:gradFill>
            <a:gsLst>
              <a:gs pos="50000">
                <a:srgbClr val="FFFF00"/>
              </a:gs>
              <a:gs pos="0">
                <a:srgbClr val="002060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wrap="square" anchor="t"/>
          <a:lstStyle/>
          <a:p>
            <a:pPr marL="571500" lvl="0" indent="-571500" algn="l">
              <a:buFont typeface="Wingdings" panose="05000000000000000000" pitchFamily="2" charset="2"/>
              <a:buChar char="q"/>
            </a:pPr>
            <a:r>
              <a:rPr sz="3200" dirty="0" err="1">
                <a:solidFill>
                  <a:srgbClr val="FF0000"/>
                </a:solidFill>
                <a:latin typeface="NikoshBAN"/>
              </a:rPr>
              <a:t>ভিন্ন</a:t>
            </a:r>
            <a:r>
              <a:rPr sz="3200" dirty="0">
                <a:solidFill>
                  <a:srgbClr val="FF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FF0000"/>
                </a:solidFill>
                <a:latin typeface="NikoshBAN"/>
              </a:rPr>
              <a:t>জাতীয়</a:t>
            </a:r>
            <a:r>
              <a:rPr sz="3200" dirty="0">
                <a:solidFill>
                  <a:srgbClr val="FF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FF0000"/>
                </a:solidFill>
                <a:latin typeface="NikoshBAN"/>
              </a:rPr>
              <a:t>এককের</a:t>
            </a:r>
            <a:r>
              <a:rPr sz="3200" dirty="0">
                <a:solidFill>
                  <a:srgbClr val="FF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FF0000"/>
                </a:solidFill>
                <a:latin typeface="NikoshBAN"/>
              </a:rPr>
              <a:t>অনুপাত</a:t>
            </a:r>
            <a:r>
              <a:rPr sz="3200" dirty="0">
                <a:solidFill>
                  <a:srgbClr val="FF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FF0000"/>
                </a:solidFill>
                <a:latin typeface="NikoshBAN"/>
              </a:rPr>
              <a:t>হতে</a:t>
            </a:r>
            <a:r>
              <a:rPr sz="3200" dirty="0">
                <a:solidFill>
                  <a:srgbClr val="FF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FF0000"/>
                </a:solidFill>
                <a:latin typeface="NikoshBAN"/>
              </a:rPr>
              <a:t>পারে</a:t>
            </a:r>
            <a:r>
              <a:rPr sz="3200" dirty="0">
                <a:solidFill>
                  <a:srgbClr val="FF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FF0000"/>
                </a:solidFill>
                <a:latin typeface="NikoshBAN"/>
              </a:rPr>
              <a:t>কী</a:t>
            </a:r>
            <a:r>
              <a:rPr sz="3200" dirty="0">
                <a:solidFill>
                  <a:srgbClr val="FF0000"/>
                </a:solidFill>
                <a:latin typeface="NikoshBAN"/>
              </a:rPr>
              <a:t> 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0920" y="4157271"/>
            <a:ext cx="8533080" cy="768350"/>
          </a:xfrm>
          <a:prstGeom prst="rect">
            <a:avLst/>
          </a:prstGeom>
          <a:gradFill>
            <a:gsLst>
              <a:gs pos="50000">
                <a:srgbClr val="FFFF00"/>
              </a:gs>
              <a:gs pos="0">
                <a:srgbClr val="002060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wrap="square" anchor="t"/>
          <a:lstStyle/>
          <a:p>
            <a:pPr marL="571500" lvl="0" indent="-571500" algn="l">
              <a:buFont typeface="Wingdings" panose="05000000000000000000" pitchFamily="2" charset="2"/>
              <a:buChar char="q"/>
            </a:pPr>
            <a:r>
              <a:rPr sz="3200" dirty="0" err="1">
                <a:solidFill>
                  <a:srgbClr val="FF0000"/>
                </a:solidFill>
                <a:latin typeface="NikoshBAN"/>
              </a:rPr>
              <a:t>সমানুপাত</a:t>
            </a:r>
            <a:r>
              <a:rPr sz="3200" dirty="0">
                <a:solidFill>
                  <a:srgbClr val="FF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FF0000"/>
                </a:solidFill>
                <a:latin typeface="NikoshBAN"/>
              </a:rPr>
              <a:t>কাকে</a:t>
            </a:r>
            <a:r>
              <a:rPr sz="3200" dirty="0">
                <a:solidFill>
                  <a:srgbClr val="FF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FF0000"/>
                </a:solidFill>
                <a:latin typeface="NikoshBAN"/>
              </a:rPr>
              <a:t>বলে</a:t>
            </a:r>
            <a:r>
              <a:rPr sz="3200" dirty="0">
                <a:solidFill>
                  <a:srgbClr val="FF0000"/>
                </a:solidFill>
                <a:latin typeface="NikoshBAN"/>
              </a:rPr>
              <a:t> 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394" y="4927208"/>
            <a:ext cx="8542606" cy="699869"/>
          </a:xfrm>
          <a:prstGeom prst="rect">
            <a:avLst/>
          </a:prstGeom>
          <a:gradFill>
            <a:gsLst>
              <a:gs pos="50000">
                <a:srgbClr val="FFFF00"/>
              </a:gs>
              <a:gs pos="0">
                <a:srgbClr val="002060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wrap="square" anchor="t"/>
          <a:lstStyle/>
          <a:p>
            <a:pPr marL="571500" lvl="0" indent="-571500" algn="l">
              <a:buFont typeface="Wingdings" panose="05000000000000000000" pitchFamily="2" charset="2"/>
              <a:buChar char="q"/>
            </a:pPr>
            <a:r>
              <a:rPr sz="3200" dirty="0" err="1">
                <a:solidFill>
                  <a:srgbClr val="FF0000"/>
                </a:solidFill>
                <a:latin typeface="NikoshBAN"/>
              </a:rPr>
              <a:t>সমানুপাতের</a:t>
            </a:r>
            <a:r>
              <a:rPr sz="3200" dirty="0">
                <a:solidFill>
                  <a:srgbClr val="FF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FF0000"/>
                </a:solidFill>
                <a:latin typeface="NikoshBAN"/>
              </a:rPr>
              <a:t>একক</a:t>
            </a:r>
            <a:r>
              <a:rPr sz="3200" dirty="0">
                <a:solidFill>
                  <a:srgbClr val="FF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FF0000"/>
                </a:solidFill>
                <a:latin typeface="NikoshBAN"/>
              </a:rPr>
              <a:t>কেমন</a:t>
            </a:r>
            <a:r>
              <a:rPr sz="3200" dirty="0">
                <a:solidFill>
                  <a:srgbClr val="FF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FF0000"/>
                </a:solidFill>
                <a:latin typeface="NikoshBAN"/>
              </a:rPr>
              <a:t>হওয়া</a:t>
            </a:r>
            <a:r>
              <a:rPr sz="3200" dirty="0">
                <a:solidFill>
                  <a:srgbClr val="FF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FF0000"/>
                </a:solidFill>
                <a:latin typeface="NikoshBAN"/>
              </a:rPr>
              <a:t>উচিত</a:t>
            </a:r>
            <a:r>
              <a:rPr sz="3200" dirty="0">
                <a:solidFill>
                  <a:srgbClr val="FF0000"/>
                </a:solidFill>
                <a:latin typeface="NikoshBAN"/>
              </a:rPr>
              <a:t> 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685800"/>
            <a:ext cx="6126480" cy="1200150"/>
          </a:xfrm>
          <a:prstGeom prst="rect">
            <a:avLst/>
          </a:prstGeom>
          <a:gradFill>
            <a:gsLst>
              <a:gs pos="50000">
                <a:srgbClr val="FFFF00"/>
              </a:gs>
              <a:gs pos="0">
                <a:srgbClr val="002060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wrap="square" anchor="t"/>
          <a:lstStyle/>
          <a:p>
            <a:pPr marL="0" lvl="0" indent="0" algn="ctr"/>
            <a:r>
              <a:rPr sz="7200" b="0" i="0" u="sng" strike="noStrike" dirty="0" err="1">
                <a:solidFill>
                  <a:schemeClr val="bg1"/>
                </a:solidFill>
                <a:latin typeface="NikoshBAN"/>
              </a:rPr>
              <a:t>বাড়ীর</a:t>
            </a:r>
            <a:r>
              <a:rPr sz="7200" b="0" i="0" u="sng" strike="noStrike" dirty="0">
                <a:solidFill>
                  <a:schemeClr val="bg1"/>
                </a:solidFill>
                <a:latin typeface="NikoshBAN"/>
              </a:rPr>
              <a:t> </a:t>
            </a:r>
            <a:r>
              <a:rPr sz="7200" b="0" i="0" u="sng" strike="noStrike" dirty="0" err="1">
                <a:solidFill>
                  <a:schemeClr val="bg1"/>
                </a:solidFill>
                <a:latin typeface="NikoshBAN"/>
              </a:rPr>
              <a:t>কাজ</a:t>
            </a:r>
            <a:endParaRPr sz="7200" b="0" i="0" u="sng" strike="noStrike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743200"/>
            <a:ext cx="8458200" cy="2897945"/>
          </a:xfrm>
          <a:prstGeom prst="rect">
            <a:avLst/>
          </a:prstGeom>
          <a:pattFill prst="pct5">
            <a:fgClr>
              <a:srgbClr val="FF99CC"/>
            </a:fgClr>
            <a:bgClr>
              <a:schemeClr val="bg1"/>
            </a:bgClr>
          </a:pattFill>
          <a:ln>
            <a:noFill/>
          </a:ln>
        </p:spPr>
        <p:txBody>
          <a:bodyPr wrap="square" anchor="t"/>
          <a:lstStyle/>
          <a:p>
            <a:pPr marL="571500" lvl="0" indent="-571500" algn="l">
              <a:buFont typeface="Wingdings" panose="05000000000000000000" pitchFamily="2" charset="2"/>
              <a:buChar char="q"/>
            </a:pPr>
            <a:r>
              <a:rPr sz="4000" dirty="0" err="1">
                <a:solidFill>
                  <a:schemeClr val="accent3"/>
                </a:solidFill>
                <a:latin typeface="NikoshBAN"/>
              </a:rPr>
              <a:t>একটি</a:t>
            </a:r>
            <a:r>
              <a:rPr sz="4000" dirty="0">
                <a:solidFill>
                  <a:schemeClr val="accent3"/>
                </a:solidFill>
                <a:latin typeface="NikoshBAN"/>
              </a:rPr>
              <a:t> </a:t>
            </a:r>
            <a:r>
              <a:rPr sz="4000" dirty="0" err="1">
                <a:solidFill>
                  <a:schemeClr val="accent3"/>
                </a:solidFill>
                <a:latin typeface="NikoshBAN"/>
              </a:rPr>
              <a:t>বৃত্তক্ষেত্রের</a:t>
            </a:r>
            <a:r>
              <a:rPr sz="4000" dirty="0">
                <a:solidFill>
                  <a:schemeClr val="accent3"/>
                </a:solidFill>
                <a:latin typeface="NikoshBAN"/>
              </a:rPr>
              <a:t>  </a:t>
            </a:r>
            <a:r>
              <a:rPr sz="4000" dirty="0" err="1">
                <a:solidFill>
                  <a:schemeClr val="accent3"/>
                </a:solidFill>
                <a:latin typeface="Times New Roman"/>
              </a:rPr>
              <a:t>ক্ষেত্রফল</a:t>
            </a:r>
            <a:r>
              <a:rPr sz="4000" dirty="0">
                <a:solidFill>
                  <a:schemeClr val="accent3"/>
                </a:solidFill>
                <a:latin typeface="Times New Roman"/>
              </a:rPr>
              <a:t> </a:t>
            </a:r>
            <a:r>
              <a:rPr sz="4000" dirty="0" err="1">
                <a:solidFill>
                  <a:schemeClr val="accent3"/>
                </a:solidFill>
                <a:latin typeface="NikoshBAN"/>
              </a:rPr>
              <a:t>একটি</a:t>
            </a:r>
            <a:r>
              <a:rPr sz="4000" dirty="0">
                <a:solidFill>
                  <a:schemeClr val="accent3"/>
                </a:solidFill>
                <a:latin typeface="NikoshBAN"/>
              </a:rPr>
              <a:t> </a:t>
            </a:r>
            <a:r>
              <a:rPr sz="4000" dirty="0" err="1">
                <a:solidFill>
                  <a:schemeClr val="accent3"/>
                </a:solidFill>
                <a:latin typeface="NikoshBAN"/>
              </a:rPr>
              <a:t>বর্গক্ষেত্রের</a:t>
            </a:r>
            <a:r>
              <a:rPr sz="4000" dirty="0">
                <a:solidFill>
                  <a:schemeClr val="accent3"/>
                </a:solidFill>
                <a:latin typeface="NikoshBAN"/>
              </a:rPr>
              <a:t> </a:t>
            </a:r>
            <a:r>
              <a:rPr sz="4000" dirty="0" err="1">
                <a:solidFill>
                  <a:schemeClr val="accent3"/>
                </a:solidFill>
                <a:latin typeface="NikoshBAN"/>
              </a:rPr>
              <a:t>ক্ষেত্রফলের</a:t>
            </a:r>
            <a:r>
              <a:rPr sz="4000" dirty="0">
                <a:solidFill>
                  <a:schemeClr val="accent3"/>
                </a:solidFill>
                <a:latin typeface="NikoshBAN"/>
              </a:rPr>
              <a:t> </a:t>
            </a:r>
            <a:r>
              <a:rPr sz="4000" dirty="0" err="1">
                <a:solidFill>
                  <a:schemeClr val="accent3"/>
                </a:solidFill>
                <a:latin typeface="NikoshBAN"/>
              </a:rPr>
              <a:t>সমান</a:t>
            </a:r>
            <a:r>
              <a:rPr sz="4000" dirty="0">
                <a:solidFill>
                  <a:schemeClr val="accent3"/>
                </a:solidFill>
                <a:latin typeface="NikoshBAN"/>
              </a:rPr>
              <a:t> </a:t>
            </a:r>
            <a:r>
              <a:rPr sz="4000" dirty="0" err="1">
                <a:solidFill>
                  <a:schemeClr val="accent3"/>
                </a:solidFill>
                <a:latin typeface="NikoshBAN"/>
              </a:rPr>
              <a:t>হলে</a:t>
            </a:r>
            <a:r>
              <a:rPr sz="4000" dirty="0">
                <a:solidFill>
                  <a:schemeClr val="accent3"/>
                </a:solidFill>
                <a:latin typeface="NikoshBAN"/>
              </a:rPr>
              <a:t>, </a:t>
            </a:r>
            <a:r>
              <a:rPr sz="4000" dirty="0" err="1">
                <a:solidFill>
                  <a:schemeClr val="accent3"/>
                </a:solidFill>
                <a:latin typeface="NikoshBAN"/>
              </a:rPr>
              <a:t>পরিসীমার</a:t>
            </a:r>
            <a:r>
              <a:rPr sz="4000" dirty="0">
                <a:solidFill>
                  <a:schemeClr val="accent3"/>
                </a:solidFill>
                <a:latin typeface="NikoshBAN"/>
              </a:rPr>
              <a:t> </a:t>
            </a:r>
            <a:r>
              <a:rPr sz="4000" dirty="0" err="1">
                <a:solidFill>
                  <a:schemeClr val="accent3"/>
                </a:solidFill>
                <a:latin typeface="NikoshBAN"/>
              </a:rPr>
              <a:t>অনুপাত</a:t>
            </a:r>
            <a:r>
              <a:rPr sz="4000" dirty="0">
                <a:solidFill>
                  <a:schemeClr val="accent3"/>
                </a:solidFill>
                <a:latin typeface="NikoshBAN"/>
              </a:rPr>
              <a:t> </a:t>
            </a:r>
            <a:r>
              <a:rPr sz="4000" dirty="0" err="1">
                <a:solidFill>
                  <a:schemeClr val="accent3"/>
                </a:solidFill>
                <a:latin typeface="NikoshBAN"/>
              </a:rPr>
              <a:t>নির্ণয়</a:t>
            </a:r>
            <a:r>
              <a:rPr sz="4000" dirty="0">
                <a:solidFill>
                  <a:schemeClr val="accent3"/>
                </a:solidFill>
                <a:latin typeface="NikoshBAN"/>
              </a:rPr>
              <a:t> </a:t>
            </a:r>
            <a:r>
              <a:rPr sz="4000" dirty="0" err="1">
                <a:solidFill>
                  <a:schemeClr val="accent3"/>
                </a:solidFill>
                <a:latin typeface="NikoshBAN"/>
              </a:rPr>
              <a:t>কর</a:t>
            </a:r>
            <a:r>
              <a:rPr sz="4000" dirty="0">
                <a:solidFill>
                  <a:schemeClr val="accent3"/>
                </a:solidFill>
                <a:latin typeface="NikoshBAN"/>
              </a:rPr>
              <a:t>।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E408A9-F5F0-42F2-9366-711E24147269}"/>
              </a:ext>
            </a:extLst>
          </p:cNvPr>
          <p:cNvSpPr/>
          <p:nvPr/>
        </p:nvSpPr>
        <p:spPr>
          <a:xfrm>
            <a:off x="1188515" y="111593"/>
            <a:ext cx="28280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sz="6000" b="1" cap="none" spc="0" dirty="0" err="1">
                <a:ln/>
                <a:solidFill>
                  <a:schemeClr val="accent3"/>
                </a:solidFill>
                <a:effectLst/>
                <a:latin typeface="NikoshBAN"/>
              </a:rPr>
              <a:t>ধন্যবাদ</a:t>
            </a:r>
            <a:endParaRPr lang="en-US" sz="6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CFC220-B0AF-4571-B37C-76EF81ADE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659" y="0"/>
            <a:ext cx="464634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319463"/>
            <a:ext cx="5036234" cy="3538537"/>
          </a:xfrm>
          <a:prstGeom prst="rect">
            <a:avLst/>
          </a:prstGeom>
          <a:gradFill rotWithShape="1">
            <a:gsLst>
              <a:gs pos="0">
                <a:srgbClr val="FEFE57"/>
              </a:gs>
              <a:gs pos="50000">
                <a:srgbClr val="FEFE8E"/>
              </a:gs>
              <a:gs pos="100000">
                <a:srgbClr val="FEFEC3"/>
              </a:gs>
            </a:gsLst>
            <a:lin ang="13500000" scaled="1"/>
          </a:gradFill>
          <a:ln>
            <a:solidFill>
              <a:srgbClr val="4E3B30"/>
            </a:solidFill>
          </a:ln>
        </p:spPr>
        <p:txBody>
          <a:bodyPr wrap="square" anchor="t"/>
          <a:lstStyle/>
          <a:p>
            <a:pPr marL="0" lvl="0" indent="0" algn="ctr"/>
            <a:r>
              <a:rPr sz="4000" b="1" i="0" u="none" strike="noStrike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NikoshBAN"/>
              </a:rPr>
              <a:t>শিক্ষক</a:t>
            </a:r>
            <a:r>
              <a:rPr sz="4000" b="1" i="0" u="none" strike="noStrike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/>
              </a:rPr>
              <a:t> </a:t>
            </a:r>
            <a:r>
              <a:rPr sz="4000" b="1" i="0" u="none" strike="noStrike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NikoshBAN"/>
              </a:rPr>
              <a:t>পরিচিতি</a:t>
            </a:r>
            <a:r>
              <a:rPr sz="4000" b="1" i="0" u="none" strike="noStrike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/>
              </a:rPr>
              <a:t> </a:t>
            </a:r>
          </a:p>
          <a:p>
            <a:pPr marL="0" lvl="0" indent="0" algn="l"/>
            <a:r>
              <a:rPr sz="4400" b="1" i="0" u="none" strike="noStrike" dirty="0">
                <a:solidFill>
                  <a:srgbClr val="4E3B30"/>
                </a:solidFill>
                <a:latin typeface="NikoshBAN"/>
              </a:rPr>
              <a:t> </a:t>
            </a:r>
            <a:r>
              <a:rPr sz="3200" b="1" i="0" u="none" strike="noStrike" dirty="0" err="1">
                <a:solidFill>
                  <a:srgbClr val="4E3B30"/>
                </a:solidFill>
                <a:latin typeface="NikoshBAN"/>
              </a:rPr>
              <a:t>মোঃ</a:t>
            </a:r>
            <a:r>
              <a:rPr sz="3200" b="1" i="0" u="none" strike="noStrike" dirty="0">
                <a:solidFill>
                  <a:srgbClr val="4E3B30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4E3B30"/>
                </a:solidFill>
                <a:latin typeface="NikoshBAN"/>
              </a:rPr>
              <a:t>আব্দুল</a:t>
            </a:r>
            <a:r>
              <a:rPr lang="en-US" sz="3200" b="1" dirty="0">
                <a:solidFill>
                  <a:srgbClr val="4E3B30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4E3B30"/>
                </a:solidFill>
                <a:latin typeface="NikoshBAN"/>
              </a:rPr>
              <a:t>কাদের</a:t>
            </a:r>
            <a:r>
              <a:rPr lang="en-US" sz="3200" b="1" dirty="0">
                <a:solidFill>
                  <a:srgbClr val="4E3B30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4E3B30"/>
                </a:solidFill>
                <a:latin typeface="NikoshBAN"/>
              </a:rPr>
              <a:t>সুমন</a:t>
            </a:r>
            <a:endParaRPr sz="3200" b="1" i="0" u="none" strike="noStrike" dirty="0">
              <a:solidFill>
                <a:srgbClr val="4E3B30"/>
              </a:solidFill>
              <a:latin typeface="NikoshBAN"/>
            </a:endParaRPr>
          </a:p>
          <a:p>
            <a:pPr marL="0" lvl="0" indent="0" algn="l"/>
            <a:r>
              <a:rPr sz="3200" b="1" i="0" u="none" strike="noStrike" dirty="0" err="1">
                <a:solidFill>
                  <a:srgbClr val="4E3B30"/>
                </a:solidFill>
                <a:latin typeface="NikoshBAN"/>
              </a:rPr>
              <a:t>সহকারি</a:t>
            </a:r>
            <a:r>
              <a:rPr sz="3200" b="1" i="0" u="none" strike="noStrike" dirty="0">
                <a:solidFill>
                  <a:srgbClr val="4E3B30"/>
                </a:solidFill>
                <a:latin typeface="NikoshBAN"/>
              </a:rPr>
              <a:t> </a:t>
            </a:r>
            <a:r>
              <a:rPr sz="3200" b="1" i="0" u="none" strike="noStrike" dirty="0" err="1">
                <a:solidFill>
                  <a:srgbClr val="4E3B30"/>
                </a:solidFill>
                <a:latin typeface="NikoshBAN"/>
              </a:rPr>
              <a:t>শিক্ষক</a:t>
            </a:r>
            <a:endParaRPr sz="3200" b="1" i="0" u="none" strike="noStrike" dirty="0">
              <a:solidFill>
                <a:srgbClr val="4E3B30"/>
              </a:solidFill>
              <a:latin typeface="NikoshBAN"/>
            </a:endParaRPr>
          </a:p>
          <a:p>
            <a:pPr marL="0" lvl="0" indent="0" algn="l"/>
            <a:r>
              <a:rPr lang="en-US" sz="3200" b="1" i="0" u="none" strike="noStrike" dirty="0" err="1">
                <a:solidFill>
                  <a:srgbClr val="4E3B30"/>
                </a:solidFill>
                <a:latin typeface="NikoshBAN"/>
              </a:rPr>
              <a:t>রোটারী</a:t>
            </a:r>
            <a:r>
              <a:rPr lang="en-US" sz="3200" b="1" i="0" u="none" strike="noStrike" dirty="0">
                <a:solidFill>
                  <a:srgbClr val="4E3B30"/>
                </a:solidFill>
                <a:latin typeface="NikoshBAN"/>
              </a:rPr>
              <a:t> </a:t>
            </a:r>
            <a:r>
              <a:rPr lang="en-US" sz="3200" b="1" i="0" u="none" strike="noStrike" dirty="0" err="1">
                <a:solidFill>
                  <a:srgbClr val="4E3B30"/>
                </a:solidFill>
                <a:latin typeface="NikoshBAN"/>
              </a:rPr>
              <a:t>স্কুল</a:t>
            </a:r>
            <a:r>
              <a:rPr lang="en-US" sz="3200" b="1" i="0" u="none" strike="noStrike" dirty="0">
                <a:solidFill>
                  <a:srgbClr val="4E3B30"/>
                </a:solidFill>
                <a:latin typeface="NikoshBAN"/>
              </a:rPr>
              <a:t>, </a:t>
            </a:r>
            <a:r>
              <a:rPr lang="en-US" sz="3200" b="1" i="0" u="none" strike="noStrike" dirty="0" err="1">
                <a:solidFill>
                  <a:srgbClr val="4E3B30"/>
                </a:solidFill>
                <a:latin typeface="NikoshBAN"/>
              </a:rPr>
              <a:t>খুলনা</a:t>
            </a:r>
            <a:r>
              <a:rPr sz="3200" b="1" i="0" u="none" strike="noStrike" dirty="0">
                <a:solidFill>
                  <a:srgbClr val="4E3B30"/>
                </a:solidFill>
                <a:latin typeface="NikoshBAN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36234" y="3305908"/>
            <a:ext cx="4107766" cy="3552092"/>
          </a:xfrm>
          <a:prstGeom prst="rect">
            <a:avLst/>
          </a:prstGeom>
          <a:solidFill>
            <a:srgbClr val="FFFF99"/>
          </a:solidFill>
          <a:ln w="25400">
            <a:solidFill>
              <a:srgbClr val="000000"/>
            </a:solidFill>
          </a:ln>
        </p:spPr>
        <p:txBody>
          <a:bodyPr wrap="square" anchor="t"/>
          <a:lstStyle/>
          <a:p>
            <a:pPr marL="0" lvl="0" indent="0" algn="l"/>
            <a:r>
              <a:rPr sz="3600" b="1" i="0" u="none" strike="noStrike" dirty="0">
                <a:solidFill>
                  <a:srgbClr val="C6823D"/>
                </a:solidFill>
                <a:latin typeface="NikoshBAN"/>
              </a:rPr>
              <a:t>   </a:t>
            </a:r>
            <a:r>
              <a:rPr sz="4000" b="1" i="0" u="none" strike="noStrike" dirty="0" err="1">
                <a:solidFill>
                  <a:schemeClr val="accent3"/>
                </a:solidFill>
                <a:latin typeface="NikoshBAN"/>
              </a:rPr>
              <a:t>পাঠ</a:t>
            </a:r>
            <a:r>
              <a:rPr sz="4000" b="1" i="0" u="none" strike="noStrike" dirty="0">
                <a:solidFill>
                  <a:schemeClr val="accent3"/>
                </a:solidFill>
                <a:latin typeface="NikoshBAN"/>
              </a:rPr>
              <a:t> </a:t>
            </a:r>
            <a:r>
              <a:rPr sz="4000" b="1" i="0" u="none" strike="noStrike" dirty="0" err="1">
                <a:solidFill>
                  <a:schemeClr val="accent3"/>
                </a:solidFill>
                <a:latin typeface="NikoshBAN"/>
              </a:rPr>
              <a:t>পরিচিতি</a:t>
            </a:r>
            <a:r>
              <a:rPr sz="4000" b="1" i="0" u="none" strike="noStrike" dirty="0">
                <a:solidFill>
                  <a:schemeClr val="accent3"/>
                </a:solidFill>
                <a:latin typeface="NikoshBAN"/>
              </a:rPr>
              <a:t> </a:t>
            </a:r>
          </a:p>
          <a:p>
            <a:pPr marL="0" lvl="0" indent="0" algn="l"/>
            <a:r>
              <a:rPr sz="2800" b="1" i="0" u="none" strike="noStrike" dirty="0" err="1">
                <a:solidFill>
                  <a:srgbClr val="4E3B30"/>
                </a:solidFill>
                <a:latin typeface="NikoshBAN"/>
              </a:rPr>
              <a:t>বিষয়ঃ</a:t>
            </a:r>
            <a:r>
              <a:rPr sz="2800" b="1" i="0" u="none" strike="noStrike" dirty="0">
                <a:solidFill>
                  <a:srgbClr val="4E3B30"/>
                </a:solidFill>
                <a:latin typeface="NikoshBAN"/>
              </a:rPr>
              <a:t> </a:t>
            </a:r>
            <a:r>
              <a:rPr sz="2800" b="1" i="0" u="none" strike="noStrike" dirty="0" err="1">
                <a:solidFill>
                  <a:srgbClr val="4E3B30"/>
                </a:solidFill>
                <a:latin typeface="NikoshBAN"/>
              </a:rPr>
              <a:t>গণিত</a:t>
            </a:r>
            <a:r>
              <a:rPr sz="2800" b="1" i="0" u="none" strike="noStrike" dirty="0">
                <a:solidFill>
                  <a:srgbClr val="4E3B30"/>
                </a:solidFill>
                <a:latin typeface="NikoshBAN"/>
              </a:rPr>
              <a:t> </a:t>
            </a:r>
          </a:p>
          <a:p>
            <a:pPr marL="0" lvl="0" indent="0" algn="l"/>
            <a:r>
              <a:rPr sz="2800" b="1" i="0" u="none" strike="noStrike" dirty="0" err="1">
                <a:solidFill>
                  <a:srgbClr val="4E3B30"/>
                </a:solidFill>
                <a:latin typeface="NikoshBAN"/>
              </a:rPr>
              <a:t>অধ্যায়ঃ</a:t>
            </a:r>
            <a:r>
              <a:rPr sz="2800" b="1" i="0" u="none" strike="noStrike" dirty="0">
                <a:solidFill>
                  <a:srgbClr val="4E3B30"/>
                </a:solidFill>
                <a:latin typeface="NikoshBAN"/>
              </a:rPr>
              <a:t> </a:t>
            </a:r>
            <a:r>
              <a:rPr sz="2800" b="1" i="0" u="none" strike="noStrike" dirty="0" err="1">
                <a:solidFill>
                  <a:srgbClr val="4E3B30"/>
                </a:solidFill>
                <a:latin typeface="NikoshBAN"/>
              </a:rPr>
              <a:t>একাদশ</a:t>
            </a:r>
            <a:endParaRPr sz="2800" b="1" i="0" u="none" strike="noStrike" dirty="0">
              <a:solidFill>
                <a:srgbClr val="4E3B30"/>
              </a:solidFill>
              <a:latin typeface="NikoshBAN"/>
            </a:endParaRPr>
          </a:p>
          <a:p>
            <a:pPr marL="0" lvl="0" indent="0" algn="l"/>
            <a:r>
              <a:rPr sz="2800" b="1" i="0" u="none" strike="noStrike" dirty="0" err="1">
                <a:solidFill>
                  <a:srgbClr val="4E3B30"/>
                </a:solidFill>
                <a:latin typeface="NikoshBAN"/>
              </a:rPr>
              <a:t>সাধারণ</a:t>
            </a:r>
            <a:r>
              <a:rPr sz="2800" b="1" i="0" u="none" strike="noStrike" dirty="0">
                <a:solidFill>
                  <a:srgbClr val="4E3B30"/>
                </a:solidFill>
                <a:latin typeface="NikoshBAN"/>
              </a:rPr>
              <a:t> </a:t>
            </a:r>
            <a:r>
              <a:rPr sz="2800" b="1" i="0" u="none" strike="noStrike" dirty="0" err="1">
                <a:solidFill>
                  <a:srgbClr val="4E3B30"/>
                </a:solidFill>
                <a:latin typeface="NikoshBAN"/>
              </a:rPr>
              <a:t>পাঠঃ</a:t>
            </a:r>
            <a:r>
              <a:rPr sz="2800" b="1" i="0" u="none" strike="noStrike" dirty="0">
                <a:solidFill>
                  <a:srgbClr val="4E3B30"/>
                </a:solidFill>
                <a:latin typeface="NikoshBAN"/>
              </a:rPr>
              <a:t> </a:t>
            </a:r>
            <a:r>
              <a:rPr sz="2800" b="1" i="0" u="none" strike="noStrike" dirty="0" err="1">
                <a:solidFill>
                  <a:srgbClr val="4E3B30"/>
                </a:solidFill>
                <a:latin typeface="NikoshBAN"/>
              </a:rPr>
              <a:t>বীজগনিতীয়</a:t>
            </a:r>
            <a:r>
              <a:rPr sz="2800" b="1" i="0" u="none" strike="noStrike" dirty="0">
                <a:solidFill>
                  <a:srgbClr val="4E3B30"/>
                </a:solidFill>
                <a:latin typeface="NikoshBAN"/>
              </a:rPr>
              <a:t> </a:t>
            </a:r>
            <a:r>
              <a:rPr sz="2800" b="1" i="0" u="none" strike="noStrike" dirty="0" err="1">
                <a:solidFill>
                  <a:srgbClr val="4E3B30"/>
                </a:solidFill>
                <a:latin typeface="NikoshBAN"/>
              </a:rPr>
              <a:t>অনুপাত</a:t>
            </a:r>
            <a:r>
              <a:rPr sz="2800" b="1" i="0" u="none" strike="noStrike" dirty="0">
                <a:solidFill>
                  <a:srgbClr val="4E3B30"/>
                </a:solidFill>
                <a:latin typeface="NikoshBAN"/>
              </a:rPr>
              <a:t> ও </a:t>
            </a:r>
            <a:r>
              <a:rPr sz="2800" b="1" i="0" u="none" strike="noStrike" dirty="0" err="1">
                <a:solidFill>
                  <a:srgbClr val="4E3B30"/>
                </a:solidFill>
                <a:latin typeface="NikoshBAN"/>
              </a:rPr>
              <a:t>সমানুপাত</a:t>
            </a:r>
            <a:endParaRPr sz="2800" b="1" i="0" u="none" strike="noStrike" dirty="0">
              <a:solidFill>
                <a:srgbClr val="4E3B30"/>
              </a:solidFill>
              <a:latin typeface="NikoshBAN"/>
            </a:endParaRPr>
          </a:p>
          <a:p>
            <a:pPr marL="0" lvl="0" indent="0" algn="l"/>
            <a:r>
              <a:rPr sz="2800" b="1" i="0" u="none" strike="noStrike" dirty="0" err="1">
                <a:solidFill>
                  <a:srgbClr val="4E3B30"/>
                </a:solidFill>
                <a:latin typeface="NikoshBAN"/>
              </a:rPr>
              <a:t>শ্রেণিঃ</a:t>
            </a:r>
            <a:r>
              <a:rPr sz="2800" b="1" i="0" u="none" strike="noStrike" dirty="0">
                <a:solidFill>
                  <a:srgbClr val="4E3B30"/>
                </a:solidFill>
                <a:latin typeface="NikoshBAN"/>
              </a:rPr>
              <a:t>  </a:t>
            </a:r>
            <a:r>
              <a:rPr sz="2800" b="1" i="0" u="none" strike="noStrike" dirty="0" err="1">
                <a:solidFill>
                  <a:srgbClr val="4E3B30"/>
                </a:solidFill>
                <a:latin typeface="NikoshBAN"/>
              </a:rPr>
              <a:t>নবম</a:t>
            </a:r>
            <a:endParaRPr sz="2800" b="1" i="0" u="none" strike="noStrike" dirty="0">
              <a:solidFill>
                <a:srgbClr val="4E3B30"/>
              </a:solidFill>
              <a:latin typeface="NikoshBAN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DEFD2A-3202-4390-82DF-CA5579C52A13}"/>
              </a:ext>
            </a:extLst>
          </p:cNvPr>
          <p:cNvSpPr/>
          <p:nvPr/>
        </p:nvSpPr>
        <p:spPr>
          <a:xfrm>
            <a:off x="3085413" y="336676"/>
            <a:ext cx="29450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sz="5400" b="1" i="0" u="none" strike="noStrike" cap="none" spc="0" dirty="0" err="1">
                <a:ln/>
                <a:solidFill>
                  <a:schemeClr val="accent3"/>
                </a:solidFill>
                <a:effectLst/>
                <a:latin typeface="NikoshBAN"/>
              </a:rPr>
              <a:t>পরিচিতি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57E9AD-8306-407B-ADBD-B78C224C2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5684"/>
            <a:ext cx="2968283" cy="32679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7A925C-0BED-4CA9-9E09-0F95C1CC3CA2}"/>
              </a:ext>
            </a:extLst>
          </p:cNvPr>
          <p:cNvSpPr/>
          <p:nvPr/>
        </p:nvSpPr>
        <p:spPr>
          <a:xfrm>
            <a:off x="3278353" y="435149"/>
            <a:ext cx="35726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sz="5400" b="0" cap="none" spc="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NikoshBAN"/>
              </a:rPr>
              <a:t>শিখনফল</a:t>
            </a:r>
            <a:endParaRPr lang="en-US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A6124B-E446-404C-AFED-7AAB0C5BCC37}"/>
              </a:ext>
            </a:extLst>
          </p:cNvPr>
          <p:cNvSpPr txBox="1"/>
          <p:nvPr/>
        </p:nvSpPr>
        <p:spPr>
          <a:xfrm>
            <a:off x="590843" y="1631852"/>
            <a:ext cx="834214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/>
              </a:rPr>
              <a:t>বীজগণিতীয়</a:t>
            </a:r>
            <a:r>
              <a:rPr lang="en-US" sz="3200" dirty="0">
                <a:solidFill>
                  <a:srgbClr val="000000"/>
                </a:solidFill>
                <a:latin typeface="NikoshBAN"/>
              </a:rPr>
              <a:t>  </a:t>
            </a:r>
            <a:r>
              <a:rPr lang="en-US" sz="3200" dirty="0" err="1">
                <a:solidFill>
                  <a:srgbClr val="000000"/>
                </a:solidFill>
                <a:latin typeface="NikoshBAN"/>
              </a:rPr>
              <a:t>অনুপাত</a:t>
            </a:r>
            <a:r>
              <a:rPr lang="en-US"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/>
              </a:rPr>
              <a:t>ব্যাখ্যা</a:t>
            </a:r>
            <a:r>
              <a:rPr lang="en-US"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/>
              </a:rPr>
              <a:t>করতে</a:t>
            </a:r>
            <a:r>
              <a:rPr lang="en-US"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/>
              </a:rPr>
              <a:t>পারবে</a:t>
            </a:r>
            <a:r>
              <a:rPr lang="en-US" sz="3200" dirty="0">
                <a:solidFill>
                  <a:srgbClr val="000000"/>
                </a:solidFill>
                <a:latin typeface="NikoshBAN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0000"/>
                </a:solidFill>
                <a:latin typeface="NikoshBAN"/>
              </a:rPr>
              <a:t>বীজগণিতীয়</a:t>
            </a:r>
            <a:r>
              <a:rPr lang="en-US" sz="3200" dirty="0">
                <a:solidFill>
                  <a:srgbClr val="000000"/>
                </a:solidFill>
                <a:latin typeface="NikoshBAN"/>
              </a:rPr>
              <a:t>  </a:t>
            </a:r>
            <a:r>
              <a:rPr lang="en-US" sz="3200" dirty="0" err="1">
                <a:solidFill>
                  <a:srgbClr val="000000"/>
                </a:solidFill>
                <a:latin typeface="NikoshBAN"/>
              </a:rPr>
              <a:t>সমানুপাত</a:t>
            </a:r>
            <a:r>
              <a:rPr lang="en-US"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/>
              </a:rPr>
              <a:t>ব্যাখ্যা</a:t>
            </a:r>
            <a:r>
              <a:rPr lang="en-US"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/>
              </a:rPr>
              <a:t>করতে</a:t>
            </a:r>
            <a:r>
              <a:rPr lang="en-US"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/>
              </a:rPr>
              <a:t>পারবে</a:t>
            </a:r>
            <a:r>
              <a:rPr lang="en-US" sz="3200" dirty="0">
                <a:solidFill>
                  <a:srgbClr val="000000"/>
                </a:solidFill>
                <a:latin typeface="NikoshBAN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0000"/>
                </a:solidFill>
                <a:latin typeface="NikoshBAN"/>
              </a:rPr>
              <a:t>বাস্তব</a:t>
            </a:r>
            <a:r>
              <a:rPr lang="en-US"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/>
              </a:rPr>
              <a:t>সমস্যা</a:t>
            </a:r>
            <a:r>
              <a:rPr lang="as-IN"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/>
              </a:rPr>
              <a:t>সমাধানে</a:t>
            </a:r>
            <a:r>
              <a:rPr lang="en-US"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/>
              </a:rPr>
              <a:t>অনুপাত</a:t>
            </a:r>
            <a:r>
              <a:rPr lang="en-US" sz="3200" dirty="0">
                <a:solidFill>
                  <a:srgbClr val="000000"/>
                </a:solidFill>
                <a:latin typeface="NikoshBAN"/>
              </a:rPr>
              <a:t> ও </a:t>
            </a:r>
            <a:r>
              <a:rPr lang="as-IN"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/>
              </a:rPr>
              <a:t>সমানুপাত</a:t>
            </a:r>
            <a:r>
              <a:rPr lang="en-US"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/>
              </a:rPr>
              <a:t>ব্যবহার</a:t>
            </a:r>
            <a:r>
              <a:rPr lang="as-IN"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/>
              </a:rPr>
              <a:t>করতে</a:t>
            </a:r>
            <a:r>
              <a:rPr lang="en-US"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/>
              </a:rPr>
              <a:t>পারবে</a:t>
            </a:r>
            <a:r>
              <a:rPr lang="en-US" sz="3200" dirty="0">
                <a:solidFill>
                  <a:srgbClr val="000000"/>
                </a:solidFill>
                <a:latin typeface="NikoshBAN"/>
              </a:rPr>
              <a:t>।</a:t>
            </a:r>
            <a:endParaRPr lang="as-IN" sz="3200" dirty="0">
              <a:solidFill>
                <a:srgbClr val="000000"/>
              </a:solidFill>
              <a:latin typeface="NikoshBAN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2682" y="3888569"/>
            <a:ext cx="2807970" cy="83026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/>
          </a:gradFill>
          <a:ln w="9525">
            <a:solidFill>
              <a:srgbClr val="000000"/>
            </a:solidFill>
          </a:ln>
        </p:spPr>
        <p:txBody>
          <a:bodyPr wrap="square" anchor="t"/>
          <a:lstStyle/>
          <a:p>
            <a:pPr marL="0" lvl="0" indent="0" algn="ctr"/>
            <a:r>
              <a:rPr sz="4400" dirty="0" err="1">
                <a:solidFill>
                  <a:srgbClr val="000000"/>
                </a:solidFill>
                <a:latin typeface="NikoshBAN"/>
              </a:rPr>
              <a:t>ফুট</a:t>
            </a:r>
            <a:r>
              <a:rPr sz="44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4400" dirty="0" err="1">
                <a:solidFill>
                  <a:srgbClr val="000000"/>
                </a:solidFill>
                <a:latin typeface="NikoshBAN"/>
              </a:rPr>
              <a:t>বল</a:t>
            </a:r>
            <a:endParaRPr sz="4400" dirty="0">
              <a:solidFill>
                <a:srgbClr val="000000"/>
              </a:solidFill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75803" y="2831636"/>
            <a:ext cx="2868197" cy="706438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/>
          </a:gradFill>
          <a:ln w="9525">
            <a:solidFill>
              <a:srgbClr val="000000"/>
            </a:solidFill>
          </a:ln>
        </p:spPr>
        <p:txBody>
          <a:bodyPr wrap="square" anchor="t"/>
          <a:lstStyle/>
          <a:p>
            <a:pPr marL="0" lvl="0" indent="0" algn="l"/>
            <a:r>
              <a:rPr sz="4000" dirty="0" err="1">
                <a:solidFill>
                  <a:srgbClr val="000000"/>
                </a:solidFill>
                <a:latin typeface="NikoshBAN"/>
              </a:rPr>
              <a:t>ক্রিকেট</a:t>
            </a:r>
            <a:r>
              <a:rPr sz="40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4000" dirty="0" err="1">
                <a:solidFill>
                  <a:srgbClr val="000000"/>
                </a:solidFill>
                <a:latin typeface="NikoshBAN"/>
              </a:rPr>
              <a:t>বল</a:t>
            </a:r>
            <a:r>
              <a:rPr sz="4000" dirty="0">
                <a:solidFill>
                  <a:srgbClr val="000000"/>
                </a:solidFill>
                <a:latin typeface="NikoshBAN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729675"/>
            <a:ext cx="4207412" cy="768350"/>
          </a:xfrm>
          <a:prstGeom prst="rect">
            <a:avLst/>
          </a:prstGeom>
          <a:gradFill rotWithShape="1">
            <a:gsLst>
              <a:gs pos="0">
                <a:srgbClr val="F0A22E"/>
              </a:gs>
              <a:gs pos="100000">
                <a:srgbClr val="FFFFFF"/>
              </a:gs>
            </a:gsLst>
            <a:lin ang="5400000"/>
          </a:gradFill>
          <a:ln w="9525">
            <a:solidFill>
              <a:srgbClr val="F0A22E"/>
            </a:solidFill>
          </a:ln>
        </p:spPr>
        <p:txBody>
          <a:bodyPr wrap="square" anchor="t"/>
          <a:lstStyle/>
          <a:p>
            <a:pPr marL="0" lvl="0" indent="0" algn="l"/>
            <a:r>
              <a:rPr sz="4000" dirty="0" err="1">
                <a:solidFill>
                  <a:srgbClr val="000000"/>
                </a:solidFill>
                <a:latin typeface="NikoshBAN"/>
              </a:rPr>
              <a:t>ব্যাসার্ধ</a:t>
            </a:r>
            <a:r>
              <a:rPr sz="4000" dirty="0">
                <a:solidFill>
                  <a:srgbClr val="000000"/>
                </a:solidFill>
                <a:latin typeface="NikoshBAN"/>
              </a:rPr>
              <a:t> ১২ </a:t>
            </a:r>
            <a:r>
              <a:rPr sz="4000" dirty="0" err="1">
                <a:solidFill>
                  <a:srgbClr val="000000"/>
                </a:solidFill>
                <a:latin typeface="NikoshBAN"/>
              </a:rPr>
              <a:t>সেমি</a:t>
            </a:r>
            <a:endParaRPr sz="4000" dirty="0">
              <a:solidFill>
                <a:srgbClr val="000000"/>
              </a:solidFill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7588" y="3795787"/>
            <a:ext cx="3826412" cy="706437"/>
          </a:xfrm>
          <a:prstGeom prst="rect">
            <a:avLst/>
          </a:prstGeom>
          <a:gradFill rotWithShape="1">
            <a:gsLst>
              <a:gs pos="0">
                <a:srgbClr val="00B0F0"/>
              </a:gs>
              <a:gs pos="100000">
                <a:srgbClr val="FFFFFF"/>
              </a:gs>
            </a:gsLst>
            <a:lin ang="5400000"/>
          </a:gradFill>
          <a:ln w="9525">
            <a:solidFill>
              <a:srgbClr val="F0A22E"/>
            </a:solidFill>
          </a:ln>
        </p:spPr>
        <p:txBody>
          <a:bodyPr wrap="square" anchor="t"/>
          <a:lstStyle/>
          <a:p>
            <a:pPr marL="0" lvl="0" indent="0" algn="l"/>
            <a:r>
              <a:rPr sz="4000" i="0" u="none" strike="noStrike" dirty="0" err="1">
                <a:solidFill>
                  <a:srgbClr val="000000"/>
                </a:solidFill>
                <a:latin typeface="NikoshBAN"/>
              </a:rPr>
              <a:t>ব্যাসার্ধ</a:t>
            </a:r>
            <a:r>
              <a:rPr sz="4000" i="0" u="none" strike="noStrike" dirty="0">
                <a:solidFill>
                  <a:srgbClr val="000000"/>
                </a:solidFill>
                <a:latin typeface="NikoshBAN"/>
              </a:rPr>
              <a:t> ৩ </a:t>
            </a:r>
            <a:r>
              <a:rPr sz="4000" i="0" u="none" strike="noStrike" dirty="0" err="1">
                <a:solidFill>
                  <a:srgbClr val="000000"/>
                </a:solidFill>
                <a:latin typeface="NikoshBAN"/>
              </a:rPr>
              <a:t>সেমি</a:t>
            </a:r>
            <a:r>
              <a:rPr sz="4000" dirty="0">
                <a:solidFill>
                  <a:srgbClr val="000000"/>
                </a:solidFill>
                <a:latin typeface="NikoshBAN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562600"/>
            <a:ext cx="9144000" cy="584200"/>
          </a:xfrm>
          <a:prstGeom prst="rect">
            <a:avLst/>
          </a:prstGeom>
          <a:gradFill>
            <a:gsLst>
              <a:gs pos="50000">
                <a:srgbClr val="FFFF80"/>
              </a:gs>
              <a:gs pos="0">
                <a:srgbClr val="FFFF00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wrap="square" anchor="t"/>
          <a:lstStyle/>
          <a:p>
            <a:pPr marL="0" lvl="0" indent="0" algn="l"/>
            <a:r>
              <a:rPr sz="3200" dirty="0" err="1">
                <a:solidFill>
                  <a:srgbClr val="000000"/>
                </a:solidFill>
                <a:latin typeface="NikoshBAN"/>
              </a:rPr>
              <a:t>ফুটবলের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ব্যাসার্ধ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,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ক্রিকেট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বলের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ব্যাসার্ধের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কত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গুণ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3612FD-7E98-4499-A998-444A1C351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" y="-1"/>
            <a:ext cx="6246055" cy="37842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E2B206-99E6-45C0-AEA2-80524BC817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794696" y="0"/>
            <a:ext cx="2349304" cy="23493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E67DD8-6570-4018-AE70-E9F1FCEFD748}"/>
              </a:ext>
            </a:extLst>
          </p:cNvPr>
          <p:cNvSpPr txBox="1"/>
          <p:nvPr/>
        </p:nvSpPr>
        <p:spPr>
          <a:xfrm>
            <a:off x="-2247314" y="8152228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pngimg.com/download/76665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/3.0/"/>
              </a:rPr>
              <a:t>CC BY-NC</a:t>
            </a:r>
            <a:endParaRPr lang="en-US" sz="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277772" cy="1899138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206240" y="0"/>
            <a:ext cx="3207434" cy="1913206"/>
          </a:xfrm>
          <a:prstGeom prst="rect">
            <a:avLst/>
          </a:prstGeom>
          <a:ln w="63500">
            <a:solidFill>
              <a:srgbClr val="00FFFF"/>
            </a:solidFill>
          </a:ln>
        </p:spPr>
      </p:pic>
      <p:sp>
        <p:nvSpPr>
          <p:cNvPr id="4" name="Arrow: Right 3"/>
          <p:cNvSpPr/>
          <p:nvPr/>
        </p:nvSpPr>
        <p:spPr>
          <a:xfrm>
            <a:off x="286043" y="2378929"/>
            <a:ext cx="1066800" cy="333375"/>
          </a:xfrm>
          <a:prstGeom prst="rightArrow">
            <a:avLst/>
          </a:prstGeom>
          <a:solidFill>
            <a:srgbClr val="00B0F0"/>
          </a:solidFill>
          <a:ln w="25400">
            <a:solidFill>
              <a:srgbClr val="785117"/>
            </a:solidFill>
          </a:ln>
        </p:spPr>
        <p:txBody>
          <a:bodyPr wrap="square" anchor="ctr"/>
          <a:lstStyle/>
          <a:p>
            <a:pPr marL="0" lvl="0" indent="0" algn="ctr"/>
            <a:endParaRPr/>
          </a:p>
        </p:txBody>
      </p:sp>
      <p:sp>
        <p:nvSpPr>
          <p:cNvPr id="5" name="Arrow: Right 4"/>
          <p:cNvSpPr/>
          <p:nvPr/>
        </p:nvSpPr>
        <p:spPr>
          <a:xfrm>
            <a:off x="4392344" y="2566280"/>
            <a:ext cx="1543050" cy="422275"/>
          </a:xfrm>
          <a:prstGeom prst="rightArrow">
            <a:avLst/>
          </a:prstGeom>
          <a:solidFill>
            <a:srgbClr val="00B0F0"/>
          </a:solidFill>
          <a:ln w="25400">
            <a:solidFill>
              <a:srgbClr val="785117"/>
            </a:solidFill>
          </a:ln>
        </p:spPr>
        <p:txBody>
          <a:bodyPr wrap="square" anchor="ctr"/>
          <a:lstStyle/>
          <a:p>
            <a:pPr marL="0" lvl="0" indent="0"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624086" y="1872615"/>
            <a:ext cx="752475" cy="15684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anchor="t"/>
          <a:lstStyle/>
          <a:p>
            <a:pPr marL="0" lvl="0" indent="0" algn="l"/>
            <a:endParaRPr sz="96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4206" y="2199835"/>
            <a:ext cx="752475" cy="15684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anchor="t"/>
          <a:lstStyle/>
          <a:p>
            <a:pPr marL="0" lvl="0" indent="0" algn="ctr"/>
            <a:r>
              <a:rPr sz="6000" dirty="0">
                <a:solidFill>
                  <a:srgbClr val="000000"/>
                </a:solidFill>
                <a:latin typeface="Times New Roman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1636" y="1850560"/>
            <a:ext cx="1655298" cy="58420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 algn="l"/>
            <a:r>
              <a:rPr sz="3200" dirty="0" err="1">
                <a:solidFill>
                  <a:srgbClr val="000000"/>
                </a:solidFill>
                <a:latin typeface="NikoshBAN"/>
              </a:rPr>
              <a:t>ব্যাসার্ধ</a:t>
            </a:r>
            <a:endParaRPr sz="3200" dirty="0">
              <a:solidFill>
                <a:srgbClr val="000000"/>
              </a:solidFill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67140" y="1988599"/>
            <a:ext cx="1569427" cy="58420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 algn="l"/>
            <a:r>
              <a:rPr sz="3200" dirty="0" err="1">
                <a:solidFill>
                  <a:srgbClr val="000000"/>
                </a:solidFill>
                <a:latin typeface="NikoshBAN"/>
              </a:rPr>
              <a:t>ব্যাসার্ধ</a:t>
            </a:r>
            <a:endParaRPr sz="3200" dirty="0">
              <a:solidFill>
                <a:srgbClr val="000000"/>
              </a:solidFill>
              <a:latin typeface="NikoshBAN"/>
            </a:endParaRPr>
          </a:p>
        </p:txBody>
      </p:sp>
      <p:sp>
        <p:nvSpPr>
          <p:cNvPr id="10" name="Speech Bubble: Oval 9"/>
          <p:cNvSpPr/>
          <p:nvPr/>
        </p:nvSpPr>
        <p:spPr>
          <a:xfrm>
            <a:off x="0" y="4937761"/>
            <a:ext cx="2968283" cy="1814732"/>
          </a:xfrm>
          <a:prstGeom prst="wedgeEllipseCallout">
            <a:avLst>
              <a:gd name="adj1" fmla="val 11131"/>
              <a:gd name="adj2" fmla="val -164746"/>
            </a:avLst>
          </a:prstGeom>
          <a:gradFill>
            <a:gsLst>
              <a:gs pos="50000">
                <a:srgbClr val="00B0F0"/>
              </a:gs>
              <a:gs pos="0">
                <a:srgbClr val="FFFF00"/>
              </a:gs>
              <a:gs pos="100000">
                <a:srgbClr val="FFFFFF"/>
              </a:gs>
            </a:gsLst>
            <a:lin ang="5400000" scaled="0"/>
          </a:gradFill>
          <a:ln w="25400">
            <a:solidFill>
              <a:srgbClr val="785117"/>
            </a:solidFill>
          </a:ln>
        </p:spPr>
        <p:txBody>
          <a:bodyPr wrap="square" anchor="ctr"/>
          <a:lstStyle/>
          <a:p>
            <a:pPr marL="0" lvl="0" indent="0" algn="ctr"/>
            <a:r>
              <a:rPr sz="2800" dirty="0" err="1">
                <a:solidFill>
                  <a:srgbClr val="FFFFFF"/>
                </a:solidFill>
                <a:latin typeface="NikoshBAN"/>
              </a:rPr>
              <a:t>বীজগণিতীয়</a:t>
            </a:r>
            <a:r>
              <a:rPr sz="2800" dirty="0">
                <a:solidFill>
                  <a:srgbClr val="FFFFFF"/>
                </a:solidFill>
                <a:latin typeface="NikoshBAN"/>
              </a:rPr>
              <a:t> </a:t>
            </a:r>
            <a:r>
              <a:rPr sz="2800" dirty="0" err="1">
                <a:solidFill>
                  <a:srgbClr val="FFFFFF"/>
                </a:solidFill>
                <a:latin typeface="NikoshBAN"/>
              </a:rPr>
              <a:t>প্রতীক</a:t>
            </a:r>
            <a:r>
              <a:rPr sz="2800" dirty="0">
                <a:solidFill>
                  <a:srgbClr val="FFFFFF"/>
                </a:solidFill>
                <a:latin typeface="NikoshBAN"/>
              </a:rPr>
              <a:t> </a:t>
            </a:r>
          </a:p>
        </p:txBody>
      </p:sp>
      <p:sp>
        <p:nvSpPr>
          <p:cNvPr id="11" name="Speech Bubble: Oval 10"/>
          <p:cNvSpPr/>
          <p:nvPr/>
        </p:nvSpPr>
        <p:spPr>
          <a:xfrm>
            <a:off x="4304714" y="5192711"/>
            <a:ext cx="3282755" cy="1264359"/>
          </a:xfrm>
          <a:prstGeom prst="wedgeEllipseCallout">
            <a:avLst>
              <a:gd name="adj1" fmla="val 9501"/>
              <a:gd name="adj2" fmla="val -185394"/>
            </a:avLst>
          </a:prstGeom>
          <a:gradFill>
            <a:gsLst>
              <a:gs pos="50000">
                <a:srgbClr val="00B0F0"/>
              </a:gs>
              <a:gs pos="0">
                <a:srgbClr val="FFFF00"/>
              </a:gs>
              <a:gs pos="100000">
                <a:srgbClr val="FFFFFF"/>
              </a:gs>
            </a:gsLst>
            <a:lin ang="5400000" scaled="0"/>
          </a:gradFill>
          <a:ln w="25400">
            <a:solidFill>
              <a:srgbClr val="785117"/>
            </a:solidFill>
          </a:ln>
        </p:spPr>
        <p:txBody>
          <a:bodyPr wrap="square" anchor="ctr"/>
          <a:lstStyle/>
          <a:p>
            <a:pPr marL="0" lvl="0" indent="0" algn="ctr"/>
            <a:r>
              <a:rPr sz="2800" dirty="0" err="1">
                <a:solidFill>
                  <a:srgbClr val="FFFFFF"/>
                </a:solidFill>
                <a:latin typeface="NikoshBAN"/>
              </a:rPr>
              <a:t>বীজগণিতীয়</a:t>
            </a:r>
            <a:r>
              <a:rPr sz="2800" dirty="0">
                <a:solidFill>
                  <a:srgbClr val="FFFFFF"/>
                </a:solidFill>
                <a:latin typeface="NikoshBAN"/>
              </a:rPr>
              <a:t> </a:t>
            </a:r>
            <a:r>
              <a:rPr sz="2800" dirty="0" err="1">
                <a:solidFill>
                  <a:srgbClr val="FFFFFF"/>
                </a:solidFill>
                <a:latin typeface="NikoshBAN"/>
              </a:rPr>
              <a:t>প্রতীক</a:t>
            </a:r>
            <a:r>
              <a:rPr sz="2800" dirty="0">
                <a:solidFill>
                  <a:srgbClr val="FFFFFF"/>
                </a:solidFill>
                <a:latin typeface="NikoshBAN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508406-615B-43A5-B0EE-719F08D2A4E5}"/>
              </a:ext>
            </a:extLst>
          </p:cNvPr>
          <p:cNvSpPr txBox="1"/>
          <p:nvPr/>
        </p:nvSpPr>
        <p:spPr>
          <a:xfrm>
            <a:off x="1498210" y="1946589"/>
            <a:ext cx="11183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/>
            <a:r>
              <a:rPr lang="en-US" sz="6000" dirty="0">
                <a:solidFill>
                  <a:srgbClr val="000000"/>
                </a:solidFill>
                <a:latin typeface="Times New Roman"/>
              </a:rPr>
              <a:t>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FF53B8-0B62-4F9E-A0B0-8E42C01A0180}"/>
              </a:ext>
            </a:extLst>
          </p:cNvPr>
          <p:cNvSpPr/>
          <p:nvPr/>
        </p:nvSpPr>
        <p:spPr>
          <a:xfrm>
            <a:off x="2485087" y="1419889"/>
            <a:ext cx="4961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sz="5400" b="1" i="0" u="sng" strike="noStrike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আজকের</a:t>
            </a:r>
            <a:r>
              <a:rPr sz="5400" b="1" i="0" u="sng" strike="noStrike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 </a:t>
            </a:r>
            <a:r>
              <a:rPr sz="5400" b="1" i="0" u="sng" strike="noStrike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পাঠ</a:t>
            </a:r>
            <a:r>
              <a:rPr sz="5400" b="1" i="0" u="sng" strike="noStrike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 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4451B2-902B-404B-B5CC-3FF7734DF428}"/>
              </a:ext>
            </a:extLst>
          </p:cNvPr>
          <p:cNvSpPr/>
          <p:nvPr/>
        </p:nvSpPr>
        <p:spPr>
          <a:xfrm>
            <a:off x="430895" y="3726990"/>
            <a:ext cx="85635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sz="40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বীজগনিতীয়</a:t>
            </a:r>
            <a:r>
              <a:rPr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 </a:t>
            </a:r>
            <a:r>
              <a:rPr sz="40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অনুপাত</a:t>
            </a:r>
            <a:r>
              <a:rPr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  ও   </a:t>
            </a:r>
            <a:r>
              <a:rPr sz="40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সমানুপাত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770240"/>
            <a:ext cx="4648200" cy="830262"/>
          </a:xfrm>
          <a:prstGeom prst="rect">
            <a:avLst/>
          </a:prstGeom>
          <a:gradFill>
            <a:gsLst>
              <a:gs pos="79000">
                <a:srgbClr val="C1B325"/>
              </a:gs>
              <a:gs pos="0">
                <a:srgbClr val="FFFF00"/>
              </a:gs>
              <a:gs pos="50000">
                <a:srgbClr val="836649"/>
              </a:gs>
              <a:gs pos="100000">
                <a:srgbClr val="C3986D"/>
              </a:gs>
            </a:gsLst>
            <a:lin ang="2700000" scaled="1"/>
          </a:gradFill>
          <a:ln>
            <a:noFill/>
          </a:ln>
        </p:spPr>
        <p:txBody>
          <a:bodyPr wrap="square" anchor="t"/>
          <a:lstStyle/>
          <a:p>
            <a:pPr marL="0" lvl="0" indent="0" algn="ctr"/>
            <a:r>
              <a:rPr lang="en-US" sz="4000" dirty="0" err="1">
                <a:solidFill>
                  <a:schemeClr val="bg1"/>
                </a:solidFill>
                <a:latin typeface="NikoshBAN"/>
              </a:rPr>
              <a:t>চাউল</a:t>
            </a:r>
            <a:r>
              <a:rPr sz="4000" dirty="0">
                <a:solidFill>
                  <a:schemeClr val="bg1"/>
                </a:solidFill>
                <a:latin typeface="NikoshBAN"/>
              </a:rPr>
              <a:t> ( ৮০০ </a:t>
            </a:r>
            <a:r>
              <a:rPr sz="4000" dirty="0" err="1">
                <a:solidFill>
                  <a:schemeClr val="bg1"/>
                </a:solidFill>
                <a:latin typeface="NikoshBAN"/>
              </a:rPr>
              <a:t>কেজি</a:t>
            </a:r>
            <a:r>
              <a:rPr sz="4000" dirty="0">
                <a:solidFill>
                  <a:schemeClr val="bg1"/>
                </a:solidFill>
                <a:latin typeface="NikoshBAN"/>
              </a:rPr>
              <a:t> 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8437" y="3905934"/>
            <a:ext cx="3798277" cy="706437"/>
          </a:xfrm>
          <a:prstGeom prst="rect">
            <a:avLst/>
          </a:prstGeom>
          <a:gradFill>
            <a:gsLst>
              <a:gs pos="79000">
                <a:srgbClr val="C1B325"/>
              </a:gs>
              <a:gs pos="0">
                <a:srgbClr val="FFFF00"/>
              </a:gs>
              <a:gs pos="50000">
                <a:srgbClr val="836649"/>
              </a:gs>
              <a:gs pos="100000">
                <a:srgbClr val="C3986D"/>
              </a:gs>
            </a:gsLst>
            <a:lin ang="2700000" scaled="1"/>
          </a:gradFill>
          <a:ln>
            <a:noFill/>
          </a:ln>
        </p:spPr>
        <p:txBody>
          <a:bodyPr wrap="square" anchor="t"/>
          <a:lstStyle/>
          <a:p>
            <a:pPr marL="0" lvl="0" indent="0" algn="l"/>
            <a:r>
              <a:rPr lang="en-US" sz="4000" dirty="0" err="1">
                <a:solidFill>
                  <a:schemeClr val="bg1"/>
                </a:solidFill>
                <a:latin typeface="NikoshBAN"/>
              </a:rPr>
              <a:t>ভূট্টা</a:t>
            </a:r>
            <a:r>
              <a:rPr sz="4000" dirty="0">
                <a:solidFill>
                  <a:schemeClr val="bg1"/>
                </a:solidFill>
                <a:latin typeface="NikoshBAN"/>
              </a:rPr>
              <a:t> (</a:t>
            </a:r>
            <a:r>
              <a:rPr lang="en-US" sz="4000" dirty="0">
                <a:solidFill>
                  <a:schemeClr val="bg1"/>
                </a:solidFill>
                <a:latin typeface="NikoshBAN"/>
              </a:rPr>
              <a:t>৮</a:t>
            </a:r>
            <a:r>
              <a:rPr sz="4000" dirty="0">
                <a:solidFill>
                  <a:schemeClr val="bg1"/>
                </a:solidFill>
                <a:latin typeface="NikoshBAN"/>
              </a:rPr>
              <a:t>০ </a:t>
            </a:r>
            <a:r>
              <a:rPr sz="4000" dirty="0" err="1">
                <a:solidFill>
                  <a:schemeClr val="bg1"/>
                </a:solidFill>
                <a:latin typeface="NikoshBAN"/>
              </a:rPr>
              <a:t>কেজি</a:t>
            </a:r>
            <a:r>
              <a:rPr sz="4000" dirty="0">
                <a:solidFill>
                  <a:schemeClr val="bg1"/>
                </a:solidFill>
                <a:latin typeface="NikoshBAN"/>
              </a:rPr>
              <a:t> )</a:t>
            </a:r>
            <a:r>
              <a:rPr sz="4000" dirty="0">
                <a:solidFill>
                  <a:srgbClr val="000000"/>
                </a:solidFill>
                <a:latin typeface="NikoshBAN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847" y="4985825"/>
            <a:ext cx="7940040" cy="830262"/>
          </a:xfrm>
          <a:prstGeom prst="rect">
            <a:avLst/>
          </a:prstGeom>
          <a:gradFill>
            <a:gsLst>
              <a:gs pos="79000">
                <a:srgbClr val="C1B325"/>
              </a:gs>
              <a:gs pos="0">
                <a:srgbClr val="FFFF00"/>
              </a:gs>
              <a:gs pos="50000">
                <a:srgbClr val="836649"/>
              </a:gs>
              <a:gs pos="100000">
                <a:srgbClr val="C3986D"/>
              </a:gs>
            </a:gsLst>
            <a:lin ang="2700000" scaled="1"/>
          </a:gradFill>
          <a:ln>
            <a:noFill/>
          </a:ln>
        </p:spPr>
        <p:txBody>
          <a:bodyPr wrap="square" anchor="t"/>
          <a:lstStyle/>
          <a:p>
            <a:pPr marL="0" lvl="0" indent="0" algn="ctr"/>
            <a:r>
              <a:rPr lang="en-US" sz="4000" dirty="0" err="1">
                <a:solidFill>
                  <a:schemeClr val="bg1"/>
                </a:solidFill>
                <a:latin typeface="NikoshBAN"/>
              </a:rPr>
              <a:t>চাউল</a:t>
            </a:r>
            <a:r>
              <a:rPr sz="4000" dirty="0">
                <a:solidFill>
                  <a:schemeClr val="bg1"/>
                </a:solidFill>
                <a:latin typeface="NikoshBAN"/>
              </a:rPr>
              <a:t> ও </a:t>
            </a:r>
            <a:r>
              <a:rPr lang="en-US" sz="4000" dirty="0" err="1">
                <a:solidFill>
                  <a:schemeClr val="bg1"/>
                </a:solidFill>
                <a:latin typeface="NikoshBAN"/>
              </a:rPr>
              <a:t>ভূট্টার</a:t>
            </a:r>
            <a:r>
              <a:rPr sz="4000" dirty="0">
                <a:solidFill>
                  <a:schemeClr val="bg1"/>
                </a:solidFill>
                <a:latin typeface="NikoshBAN"/>
              </a:rPr>
              <a:t> </a:t>
            </a:r>
            <a:r>
              <a:rPr sz="4000" dirty="0" err="1">
                <a:solidFill>
                  <a:schemeClr val="bg1"/>
                </a:solidFill>
                <a:latin typeface="NikoshBAN"/>
              </a:rPr>
              <a:t>অনুপাত</a:t>
            </a:r>
            <a:r>
              <a:rPr sz="4000" dirty="0">
                <a:solidFill>
                  <a:schemeClr val="bg1"/>
                </a:solidFill>
                <a:latin typeface="NikoshBAN"/>
              </a:rPr>
              <a:t> </a:t>
            </a:r>
            <a:r>
              <a:rPr sz="4000" dirty="0" err="1">
                <a:solidFill>
                  <a:schemeClr val="bg1"/>
                </a:solidFill>
                <a:latin typeface="NikoshBAN"/>
              </a:rPr>
              <a:t>কত</a:t>
            </a:r>
            <a:r>
              <a:rPr sz="4000" dirty="0">
                <a:solidFill>
                  <a:schemeClr val="bg1"/>
                </a:solidFill>
                <a:latin typeface="NikoshBAN"/>
              </a:rPr>
              <a:t>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722728-F0AE-461C-8F02-59CE8CE85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5078437" cy="36514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FA3765-5FA2-48BA-A8F1-2CC949576EA6}"/>
              </a:ext>
            </a:extLst>
          </p:cNvPr>
          <p:cNvSpPr txBox="1"/>
          <p:nvPr/>
        </p:nvSpPr>
        <p:spPr>
          <a:xfrm>
            <a:off x="2733675" y="8343314"/>
            <a:ext cx="7334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freefoodphotos.com/imagelibrary/bread/slides/basmati_ric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F77953-3447-4A71-ABCD-FE228CD647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041158" y="0"/>
            <a:ext cx="4102842" cy="36435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0898" y="3307080"/>
            <a:ext cx="3276600" cy="646112"/>
          </a:xfrm>
          <a:prstGeom prst="rect">
            <a:avLst/>
          </a:prstGeom>
          <a:gradFill>
            <a:gsLst>
              <a:gs pos="79000">
                <a:srgbClr val="C1B325"/>
              </a:gs>
              <a:gs pos="0">
                <a:srgbClr val="FFFF00"/>
              </a:gs>
              <a:gs pos="50000">
                <a:srgbClr val="836649"/>
              </a:gs>
              <a:gs pos="100000">
                <a:srgbClr val="C3986D"/>
              </a:gs>
            </a:gsLst>
            <a:lin ang="2700000" scaled="1"/>
          </a:gradFill>
          <a:ln>
            <a:noFill/>
          </a:ln>
        </p:spPr>
        <p:txBody>
          <a:bodyPr wrap="square" anchor="t"/>
          <a:lstStyle/>
          <a:p>
            <a:pPr marL="0" lvl="0" indent="0" algn="ctr"/>
            <a:r>
              <a:rPr lang="en-US" sz="4000" dirty="0">
                <a:solidFill>
                  <a:schemeClr val="bg1"/>
                </a:solidFill>
                <a:latin typeface="NikoshBAN"/>
              </a:rPr>
              <a:t>১০ </a:t>
            </a:r>
            <a:r>
              <a:rPr lang="en-US" sz="4000" dirty="0" err="1">
                <a:solidFill>
                  <a:schemeClr val="bg1"/>
                </a:solidFill>
                <a:latin typeface="NikoshBAN"/>
              </a:rPr>
              <a:t>টি</a:t>
            </a:r>
            <a:r>
              <a:rPr lang="en-US" sz="4000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/>
              </a:rPr>
              <a:t>লিচু</a:t>
            </a:r>
            <a:endParaRPr sz="4000" dirty="0">
              <a:solidFill>
                <a:schemeClr val="bg1"/>
              </a:solidFill>
              <a:latin typeface="NikoshBAN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499100" y="1"/>
            <a:ext cx="3644900" cy="3052688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019800" y="3124200"/>
            <a:ext cx="3011658" cy="830262"/>
          </a:xfrm>
          <a:prstGeom prst="rect">
            <a:avLst/>
          </a:prstGeom>
          <a:gradFill>
            <a:gsLst>
              <a:gs pos="79000">
                <a:srgbClr val="C1B325"/>
              </a:gs>
              <a:gs pos="0">
                <a:srgbClr val="FFFF00"/>
              </a:gs>
              <a:gs pos="50000">
                <a:srgbClr val="836649"/>
              </a:gs>
              <a:gs pos="100000">
                <a:srgbClr val="C3986D"/>
              </a:gs>
            </a:gsLst>
            <a:lin ang="2700000" scaled="1"/>
          </a:gradFill>
          <a:ln>
            <a:noFill/>
          </a:ln>
        </p:spPr>
        <p:txBody>
          <a:bodyPr wrap="square" anchor="t"/>
          <a:lstStyle/>
          <a:p>
            <a:pPr marL="0" lvl="0" indent="0" algn="ctr"/>
            <a:r>
              <a:rPr sz="4000" dirty="0">
                <a:solidFill>
                  <a:schemeClr val="bg1"/>
                </a:solidFill>
                <a:latin typeface="NikoshBAN"/>
              </a:rPr>
              <a:t>৫ </a:t>
            </a:r>
            <a:r>
              <a:rPr sz="4000" dirty="0" err="1">
                <a:solidFill>
                  <a:schemeClr val="bg1"/>
                </a:solidFill>
                <a:latin typeface="NikoshBAN"/>
              </a:rPr>
              <a:t>টি</a:t>
            </a:r>
            <a:r>
              <a:rPr sz="4000" dirty="0">
                <a:solidFill>
                  <a:schemeClr val="bg1"/>
                </a:solidFill>
                <a:latin typeface="NikoshBAN"/>
              </a:rPr>
              <a:t> </a:t>
            </a:r>
            <a:r>
              <a:rPr sz="4000" dirty="0" err="1">
                <a:solidFill>
                  <a:schemeClr val="bg1"/>
                </a:solidFill>
                <a:latin typeface="NikoshBAN"/>
              </a:rPr>
              <a:t>কলা</a:t>
            </a:r>
            <a:r>
              <a:rPr sz="4000" dirty="0">
                <a:solidFill>
                  <a:schemeClr val="bg1"/>
                </a:solidFill>
                <a:latin typeface="NikoshBAN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5029200"/>
            <a:ext cx="8458200" cy="1292225"/>
          </a:xfrm>
          <a:prstGeom prst="rect">
            <a:avLst/>
          </a:prstGeom>
          <a:gradFill>
            <a:gsLst>
              <a:gs pos="79000">
                <a:srgbClr val="C1B325"/>
              </a:gs>
              <a:gs pos="0">
                <a:srgbClr val="FFFF00"/>
              </a:gs>
              <a:gs pos="50000">
                <a:srgbClr val="836649"/>
              </a:gs>
              <a:gs pos="100000">
                <a:srgbClr val="C3986D"/>
              </a:gs>
            </a:gsLst>
            <a:lin ang="2700000" scaled="1"/>
          </a:gradFill>
          <a:ln>
            <a:noFill/>
          </a:ln>
        </p:spPr>
        <p:txBody>
          <a:bodyPr wrap="square" anchor="t"/>
          <a:lstStyle/>
          <a:p>
            <a:pPr marL="0" lvl="0" indent="0" algn="ctr"/>
            <a:r>
              <a:rPr lang="en-US" sz="4000" dirty="0" err="1">
                <a:solidFill>
                  <a:schemeClr val="bg1"/>
                </a:solidFill>
                <a:latin typeface="NikoshBAN"/>
              </a:rPr>
              <a:t>লিচু</a:t>
            </a:r>
            <a:r>
              <a:rPr sz="4000" dirty="0">
                <a:solidFill>
                  <a:schemeClr val="bg1"/>
                </a:solidFill>
                <a:latin typeface="NikoshBAN"/>
              </a:rPr>
              <a:t> ও </a:t>
            </a:r>
            <a:r>
              <a:rPr sz="4000" dirty="0" err="1">
                <a:solidFill>
                  <a:schemeClr val="bg1"/>
                </a:solidFill>
                <a:latin typeface="NikoshBAN"/>
              </a:rPr>
              <a:t>কলার</a:t>
            </a:r>
            <a:r>
              <a:rPr sz="4000" dirty="0">
                <a:solidFill>
                  <a:schemeClr val="bg1"/>
                </a:solidFill>
                <a:latin typeface="NikoshBAN"/>
              </a:rPr>
              <a:t> </a:t>
            </a:r>
            <a:r>
              <a:rPr sz="4000" dirty="0" err="1">
                <a:solidFill>
                  <a:schemeClr val="bg1"/>
                </a:solidFill>
                <a:latin typeface="NikoshBAN"/>
              </a:rPr>
              <a:t>অনুপাত</a:t>
            </a:r>
            <a:r>
              <a:rPr sz="4000" dirty="0">
                <a:solidFill>
                  <a:schemeClr val="bg1"/>
                </a:solidFill>
                <a:latin typeface="NikoshBAN"/>
              </a:rPr>
              <a:t> </a:t>
            </a:r>
            <a:r>
              <a:rPr sz="4000" dirty="0" err="1">
                <a:solidFill>
                  <a:schemeClr val="bg1"/>
                </a:solidFill>
                <a:latin typeface="NikoshBAN"/>
              </a:rPr>
              <a:t>কত</a:t>
            </a:r>
            <a:r>
              <a:rPr sz="4000" dirty="0">
                <a:solidFill>
                  <a:schemeClr val="bg1"/>
                </a:solidFill>
                <a:latin typeface="NikoshBAN"/>
              </a:rPr>
              <a:t> ?</a:t>
            </a:r>
          </a:p>
          <a:p>
            <a:pPr marL="0" lvl="0" indent="0" algn="l"/>
            <a:r>
              <a:rPr sz="18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0A4202-8B79-438E-9840-3CCF2E54B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0800000" flipV="1">
            <a:off x="143827" y="-136566"/>
            <a:ext cx="5306755" cy="32595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7B2131-9A09-4BBB-B25C-7BAD89FB80EB}"/>
              </a:ext>
            </a:extLst>
          </p:cNvPr>
          <p:cNvSpPr txBox="1"/>
          <p:nvPr/>
        </p:nvSpPr>
        <p:spPr>
          <a:xfrm rot="347628" flipV="1">
            <a:off x="-103621" y="6870892"/>
            <a:ext cx="112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www.allwhitebackground.com/lyche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/3.0/"/>
              </a:rPr>
              <a:t>CC BY-NC</a:t>
            </a:r>
            <a:endParaRPr lang="en-US" sz="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600325"/>
            <a:ext cx="2133600" cy="768350"/>
          </a:xfrm>
          <a:prstGeom prst="rect">
            <a:avLst/>
          </a:prstGeom>
          <a:gradFill>
            <a:gsLst>
              <a:gs pos="79000">
                <a:srgbClr val="C1B325"/>
              </a:gs>
              <a:gs pos="0">
                <a:srgbClr val="FFFF00"/>
              </a:gs>
              <a:gs pos="50000">
                <a:srgbClr val="836649"/>
              </a:gs>
              <a:gs pos="100000">
                <a:srgbClr val="C3986D"/>
              </a:gs>
            </a:gsLst>
            <a:lin ang="2700000" scaled="1"/>
          </a:gradFill>
          <a:ln>
            <a:noFill/>
          </a:ln>
        </p:spPr>
        <p:txBody>
          <a:bodyPr wrap="square" anchor="t"/>
          <a:lstStyle/>
          <a:p>
            <a:pPr marL="0" lvl="0" indent="0" algn="ctr"/>
            <a:r>
              <a:rPr sz="4400" dirty="0" err="1">
                <a:solidFill>
                  <a:schemeClr val="bg1"/>
                </a:solidFill>
                <a:latin typeface="NikoshBAN"/>
              </a:rPr>
              <a:t>উত্তরঃ</a:t>
            </a:r>
            <a:endParaRPr sz="4400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167" y="604911"/>
            <a:ext cx="8496885" cy="1106487"/>
          </a:xfrm>
          <a:prstGeom prst="rect">
            <a:avLst/>
          </a:prstGeom>
          <a:pattFill prst="pct5">
            <a:fgClr>
              <a:srgbClr val="C17529"/>
            </a:fgClr>
            <a:bgClr>
              <a:schemeClr val="bg1"/>
            </a:bgClr>
          </a:pattFill>
          <a:ln>
            <a:noFill/>
          </a:ln>
        </p:spPr>
        <p:txBody>
          <a:bodyPr wrap="square" anchor="t"/>
          <a:lstStyle/>
          <a:p>
            <a:pPr marL="0" lvl="0" indent="0" algn="ctr"/>
            <a:r>
              <a:rPr sz="6000" dirty="0" err="1">
                <a:solidFill>
                  <a:srgbClr val="00B0F0"/>
                </a:solidFill>
                <a:latin typeface="NikoshBAN"/>
              </a:rPr>
              <a:t>অনুপাত</a:t>
            </a:r>
            <a:r>
              <a:rPr sz="6000" dirty="0">
                <a:solidFill>
                  <a:srgbClr val="00B0F0"/>
                </a:solidFill>
                <a:latin typeface="NikoshBAN"/>
              </a:rPr>
              <a:t> </a:t>
            </a:r>
            <a:r>
              <a:rPr sz="6000" dirty="0" err="1">
                <a:solidFill>
                  <a:srgbClr val="00B0F0"/>
                </a:solidFill>
                <a:latin typeface="NikoshBAN"/>
              </a:rPr>
              <a:t>কাকে</a:t>
            </a:r>
            <a:r>
              <a:rPr sz="6000" dirty="0">
                <a:solidFill>
                  <a:srgbClr val="00B0F0"/>
                </a:solidFill>
                <a:latin typeface="NikoshBAN"/>
              </a:rPr>
              <a:t> </a:t>
            </a:r>
            <a:r>
              <a:rPr sz="6000" dirty="0" err="1">
                <a:solidFill>
                  <a:srgbClr val="00B0F0"/>
                </a:solidFill>
                <a:latin typeface="NikoshBAN"/>
              </a:rPr>
              <a:t>বলে</a:t>
            </a:r>
            <a:r>
              <a:rPr sz="6000" dirty="0">
                <a:solidFill>
                  <a:srgbClr val="00B0F0"/>
                </a:solidFill>
                <a:latin typeface="NikoshBAN"/>
              </a:rPr>
              <a:t> 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3962400"/>
            <a:ext cx="8382000" cy="2255520"/>
          </a:xfrm>
          <a:prstGeom prst="rect">
            <a:avLst/>
          </a:prstGeom>
          <a:pattFill prst="dotGrid">
            <a:fgClr>
              <a:srgbClr val="F0A22E"/>
            </a:fgClr>
            <a:bgClr>
              <a:schemeClr val="bg1"/>
            </a:bgClr>
          </a:pattFill>
          <a:ln>
            <a:noFill/>
          </a:ln>
        </p:spPr>
        <p:txBody>
          <a:bodyPr wrap="square" anchor="t"/>
          <a:lstStyle/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sz="3200" dirty="0" err="1">
                <a:solidFill>
                  <a:srgbClr val="000000"/>
                </a:solidFill>
                <a:latin typeface="NikoshBAN"/>
              </a:rPr>
              <a:t>একই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এককে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সমজাতীয়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দুইটি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রাশির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পরিমাণের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একটি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অপরটির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কত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গুণ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বা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কত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অংশ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তা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একটি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ভগ্নাংশ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দ্বারা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প্রকাশ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করা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যায়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।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এই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ভগ্নাংশটিকে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রাশি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দুইটির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অনুপাত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বলে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।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161</TotalTime>
  <Words>376</Words>
  <Application>Microsoft Office PowerPoint</Application>
  <PresentationFormat>On-screen Show (4:3)</PresentationFormat>
  <Paragraphs>72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Garamond</vt:lpstr>
      <vt:lpstr>NikoshBAN</vt:lpstr>
      <vt:lpstr>Times New Roman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Kader Suman</cp:lastModifiedBy>
  <cp:revision>16</cp:revision>
  <dcterms:modified xsi:type="dcterms:W3CDTF">2021-01-23T04:17:08Z</dcterms:modified>
</cp:coreProperties>
</file>